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7" r:id="rId4"/>
    <p:sldId id="258" r:id="rId5"/>
    <p:sldId id="259" r:id="rId6"/>
    <p:sldId id="267" r:id="rId7"/>
    <p:sldId id="260" r:id="rId8"/>
    <p:sldId id="261" r:id="rId9"/>
    <p:sldId id="273" r:id="rId10"/>
    <p:sldId id="268" r:id="rId11"/>
    <p:sldId id="269" r:id="rId12"/>
    <p:sldId id="270" r:id="rId13"/>
    <p:sldId id="271" r:id="rId14"/>
    <p:sldId id="272" r:id="rId15"/>
  </p:sldIdLst>
  <p:sldSz cx="9144000" cy="6858000" type="screen4x3"/>
  <p:notesSz cx="6858000" cy="9144000"/>
  <p:defaultTextStyle>
    <a:defPPr>
      <a:defRPr lang="es-CL"/>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61" autoAdjust="0"/>
  </p:normalViewPr>
  <p:slideViewPr>
    <p:cSldViewPr showGuides="1">
      <p:cViewPr varScale="1">
        <p:scale>
          <a:sx n="64" d="100"/>
          <a:sy n="64"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681AE-CD4E-4E4E-B350-407EF8031AA1}" type="datetimeFigureOut">
              <a:rPr lang="es-CL" smtClean="0"/>
              <a:t>21-08-2015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47B9D0-FCD0-402E-A450-C7E9DFC80F32}" type="slidenum">
              <a:rPr lang="es-CL" smtClean="0"/>
              <a:t>‹Nº›</a:t>
            </a:fld>
            <a:endParaRPr lang="es-CL"/>
          </a:p>
        </p:txBody>
      </p:sp>
    </p:spTree>
    <p:extLst>
      <p:ext uri="{BB962C8B-B14F-4D97-AF65-F5344CB8AC3E}">
        <p14:creationId xmlns:p14="http://schemas.microsoft.com/office/powerpoint/2010/main" val="3007078767"/>
      </p:ext>
    </p:extLst>
  </p:cSld>
  <p:clrMap bg1="lt1" tx1="dk1" bg2="lt2" tx2="dk2" accent1="accent1" accent2="accent2" accent3="accent3" accent4="accent4" accent5="accent5" accent6="accent6" hlink="hlink" folHlink="folHlink"/>
  <p:notesStyle>
    <a:lvl1pPr marL="0" algn="l" defTabSz="914290" rtl="0" eaLnBrk="1" latinLnBrk="0" hangingPunct="1">
      <a:defRPr sz="1200" kern="1200">
        <a:solidFill>
          <a:schemeClr val="tx1"/>
        </a:solidFill>
        <a:latin typeface="+mn-lt"/>
        <a:ea typeface="+mn-ea"/>
        <a:cs typeface="+mn-cs"/>
      </a:defRPr>
    </a:lvl1pPr>
    <a:lvl2pPr marL="457145" algn="l" defTabSz="914290" rtl="0" eaLnBrk="1" latinLnBrk="0" hangingPunct="1">
      <a:defRPr sz="1200" kern="1200">
        <a:solidFill>
          <a:schemeClr val="tx1"/>
        </a:solidFill>
        <a:latin typeface="+mn-lt"/>
        <a:ea typeface="+mn-ea"/>
        <a:cs typeface="+mn-cs"/>
      </a:defRPr>
    </a:lvl2pPr>
    <a:lvl3pPr marL="914290" algn="l" defTabSz="914290" rtl="0" eaLnBrk="1" latinLnBrk="0" hangingPunct="1">
      <a:defRPr sz="1200" kern="1200">
        <a:solidFill>
          <a:schemeClr val="tx1"/>
        </a:solidFill>
        <a:latin typeface="+mn-lt"/>
        <a:ea typeface="+mn-ea"/>
        <a:cs typeface="+mn-cs"/>
      </a:defRPr>
    </a:lvl3pPr>
    <a:lvl4pPr marL="1371435" algn="l" defTabSz="914290" rtl="0" eaLnBrk="1" latinLnBrk="0" hangingPunct="1">
      <a:defRPr sz="1200" kern="1200">
        <a:solidFill>
          <a:schemeClr val="tx1"/>
        </a:solidFill>
        <a:latin typeface="+mn-lt"/>
        <a:ea typeface="+mn-ea"/>
        <a:cs typeface="+mn-cs"/>
      </a:defRPr>
    </a:lvl4pPr>
    <a:lvl5pPr marL="1828581" algn="l" defTabSz="914290" rtl="0" eaLnBrk="1" latinLnBrk="0" hangingPunct="1">
      <a:defRPr sz="1200" kern="1200">
        <a:solidFill>
          <a:schemeClr val="tx1"/>
        </a:solidFill>
        <a:latin typeface="+mn-lt"/>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solidFill>
                  <a:prstClr val="black"/>
                </a:solidFill>
              </a:rPr>
              <a:pPr/>
              <a:t>4</a:t>
            </a:fld>
            <a:endParaRPr lang="es-CL">
              <a:solidFill>
                <a:prstClr val="black"/>
              </a:solidFill>
            </a:endParaRPr>
          </a:p>
        </p:txBody>
      </p:sp>
    </p:spTree>
    <p:extLst>
      <p:ext uri="{BB962C8B-B14F-4D97-AF65-F5344CB8AC3E}">
        <p14:creationId xmlns:p14="http://schemas.microsoft.com/office/powerpoint/2010/main" val="46120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solidFill>
                  <a:prstClr val="black"/>
                </a:solidFill>
              </a:rPr>
              <a:pPr/>
              <a:t>5</a:t>
            </a:fld>
            <a:endParaRPr lang="es-CL">
              <a:solidFill>
                <a:prstClr val="black"/>
              </a:solidFill>
            </a:endParaRPr>
          </a:p>
        </p:txBody>
      </p:sp>
    </p:spTree>
    <p:extLst>
      <p:ext uri="{BB962C8B-B14F-4D97-AF65-F5344CB8AC3E}">
        <p14:creationId xmlns:p14="http://schemas.microsoft.com/office/powerpoint/2010/main" val="461208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solidFill>
                  <a:prstClr val="black"/>
                </a:solidFill>
              </a:rPr>
              <a:pPr/>
              <a:t>10</a:t>
            </a:fld>
            <a:endParaRPr lang="es-CL">
              <a:solidFill>
                <a:prstClr val="black"/>
              </a:solidFill>
            </a:endParaRPr>
          </a:p>
        </p:txBody>
      </p:sp>
    </p:spTree>
    <p:extLst>
      <p:ext uri="{BB962C8B-B14F-4D97-AF65-F5344CB8AC3E}">
        <p14:creationId xmlns:p14="http://schemas.microsoft.com/office/powerpoint/2010/main" val="461208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solidFill>
                  <a:prstClr val="black"/>
                </a:solidFill>
              </a:rPr>
              <a:pPr/>
              <a:t>11</a:t>
            </a:fld>
            <a:endParaRPr lang="es-CL">
              <a:solidFill>
                <a:prstClr val="black"/>
              </a:solidFill>
            </a:endParaRPr>
          </a:p>
        </p:txBody>
      </p:sp>
    </p:spTree>
    <p:extLst>
      <p:ext uri="{BB962C8B-B14F-4D97-AF65-F5344CB8AC3E}">
        <p14:creationId xmlns:p14="http://schemas.microsoft.com/office/powerpoint/2010/main" val="46120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394181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63566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282114" y="384175"/>
            <a:ext cx="2879725" cy="8193088"/>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639763" y="384175"/>
            <a:ext cx="8489950" cy="81930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878561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9"/>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47" indent="0" algn="ctr">
              <a:buNone/>
              <a:defRPr>
                <a:solidFill>
                  <a:schemeClr val="tx1">
                    <a:tint val="75000"/>
                  </a:schemeClr>
                </a:solidFill>
              </a:defRPr>
            </a:lvl2pPr>
            <a:lvl3pPr marL="914093" indent="0" algn="ctr">
              <a:buNone/>
              <a:defRPr>
                <a:solidFill>
                  <a:schemeClr val="tx1">
                    <a:tint val="75000"/>
                  </a:schemeClr>
                </a:solidFill>
              </a:defRPr>
            </a:lvl3pPr>
            <a:lvl4pPr marL="1371141" indent="0" algn="ctr">
              <a:buNone/>
              <a:defRPr>
                <a:solidFill>
                  <a:schemeClr val="tx1">
                    <a:tint val="75000"/>
                  </a:schemeClr>
                </a:solidFill>
              </a:defRPr>
            </a:lvl4pPr>
            <a:lvl5pPr marL="1828188" indent="0" algn="ctr">
              <a:buNone/>
              <a:defRPr>
                <a:solidFill>
                  <a:schemeClr val="tx1">
                    <a:tint val="75000"/>
                  </a:schemeClr>
                </a:solidFill>
              </a:defRPr>
            </a:lvl5pPr>
            <a:lvl6pPr marL="2285236" indent="0" algn="ctr">
              <a:buNone/>
              <a:defRPr>
                <a:solidFill>
                  <a:schemeClr val="tx1">
                    <a:tint val="75000"/>
                  </a:schemeClr>
                </a:solidFill>
              </a:defRPr>
            </a:lvl6pPr>
            <a:lvl7pPr marL="2742282" indent="0" algn="ctr">
              <a:buNone/>
              <a:defRPr>
                <a:solidFill>
                  <a:schemeClr val="tx1">
                    <a:tint val="75000"/>
                  </a:schemeClr>
                </a:solidFill>
              </a:defRPr>
            </a:lvl7pPr>
            <a:lvl8pPr marL="3199330" indent="0" algn="ctr">
              <a:buNone/>
              <a:defRPr>
                <a:solidFill>
                  <a:schemeClr val="tx1">
                    <a:tint val="75000"/>
                  </a:schemeClr>
                </a:solidFill>
              </a:defRPr>
            </a:lvl8pPr>
            <a:lvl9pPr marL="3656376"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CL">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3272352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CL">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2263628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4"/>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047" indent="0">
              <a:buNone/>
              <a:defRPr sz="1800">
                <a:solidFill>
                  <a:schemeClr val="tx1">
                    <a:tint val="75000"/>
                  </a:schemeClr>
                </a:solidFill>
              </a:defRPr>
            </a:lvl2pPr>
            <a:lvl3pPr marL="914093" indent="0">
              <a:buNone/>
              <a:defRPr sz="1600">
                <a:solidFill>
                  <a:schemeClr val="tx1">
                    <a:tint val="75000"/>
                  </a:schemeClr>
                </a:solidFill>
              </a:defRPr>
            </a:lvl3pPr>
            <a:lvl4pPr marL="1371141" indent="0">
              <a:buNone/>
              <a:defRPr sz="1400">
                <a:solidFill>
                  <a:schemeClr val="tx1">
                    <a:tint val="75000"/>
                  </a:schemeClr>
                </a:solidFill>
              </a:defRPr>
            </a:lvl4pPr>
            <a:lvl5pPr marL="1828188" indent="0">
              <a:buNone/>
              <a:defRPr sz="1400">
                <a:solidFill>
                  <a:schemeClr val="tx1">
                    <a:tint val="75000"/>
                  </a:schemeClr>
                </a:solidFill>
              </a:defRPr>
            </a:lvl5pPr>
            <a:lvl6pPr marL="2285236" indent="0">
              <a:buNone/>
              <a:defRPr sz="1400">
                <a:solidFill>
                  <a:schemeClr val="tx1">
                    <a:tint val="75000"/>
                  </a:schemeClr>
                </a:solidFill>
              </a:defRPr>
            </a:lvl6pPr>
            <a:lvl7pPr marL="2742282" indent="0">
              <a:buNone/>
              <a:defRPr sz="1400">
                <a:solidFill>
                  <a:schemeClr val="tx1">
                    <a:tint val="75000"/>
                  </a:schemeClr>
                </a:solidFill>
              </a:defRPr>
            </a:lvl7pPr>
            <a:lvl8pPr marL="3199330" indent="0">
              <a:buNone/>
              <a:defRPr sz="1400">
                <a:solidFill>
                  <a:schemeClr val="tx1">
                    <a:tint val="75000"/>
                  </a:schemeClr>
                </a:solidFill>
              </a:defRPr>
            </a:lvl8pPr>
            <a:lvl9pPr marL="3656376"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CL">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3385317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639766" y="2239963"/>
            <a:ext cx="5684837"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6477000" y="2239963"/>
            <a:ext cx="5684838"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6" name="5 Marcador de pie de página"/>
          <p:cNvSpPr>
            <a:spLocks noGrp="1"/>
          </p:cNvSpPr>
          <p:nvPr>
            <p:ph type="ftr" sz="quarter" idx="11"/>
          </p:nvPr>
        </p:nvSpPr>
        <p:spPr/>
        <p:txBody>
          <a:bodyPr/>
          <a:lstStyle/>
          <a:p>
            <a:endParaRPr lang="es-CL">
              <a:solidFill>
                <a:srgbClr val="000000">
                  <a:tint val="75000"/>
                </a:srgbClr>
              </a:solidFill>
            </a:endParaRPr>
          </a:p>
        </p:txBody>
      </p:sp>
      <p:sp>
        <p:nvSpPr>
          <p:cNvPr id="7" name="6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451892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2" y="1535113"/>
            <a:ext cx="4040188" cy="639762"/>
          </a:xfrm>
        </p:spPr>
        <p:txBody>
          <a:bodyPr anchor="b"/>
          <a:lstStyle>
            <a:lvl1pPr marL="0" indent="0">
              <a:buNone/>
              <a:defRPr sz="2400" b="1"/>
            </a:lvl1pPr>
            <a:lvl2pPr marL="457047" indent="0">
              <a:buNone/>
              <a:defRPr sz="2000" b="1"/>
            </a:lvl2pPr>
            <a:lvl3pPr marL="914093" indent="0">
              <a:buNone/>
              <a:defRPr sz="1800" b="1"/>
            </a:lvl3pPr>
            <a:lvl4pPr marL="1371141" indent="0">
              <a:buNone/>
              <a:defRPr sz="1600" b="1"/>
            </a:lvl4pPr>
            <a:lvl5pPr marL="1828188" indent="0">
              <a:buNone/>
              <a:defRPr sz="1600" b="1"/>
            </a:lvl5pPr>
            <a:lvl6pPr marL="2285236" indent="0">
              <a:buNone/>
              <a:defRPr sz="1600" b="1"/>
            </a:lvl6pPr>
            <a:lvl7pPr marL="2742282" indent="0">
              <a:buNone/>
              <a:defRPr sz="1600" b="1"/>
            </a:lvl7pPr>
            <a:lvl8pPr marL="3199330" indent="0">
              <a:buNone/>
              <a:defRPr sz="1600" b="1"/>
            </a:lvl8pPr>
            <a:lvl9pPr marL="3656376"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8" y="1535113"/>
            <a:ext cx="4041775" cy="639762"/>
          </a:xfrm>
        </p:spPr>
        <p:txBody>
          <a:bodyPr anchor="b"/>
          <a:lstStyle>
            <a:lvl1pPr marL="0" indent="0">
              <a:buNone/>
              <a:defRPr sz="2400" b="1"/>
            </a:lvl1pPr>
            <a:lvl2pPr marL="457047" indent="0">
              <a:buNone/>
              <a:defRPr sz="2000" b="1"/>
            </a:lvl2pPr>
            <a:lvl3pPr marL="914093" indent="0">
              <a:buNone/>
              <a:defRPr sz="1800" b="1"/>
            </a:lvl3pPr>
            <a:lvl4pPr marL="1371141" indent="0">
              <a:buNone/>
              <a:defRPr sz="1600" b="1"/>
            </a:lvl4pPr>
            <a:lvl5pPr marL="1828188" indent="0">
              <a:buNone/>
              <a:defRPr sz="1600" b="1"/>
            </a:lvl5pPr>
            <a:lvl6pPr marL="2285236" indent="0">
              <a:buNone/>
              <a:defRPr sz="1600" b="1"/>
            </a:lvl6pPr>
            <a:lvl7pPr marL="2742282" indent="0">
              <a:buNone/>
              <a:defRPr sz="1600" b="1"/>
            </a:lvl7pPr>
            <a:lvl8pPr marL="3199330" indent="0">
              <a:buNone/>
              <a:defRPr sz="1600" b="1"/>
            </a:lvl8pPr>
            <a:lvl9pPr marL="3656376"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8" name="7 Marcador de pie de página"/>
          <p:cNvSpPr>
            <a:spLocks noGrp="1"/>
          </p:cNvSpPr>
          <p:nvPr>
            <p:ph type="ftr" sz="quarter" idx="11"/>
          </p:nvPr>
        </p:nvSpPr>
        <p:spPr/>
        <p:txBody>
          <a:bodyPr/>
          <a:lstStyle/>
          <a:p>
            <a:endParaRPr lang="es-CL">
              <a:solidFill>
                <a:srgbClr val="000000">
                  <a:tint val="75000"/>
                </a:srgbClr>
              </a:solidFill>
            </a:endParaRPr>
          </a:p>
        </p:txBody>
      </p:sp>
      <p:sp>
        <p:nvSpPr>
          <p:cNvPr id="9" name="8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925436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4" name="3 Marcador de pie de página"/>
          <p:cNvSpPr>
            <a:spLocks noGrp="1"/>
          </p:cNvSpPr>
          <p:nvPr>
            <p:ph type="ftr" sz="quarter" idx="11"/>
          </p:nvPr>
        </p:nvSpPr>
        <p:spPr/>
        <p:txBody>
          <a:bodyPr/>
          <a:lstStyle/>
          <a:p>
            <a:endParaRPr lang="es-CL">
              <a:solidFill>
                <a:srgbClr val="000000">
                  <a:tint val="75000"/>
                </a:srgbClr>
              </a:solidFill>
            </a:endParaRPr>
          </a:p>
        </p:txBody>
      </p:sp>
      <p:sp>
        <p:nvSpPr>
          <p:cNvPr id="5" name="4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2337934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3" name="2 Marcador de pie de página"/>
          <p:cNvSpPr>
            <a:spLocks noGrp="1"/>
          </p:cNvSpPr>
          <p:nvPr>
            <p:ph type="ftr" sz="quarter" idx="11"/>
          </p:nvPr>
        </p:nvSpPr>
        <p:spPr/>
        <p:txBody>
          <a:bodyPr/>
          <a:lstStyle/>
          <a:p>
            <a:endParaRPr lang="es-CL">
              <a:solidFill>
                <a:srgbClr val="000000">
                  <a:tint val="75000"/>
                </a:srgbClr>
              </a:solidFill>
            </a:endParaRPr>
          </a:p>
        </p:txBody>
      </p:sp>
      <p:sp>
        <p:nvSpPr>
          <p:cNvPr id="4" name="3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3264059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047" indent="0">
              <a:buNone/>
              <a:defRPr sz="1100"/>
            </a:lvl2pPr>
            <a:lvl3pPr marL="914093" indent="0">
              <a:buNone/>
              <a:defRPr sz="1000"/>
            </a:lvl3pPr>
            <a:lvl4pPr marL="1371141" indent="0">
              <a:buNone/>
              <a:defRPr sz="900"/>
            </a:lvl4pPr>
            <a:lvl5pPr marL="1828188" indent="0">
              <a:buNone/>
              <a:defRPr sz="900"/>
            </a:lvl5pPr>
            <a:lvl6pPr marL="2285236" indent="0">
              <a:buNone/>
              <a:defRPr sz="900"/>
            </a:lvl6pPr>
            <a:lvl7pPr marL="2742282" indent="0">
              <a:buNone/>
              <a:defRPr sz="900"/>
            </a:lvl7pPr>
            <a:lvl8pPr marL="3199330" indent="0">
              <a:buNone/>
              <a:defRPr sz="900"/>
            </a:lvl8pPr>
            <a:lvl9pPr marL="365637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6" name="5 Marcador de pie de página"/>
          <p:cNvSpPr>
            <a:spLocks noGrp="1"/>
          </p:cNvSpPr>
          <p:nvPr>
            <p:ph type="ftr" sz="quarter" idx="11"/>
          </p:nvPr>
        </p:nvSpPr>
        <p:spPr/>
        <p:txBody>
          <a:bodyPr/>
          <a:lstStyle/>
          <a:p>
            <a:endParaRPr lang="es-CL">
              <a:solidFill>
                <a:srgbClr val="000000">
                  <a:tint val="75000"/>
                </a:srgbClr>
              </a:solidFill>
            </a:endParaRPr>
          </a:p>
        </p:txBody>
      </p:sp>
      <p:sp>
        <p:nvSpPr>
          <p:cNvPr id="7" name="6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114006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2788976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047" indent="0">
              <a:buNone/>
              <a:defRPr sz="2800"/>
            </a:lvl2pPr>
            <a:lvl3pPr marL="914093" indent="0">
              <a:buNone/>
              <a:defRPr sz="2400"/>
            </a:lvl3pPr>
            <a:lvl4pPr marL="1371141" indent="0">
              <a:buNone/>
              <a:defRPr sz="2000"/>
            </a:lvl4pPr>
            <a:lvl5pPr marL="1828188" indent="0">
              <a:buNone/>
              <a:defRPr sz="2000"/>
            </a:lvl5pPr>
            <a:lvl6pPr marL="2285236" indent="0">
              <a:buNone/>
              <a:defRPr sz="2000"/>
            </a:lvl6pPr>
            <a:lvl7pPr marL="2742282" indent="0">
              <a:buNone/>
              <a:defRPr sz="2000"/>
            </a:lvl7pPr>
            <a:lvl8pPr marL="3199330" indent="0">
              <a:buNone/>
              <a:defRPr sz="2000"/>
            </a:lvl8pPr>
            <a:lvl9pPr marL="3656376"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047" indent="0">
              <a:buNone/>
              <a:defRPr sz="1100"/>
            </a:lvl2pPr>
            <a:lvl3pPr marL="914093" indent="0">
              <a:buNone/>
              <a:defRPr sz="1000"/>
            </a:lvl3pPr>
            <a:lvl4pPr marL="1371141" indent="0">
              <a:buNone/>
              <a:defRPr sz="900"/>
            </a:lvl4pPr>
            <a:lvl5pPr marL="1828188" indent="0">
              <a:buNone/>
              <a:defRPr sz="900"/>
            </a:lvl5pPr>
            <a:lvl6pPr marL="2285236" indent="0">
              <a:buNone/>
              <a:defRPr sz="900"/>
            </a:lvl6pPr>
            <a:lvl7pPr marL="2742282" indent="0">
              <a:buNone/>
              <a:defRPr sz="900"/>
            </a:lvl7pPr>
            <a:lvl8pPr marL="3199330" indent="0">
              <a:buNone/>
              <a:defRPr sz="900"/>
            </a:lvl8pPr>
            <a:lvl9pPr marL="365637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6" name="5 Marcador de pie de página"/>
          <p:cNvSpPr>
            <a:spLocks noGrp="1"/>
          </p:cNvSpPr>
          <p:nvPr>
            <p:ph type="ftr" sz="quarter" idx="11"/>
          </p:nvPr>
        </p:nvSpPr>
        <p:spPr/>
        <p:txBody>
          <a:bodyPr/>
          <a:lstStyle/>
          <a:p>
            <a:endParaRPr lang="es-CL">
              <a:solidFill>
                <a:srgbClr val="000000">
                  <a:tint val="75000"/>
                </a:srgbClr>
              </a:solidFill>
            </a:endParaRPr>
          </a:p>
        </p:txBody>
      </p:sp>
      <p:sp>
        <p:nvSpPr>
          <p:cNvPr id="7" name="6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3912993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CL">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1315943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282116" y="384175"/>
            <a:ext cx="2879725" cy="8193088"/>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639763" y="384175"/>
            <a:ext cx="8489950" cy="81930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solidFill>
                  <a:srgbClr val="000000">
                    <a:tint val="75000"/>
                  </a:srgbClr>
                </a:solidFill>
              </a:rPr>
              <a:pPr/>
              <a:t>21-08-2015</a:t>
            </a:fld>
            <a:endParaRPr lang="es-CL">
              <a:solidFill>
                <a:srgbClr val="000000">
                  <a:tint val="75000"/>
                </a:srgbClr>
              </a:solidFill>
            </a:endParaRPr>
          </a:p>
        </p:txBody>
      </p:sp>
      <p:sp>
        <p:nvSpPr>
          <p:cNvPr id="5" name="4 Marcador de pie de página"/>
          <p:cNvSpPr>
            <a:spLocks noGrp="1"/>
          </p:cNvSpPr>
          <p:nvPr>
            <p:ph type="ftr" sz="quarter" idx="11"/>
          </p:nvPr>
        </p:nvSpPr>
        <p:spPr/>
        <p:txBody>
          <a:bodyPr/>
          <a:lstStyle/>
          <a:p>
            <a:endParaRPr lang="es-CL">
              <a:solidFill>
                <a:srgbClr val="000000">
                  <a:tint val="75000"/>
                </a:srgbClr>
              </a:solidFill>
            </a:endParaRPr>
          </a:p>
        </p:txBody>
      </p:sp>
      <p:sp>
        <p:nvSpPr>
          <p:cNvPr id="6" name="5 Marcador de número de diapositiva"/>
          <p:cNvSpPr>
            <a:spLocks noGrp="1"/>
          </p:cNvSpPr>
          <p:nvPr>
            <p:ph type="sldNum" sz="quarter" idx="12"/>
          </p:nvPr>
        </p:nvSpPr>
        <p:spPr/>
        <p:txBody>
          <a:bodyPr/>
          <a:lstStyle/>
          <a:p>
            <a:fld id="{4F79C697-9A38-488B-B35D-7B75F103FA94}" type="slidenum">
              <a:rPr lang="es-CL" smtClean="0">
                <a:solidFill>
                  <a:srgbClr val="000000">
                    <a:tint val="75000"/>
                  </a:srgbClr>
                </a:solidFill>
              </a:rPr>
              <a:pPr/>
              <a:t>‹Nº›</a:t>
            </a:fld>
            <a:endParaRPr lang="es-CL">
              <a:solidFill>
                <a:srgbClr val="000000">
                  <a:tint val="75000"/>
                </a:srgbClr>
              </a:solidFill>
            </a:endParaRPr>
          </a:p>
        </p:txBody>
      </p:sp>
    </p:spTree>
    <p:extLst>
      <p:ext uri="{BB962C8B-B14F-4D97-AF65-F5344CB8AC3E}">
        <p14:creationId xmlns:p14="http://schemas.microsoft.com/office/powerpoint/2010/main" val="1248098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2137200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150037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32011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20547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187050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317496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400F6F-DA6E-40C5-9D19-A91E0B8F225B}" type="datetimeFigureOut">
              <a:rPr lang="es-CL" smtClean="0"/>
              <a:t>21-08-2015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9A9D4166-26E6-4A03-9A3D-973B9A94A5C9}" type="slidenum">
              <a:rPr lang="es-CL" smtClean="0"/>
              <a:t>‹Nº›</a:t>
            </a:fld>
            <a:endParaRPr lang="es-CL"/>
          </a:p>
        </p:txBody>
      </p:sp>
    </p:spTree>
    <p:extLst>
      <p:ext uri="{BB962C8B-B14F-4D97-AF65-F5344CB8AC3E}">
        <p14:creationId xmlns:p14="http://schemas.microsoft.com/office/powerpoint/2010/main" val="97219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0E400F6F-DA6E-40C5-9D19-A91E0B8F225B}" type="datetimeFigureOut">
              <a:rPr lang="es-CL" smtClean="0"/>
              <a:t>21-08-2015</a:t>
            </a:fld>
            <a:endParaRPr lang="es-CL"/>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9A9D4166-26E6-4A03-9A3D-973B9A94A5C9}" type="slidenum">
              <a:rPr lang="es-CL" smtClean="0"/>
              <a:t>‹Nº›</a:t>
            </a:fld>
            <a:endParaRPr lang="es-CL"/>
          </a:p>
        </p:txBody>
      </p:sp>
    </p:spTree>
    <p:extLst>
      <p:ext uri="{BB962C8B-B14F-4D97-AF65-F5344CB8AC3E}">
        <p14:creationId xmlns:p14="http://schemas.microsoft.com/office/powerpoint/2010/main" val="15626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10" tIns="45705" rIns="91410" bIns="45705"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1"/>
            <a:ext cx="8229600" cy="4525963"/>
          </a:xfrm>
          <a:prstGeom prst="rect">
            <a:avLst/>
          </a:prstGeom>
        </p:spPr>
        <p:txBody>
          <a:bodyPr vert="horz" lIns="91410" tIns="45705" rIns="91410" bIns="4570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4"/>
            <a:ext cx="2133600" cy="365125"/>
          </a:xfrm>
          <a:prstGeom prst="rect">
            <a:avLst/>
          </a:prstGeom>
        </p:spPr>
        <p:txBody>
          <a:bodyPr vert="horz" lIns="91410" tIns="45705" rIns="91410" bIns="45705" rtlCol="0" anchor="ctr"/>
          <a:lstStyle>
            <a:lvl1pPr algn="l">
              <a:defRPr sz="1100">
                <a:solidFill>
                  <a:schemeClr val="tx1">
                    <a:tint val="75000"/>
                  </a:schemeClr>
                </a:solidFill>
              </a:defRPr>
            </a:lvl1pPr>
          </a:lstStyle>
          <a:p>
            <a:pPr defTabSz="913872"/>
            <a:fld id="{007FEEF4-D43A-4CA8-AA70-375AAE236EA3}" type="datetimeFigureOut">
              <a:rPr lang="es-CL" smtClean="0">
                <a:solidFill>
                  <a:srgbClr val="000000">
                    <a:tint val="75000"/>
                  </a:srgbClr>
                </a:solidFill>
              </a:rPr>
              <a:pPr defTabSz="913872"/>
              <a:t>21-08-2015</a:t>
            </a:fld>
            <a:endParaRPr lang="es-CL">
              <a:solidFill>
                <a:srgbClr val="000000">
                  <a:tint val="75000"/>
                </a:srgbClr>
              </a:solidFill>
            </a:endParaRPr>
          </a:p>
        </p:txBody>
      </p:sp>
      <p:sp>
        <p:nvSpPr>
          <p:cNvPr id="5" name="4 Marcador de pie de página"/>
          <p:cNvSpPr>
            <a:spLocks noGrp="1"/>
          </p:cNvSpPr>
          <p:nvPr>
            <p:ph type="ftr" sz="quarter" idx="3"/>
          </p:nvPr>
        </p:nvSpPr>
        <p:spPr>
          <a:xfrm>
            <a:off x="3124200" y="6356354"/>
            <a:ext cx="2895600" cy="365125"/>
          </a:xfrm>
          <a:prstGeom prst="rect">
            <a:avLst/>
          </a:prstGeom>
        </p:spPr>
        <p:txBody>
          <a:bodyPr vert="horz" lIns="91410" tIns="45705" rIns="91410" bIns="45705" rtlCol="0" anchor="ctr"/>
          <a:lstStyle>
            <a:lvl1pPr algn="ctr">
              <a:defRPr sz="1100">
                <a:solidFill>
                  <a:schemeClr val="tx1">
                    <a:tint val="75000"/>
                  </a:schemeClr>
                </a:solidFill>
              </a:defRPr>
            </a:lvl1pPr>
          </a:lstStyle>
          <a:p>
            <a:pPr defTabSz="913872"/>
            <a:endParaRPr lang="es-CL">
              <a:solidFill>
                <a:srgbClr val="000000">
                  <a:tint val="75000"/>
                </a:srgbClr>
              </a:solidFill>
            </a:endParaRPr>
          </a:p>
        </p:txBody>
      </p:sp>
      <p:sp>
        <p:nvSpPr>
          <p:cNvPr id="6" name="5 Marcador de número de diapositiva"/>
          <p:cNvSpPr>
            <a:spLocks noGrp="1"/>
          </p:cNvSpPr>
          <p:nvPr>
            <p:ph type="sldNum" sz="quarter" idx="4"/>
          </p:nvPr>
        </p:nvSpPr>
        <p:spPr>
          <a:xfrm>
            <a:off x="6553200" y="6356354"/>
            <a:ext cx="2133600" cy="365125"/>
          </a:xfrm>
          <a:prstGeom prst="rect">
            <a:avLst/>
          </a:prstGeom>
        </p:spPr>
        <p:txBody>
          <a:bodyPr vert="horz" lIns="91410" tIns="45705" rIns="91410" bIns="45705" rtlCol="0" anchor="ctr"/>
          <a:lstStyle>
            <a:lvl1pPr algn="r">
              <a:defRPr sz="1100">
                <a:solidFill>
                  <a:schemeClr val="tx1">
                    <a:tint val="75000"/>
                  </a:schemeClr>
                </a:solidFill>
              </a:defRPr>
            </a:lvl1pPr>
          </a:lstStyle>
          <a:p>
            <a:pPr defTabSz="913872"/>
            <a:fld id="{4F79C697-9A38-488B-B35D-7B75F103FA94}" type="slidenum">
              <a:rPr lang="es-CL" smtClean="0">
                <a:solidFill>
                  <a:srgbClr val="000000">
                    <a:tint val="75000"/>
                  </a:srgbClr>
                </a:solidFill>
              </a:rPr>
              <a:pPr defTabSz="913872"/>
              <a:t>‹Nº›</a:t>
            </a:fld>
            <a:endParaRPr lang="es-CL">
              <a:solidFill>
                <a:srgbClr val="000000">
                  <a:tint val="75000"/>
                </a:srgbClr>
              </a:solidFill>
            </a:endParaRPr>
          </a:p>
        </p:txBody>
      </p:sp>
    </p:spTree>
    <p:extLst>
      <p:ext uri="{BB962C8B-B14F-4D97-AF65-F5344CB8AC3E}">
        <p14:creationId xmlns:p14="http://schemas.microsoft.com/office/powerpoint/2010/main" val="1003461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093" rtl="0" eaLnBrk="1" latinLnBrk="0" hangingPunct="1">
        <a:spcBef>
          <a:spcPct val="0"/>
        </a:spcBef>
        <a:buNone/>
        <a:defRPr sz="4400" kern="1200">
          <a:solidFill>
            <a:schemeClr val="tx1"/>
          </a:solidFill>
          <a:latin typeface="+mj-lt"/>
          <a:ea typeface="+mj-ea"/>
          <a:cs typeface="+mj-cs"/>
        </a:defRPr>
      </a:lvl1pPr>
    </p:titleStyle>
    <p:bodyStyle>
      <a:lvl1pPr marL="342787" indent="-342787" algn="l" defTabSz="91409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702" indent="-285655" algn="l" defTabSz="914093"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618" indent="-228524" algn="l" defTabSz="91409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664" indent="-228524" algn="l" defTabSz="9140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712" indent="-228524" algn="l" defTabSz="9140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758" indent="-228524" algn="l" defTabSz="9140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806" indent="-228524" algn="l" defTabSz="9140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854" indent="-228524" algn="l" defTabSz="9140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01" indent="-228524" algn="l" defTabSz="91409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093" rtl="0" eaLnBrk="1" latinLnBrk="0" hangingPunct="1">
        <a:defRPr sz="1800" kern="1200">
          <a:solidFill>
            <a:schemeClr val="tx1"/>
          </a:solidFill>
          <a:latin typeface="+mn-lt"/>
          <a:ea typeface="+mn-ea"/>
          <a:cs typeface="+mn-cs"/>
        </a:defRPr>
      </a:lvl1pPr>
      <a:lvl2pPr marL="457047" algn="l" defTabSz="914093" rtl="0" eaLnBrk="1" latinLnBrk="0" hangingPunct="1">
        <a:defRPr sz="1800" kern="1200">
          <a:solidFill>
            <a:schemeClr val="tx1"/>
          </a:solidFill>
          <a:latin typeface="+mn-lt"/>
          <a:ea typeface="+mn-ea"/>
          <a:cs typeface="+mn-cs"/>
        </a:defRPr>
      </a:lvl2pPr>
      <a:lvl3pPr marL="914093" algn="l" defTabSz="914093" rtl="0" eaLnBrk="1" latinLnBrk="0" hangingPunct="1">
        <a:defRPr sz="1800" kern="1200">
          <a:solidFill>
            <a:schemeClr val="tx1"/>
          </a:solidFill>
          <a:latin typeface="+mn-lt"/>
          <a:ea typeface="+mn-ea"/>
          <a:cs typeface="+mn-cs"/>
        </a:defRPr>
      </a:lvl3pPr>
      <a:lvl4pPr marL="1371141" algn="l" defTabSz="914093" rtl="0" eaLnBrk="1" latinLnBrk="0" hangingPunct="1">
        <a:defRPr sz="1800" kern="1200">
          <a:solidFill>
            <a:schemeClr val="tx1"/>
          </a:solidFill>
          <a:latin typeface="+mn-lt"/>
          <a:ea typeface="+mn-ea"/>
          <a:cs typeface="+mn-cs"/>
        </a:defRPr>
      </a:lvl4pPr>
      <a:lvl5pPr marL="1828188" algn="l" defTabSz="914093" rtl="0" eaLnBrk="1" latinLnBrk="0" hangingPunct="1">
        <a:defRPr sz="1800" kern="1200">
          <a:solidFill>
            <a:schemeClr val="tx1"/>
          </a:solidFill>
          <a:latin typeface="+mn-lt"/>
          <a:ea typeface="+mn-ea"/>
          <a:cs typeface="+mn-cs"/>
        </a:defRPr>
      </a:lvl5pPr>
      <a:lvl6pPr marL="2285236" algn="l" defTabSz="914093" rtl="0" eaLnBrk="1" latinLnBrk="0" hangingPunct="1">
        <a:defRPr sz="1800" kern="1200">
          <a:solidFill>
            <a:schemeClr val="tx1"/>
          </a:solidFill>
          <a:latin typeface="+mn-lt"/>
          <a:ea typeface="+mn-ea"/>
          <a:cs typeface="+mn-cs"/>
        </a:defRPr>
      </a:lvl6pPr>
      <a:lvl7pPr marL="2742282" algn="l" defTabSz="914093" rtl="0" eaLnBrk="1" latinLnBrk="0" hangingPunct="1">
        <a:defRPr sz="1800" kern="1200">
          <a:solidFill>
            <a:schemeClr val="tx1"/>
          </a:solidFill>
          <a:latin typeface="+mn-lt"/>
          <a:ea typeface="+mn-ea"/>
          <a:cs typeface="+mn-cs"/>
        </a:defRPr>
      </a:lvl7pPr>
      <a:lvl8pPr marL="3199330" algn="l" defTabSz="914093" rtl="0" eaLnBrk="1" latinLnBrk="0" hangingPunct="1">
        <a:defRPr sz="1800" kern="1200">
          <a:solidFill>
            <a:schemeClr val="tx1"/>
          </a:solidFill>
          <a:latin typeface="+mn-lt"/>
          <a:ea typeface="+mn-ea"/>
          <a:cs typeface="+mn-cs"/>
        </a:defRPr>
      </a:lvl8pPr>
      <a:lvl9pPr marL="3656376" algn="l" defTabSz="9140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63194" y="4869160"/>
            <a:ext cx="6532154" cy="1253084"/>
          </a:xfrm>
          <a:prstGeom prst="rect">
            <a:avLst/>
          </a:prstGeom>
        </p:spPr>
        <p:txBody>
          <a:bodyPr wrap="square" lIns="65291" tIns="32646" rIns="65291" bIns="32646">
            <a:spAutoFit/>
          </a:bodyPr>
          <a:lstStyle/>
          <a:p>
            <a:pPr algn="r" defTabSz="913762"/>
            <a:r>
              <a:rPr lang="es-CL" sz="3400" b="1" dirty="0">
                <a:solidFill>
                  <a:srgbClr val="08A1D9">
                    <a:lumMod val="75000"/>
                  </a:srgbClr>
                </a:solidFill>
              </a:rPr>
              <a:t>CICLO INICIAL</a:t>
            </a:r>
          </a:p>
          <a:p>
            <a:pPr algn="r" defTabSz="913762"/>
            <a:r>
              <a:rPr lang="es-CL" sz="2900" b="1" dirty="0">
                <a:solidFill>
                  <a:srgbClr val="08A1D9">
                    <a:lumMod val="75000"/>
                  </a:srgbClr>
                </a:solidFill>
              </a:rPr>
              <a:t>PRIMER SEMESTRE</a:t>
            </a:r>
          </a:p>
          <a:p>
            <a:pPr algn="r" defTabSz="913762"/>
            <a:endParaRPr lang="es-CL" sz="1400" b="1" dirty="0">
              <a:solidFill>
                <a:srgbClr val="000000"/>
              </a:solidFill>
            </a:endParaRPr>
          </a:p>
        </p:txBody>
      </p:sp>
      <p:sp>
        <p:nvSpPr>
          <p:cNvPr id="3" name="1 Rectángulo redondeado"/>
          <p:cNvSpPr/>
          <p:nvPr/>
        </p:nvSpPr>
        <p:spPr>
          <a:xfrm>
            <a:off x="5342646" y="5932198"/>
            <a:ext cx="3652703" cy="632288"/>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defTabSz="913762"/>
            <a:r>
              <a:rPr lang="es-CL" sz="1700" dirty="0" smtClean="0">
                <a:solidFill>
                  <a:srgbClr val="FFFFFF"/>
                </a:solidFill>
                <a:ea typeface="Times New Roman"/>
                <a:cs typeface="Times New Roman"/>
              </a:rPr>
              <a:t>Área Investigación y Contexto Social:</a:t>
            </a:r>
            <a:endParaRPr lang="es-CL" sz="1700" dirty="0">
              <a:solidFill>
                <a:srgbClr val="FFFFFF"/>
              </a:solidFill>
              <a:ea typeface="Times New Roman"/>
            </a:endParaRPr>
          </a:p>
          <a:p>
            <a:pPr algn="ctr" defTabSz="913762"/>
            <a:r>
              <a:rPr lang="es-CL" sz="1700" dirty="0">
                <a:solidFill>
                  <a:srgbClr val="FFFFFF"/>
                </a:solidFill>
                <a:ea typeface="Times New Roman"/>
                <a:cs typeface="Times New Roman"/>
              </a:rPr>
              <a:t>  </a:t>
            </a:r>
            <a:r>
              <a:rPr lang="es-CL" sz="1700" dirty="0" smtClean="0">
                <a:solidFill>
                  <a:srgbClr val="FFFFFF"/>
                </a:solidFill>
                <a:ea typeface="Times New Roman"/>
                <a:cs typeface="Times New Roman"/>
              </a:rPr>
              <a:t>Líneas Urbanismo y Teoría e Historia</a:t>
            </a:r>
            <a:endParaRPr lang="es-CL" sz="1700" dirty="0">
              <a:solidFill>
                <a:srgbClr val="FFFFFF"/>
              </a:solidFill>
              <a:ea typeface="Times New Roman"/>
            </a:endParaRPr>
          </a:p>
        </p:txBody>
      </p:sp>
    </p:spTree>
    <p:extLst>
      <p:ext uri="{BB962C8B-B14F-4D97-AF65-F5344CB8AC3E}">
        <p14:creationId xmlns:p14="http://schemas.microsoft.com/office/powerpoint/2010/main" val="4288498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838147563"/>
              </p:ext>
            </p:extLst>
          </p:nvPr>
        </p:nvGraphicFramePr>
        <p:xfrm>
          <a:off x="302954" y="137207"/>
          <a:ext cx="3260934" cy="6223878"/>
        </p:xfrm>
        <a:graphic>
          <a:graphicData uri="http://schemas.openxmlformats.org/drawingml/2006/table">
            <a:tbl>
              <a:tblPr>
                <a:tableStyleId>{5C22544A-7EE6-4342-B048-85BDC9FD1C3A}</a:tableStyleId>
              </a:tblPr>
              <a:tblGrid>
                <a:gridCol w="3260934"/>
              </a:tblGrid>
              <a:tr h="375111">
                <a:tc>
                  <a:txBody>
                    <a:bodyPr/>
                    <a:lstStyle/>
                    <a:p>
                      <a:pPr marL="0" lvl="0" indent="0" algn="ctr">
                        <a:spcBef>
                          <a:spcPts val="1200"/>
                        </a:spcBef>
                        <a:spcAft>
                          <a:spcPts val="0"/>
                        </a:spcAft>
                        <a:buFont typeface="+mj-lt"/>
                        <a:buNone/>
                      </a:pPr>
                      <a:r>
                        <a:rPr lang="es-ES" sz="1000" kern="1600" dirty="0" smtClean="0">
                          <a:effectLst/>
                        </a:rPr>
                        <a:t>Antecedentes </a:t>
                      </a:r>
                      <a:r>
                        <a:rPr lang="es-ES" sz="1000" kern="1600" dirty="0">
                          <a:effectLst/>
                        </a:rPr>
                        <a:t>generales del área de conocimiento donde se inscribe la asignatura.</a:t>
                      </a:r>
                      <a:endParaRPr lang="es-CL" sz="700" b="1" kern="1600" dirty="0">
                        <a:effectLst/>
                        <a:latin typeface="Times New Roman"/>
                      </a:endParaRPr>
                    </a:p>
                  </a:txBody>
                  <a:tcPr marL="31750" marR="31750" marT="0" marB="0"/>
                </a:tc>
              </a:tr>
              <a:tr h="294731">
                <a:tc>
                  <a:txBody>
                    <a:bodyPr/>
                    <a:lstStyle/>
                    <a:p>
                      <a:pPr>
                        <a:spcAft>
                          <a:spcPts val="0"/>
                        </a:spcAft>
                      </a:pPr>
                      <a:r>
                        <a:rPr lang="es-ES" sz="800" dirty="0" smtClean="0">
                          <a:effectLst/>
                        </a:rPr>
                        <a:t>1.</a:t>
                      </a:r>
                      <a:r>
                        <a:rPr lang="es-ES" sz="800" baseline="0" dirty="0" smtClean="0">
                          <a:effectLst/>
                        </a:rPr>
                        <a:t> </a:t>
                      </a:r>
                      <a:r>
                        <a:rPr lang="es-ES" sz="800" dirty="0" smtClean="0">
                          <a:effectLst/>
                        </a:rPr>
                        <a:t>Descripción </a:t>
                      </a:r>
                      <a:r>
                        <a:rPr lang="es-ES" sz="800" dirty="0">
                          <a:effectLst/>
                        </a:rPr>
                        <a:t>del Área de conocimiento y la Línea de formación.</a:t>
                      </a:r>
                      <a:endParaRPr lang="es-CL" sz="800" b="1" i="1" dirty="0">
                        <a:effectLst/>
                        <a:latin typeface="Times New Roman"/>
                      </a:endParaRPr>
                    </a:p>
                  </a:txBody>
                  <a:tcPr marL="31750" marR="31750" marT="0" marB="0"/>
                </a:tc>
              </a:tr>
              <a:tr h="884191">
                <a:tc>
                  <a:txBody>
                    <a:bodyPr/>
                    <a:lstStyle/>
                    <a:p>
                      <a:pPr algn="just">
                        <a:spcAft>
                          <a:spcPts val="0"/>
                        </a:spcAft>
                      </a:pPr>
                      <a:r>
                        <a:rPr lang="es-CL" sz="700" dirty="0" smtClean="0">
                          <a:effectLst/>
                        </a:rPr>
                        <a:t>El objetivo del área es formar a los estudiantes en la producción de pensamiento crítico en el campo arquitectónico y urbanístico. Para esto, es fundamental que el estudiante sea capaz de reconocer y vincular aquellos aspectos interdisciplinares que forman parte de la arquitectura y del conocimiento en materias urbanas. De acuerdo a los objetivos planteados, el área enfatiza en formar a sus estudiantes en dos ámbitos: (a) como arquitectos investigadores del campo disciplinar y; (b) como arquitectos capaces de sostener posturas y tomar decisiones de manera informada en el ámbito de la ciudad y el territorio.  </a:t>
                      </a:r>
                    </a:p>
                    <a:p>
                      <a:pPr algn="just">
                        <a:spcAft>
                          <a:spcPts val="0"/>
                        </a:spcAft>
                      </a:pPr>
                      <a:r>
                        <a:rPr lang="es-CL" sz="700" dirty="0" smtClean="0">
                          <a:effectLst/>
                        </a:rPr>
                        <a:t>(a)</a:t>
                      </a:r>
                      <a:r>
                        <a:rPr lang="es-CL" sz="700" baseline="0" dirty="0" smtClean="0">
                          <a:effectLst/>
                        </a:rPr>
                        <a:t> </a:t>
                      </a:r>
                      <a:r>
                        <a:rPr lang="es-CL" sz="700" dirty="0" smtClean="0">
                          <a:effectLst/>
                        </a:rPr>
                        <a:t>Desde un punto de vista de la investigación arquitectónica y la producción de conocimiento, se pretende que el estudiante sea capaz de reconocer y reflexionar en torno a aquellos discursos disciplinares que tanto en su dimensión histórica, política, ética e ideológica han contribuido a la producción arquitectónica.</a:t>
                      </a:r>
                    </a:p>
                    <a:p>
                      <a:pPr algn="just">
                        <a:spcAft>
                          <a:spcPts val="0"/>
                        </a:spcAft>
                      </a:pPr>
                      <a:r>
                        <a:rPr lang="es-CL" sz="700" dirty="0" smtClean="0">
                          <a:effectLst/>
                        </a:rPr>
                        <a:t>(b)</a:t>
                      </a:r>
                      <a:r>
                        <a:rPr lang="es-CL" sz="700" baseline="0" dirty="0" smtClean="0">
                          <a:effectLst/>
                        </a:rPr>
                        <a:t> </a:t>
                      </a:r>
                      <a:r>
                        <a:rPr lang="es-CL" sz="700" dirty="0" smtClean="0">
                          <a:effectLst/>
                        </a:rPr>
                        <a:t>Desde el ámbito del contexto social y urbano en el que se desenvuelve la disciplina, se pretende que el estudiante sea capaz de reconocer las lógicas de la producción del espacio urbano,  incorporando tanto en el desarrollo de proyectos, así como en su reflexión sobre la ciudad, aquellas variables </a:t>
                      </a:r>
                      <a:r>
                        <a:rPr lang="es-CL" sz="700" dirty="0" err="1" smtClean="0">
                          <a:effectLst/>
                        </a:rPr>
                        <a:t>transdisciplinares</a:t>
                      </a:r>
                      <a:r>
                        <a:rPr lang="es-CL" sz="700" dirty="0" smtClean="0">
                          <a:effectLst/>
                        </a:rPr>
                        <a:t> que conforman las dimensiones analíticas del contexto social y urbano.</a:t>
                      </a:r>
                    </a:p>
                    <a:p>
                      <a:pPr algn="just">
                        <a:spcAft>
                          <a:spcPts val="0"/>
                        </a:spcAft>
                      </a:pPr>
                      <a:r>
                        <a:rPr lang="es-CL" sz="700" dirty="0" smtClean="0">
                          <a:effectLst/>
                        </a:rPr>
                        <a:t>Ambas dimensiones tienen como propósito fundamental, contribuir en la formación de los estudiantes en  el desarrollo de la disciplina, considerando el contexto nacional y latinoamericano, incorporando su dimensión histórica, los discursos y planteamientos arquitectónicos locales, las particularidades de nuestro contexto social y urbano, así como sus problemáticas en la producción de pensamiento disciplinar.</a:t>
                      </a:r>
                    </a:p>
                    <a:p>
                      <a:pPr algn="just">
                        <a:spcAft>
                          <a:spcPts val="0"/>
                        </a:spcAft>
                      </a:pPr>
                      <a:r>
                        <a:rPr lang="es-CL" sz="700" dirty="0" smtClean="0">
                          <a:effectLst/>
                        </a:rPr>
                        <a:t>Por otro lado, se enfatiza el desarrollo de la dimensión crítica, tanto en el ámbito investigativo  o de producción de pensamiento arquitectónico, así como en el conocimiento y estudio de lo urbano.  Finalmente, un eje significativo del área es el de incorporar la noción de bien común, vinculado tanto a la producción arquitectónica como a la idea de espacio público urbano y la ciudad en general.</a:t>
                      </a:r>
                    </a:p>
                    <a:p>
                      <a:pPr algn="just">
                        <a:spcAft>
                          <a:spcPts val="0"/>
                        </a:spcAft>
                      </a:pPr>
                      <a:r>
                        <a:rPr lang="es-CL" sz="800" dirty="0">
                          <a:effectLst/>
                        </a:rPr>
                        <a:t> </a:t>
                      </a:r>
                      <a:endParaRPr lang="es-CL" sz="800" dirty="0">
                        <a:effectLst/>
                        <a:latin typeface="Helvetica"/>
                        <a:ea typeface="Times New Roman"/>
                        <a:cs typeface="Times New Roman"/>
                      </a:endParaRPr>
                    </a:p>
                  </a:txBody>
                  <a:tcPr marL="31750" marR="31750" marT="0" marB="0"/>
                </a:tc>
              </a:tr>
              <a:tr h="311476">
                <a:tc>
                  <a:txBody>
                    <a:bodyPr/>
                    <a:lstStyle/>
                    <a:p>
                      <a:pPr>
                        <a:spcBef>
                          <a:spcPts val="1200"/>
                        </a:spcBef>
                        <a:spcAft>
                          <a:spcPts val="0"/>
                        </a:spcAft>
                      </a:pPr>
                      <a:r>
                        <a:rPr lang="es-ES" sz="800" dirty="0" smtClean="0">
                          <a:effectLst/>
                        </a:rPr>
                        <a:t>1.2</a:t>
                      </a:r>
                      <a:r>
                        <a:rPr lang="es-ES" sz="800" dirty="0">
                          <a:effectLst/>
                        </a:rPr>
                        <a:t>. Descripción de la Línea de </a:t>
                      </a:r>
                      <a:r>
                        <a:rPr lang="es-ES" sz="800" dirty="0" smtClean="0">
                          <a:effectLst/>
                        </a:rPr>
                        <a:t>formación</a:t>
                      </a:r>
                      <a:r>
                        <a:rPr lang="es-ES" sz="800" baseline="0" dirty="0" smtClean="0">
                          <a:effectLst/>
                        </a:rPr>
                        <a:t> </a:t>
                      </a:r>
                      <a:r>
                        <a:rPr lang="es-ES" sz="800" dirty="0" smtClean="0">
                          <a:effectLst/>
                        </a:rPr>
                        <a:t>donde </a:t>
                      </a:r>
                      <a:r>
                        <a:rPr lang="es-ES" sz="800" dirty="0">
                          <a:effectLst/>
                        </a:rPr>
                        <a:t>se inscribe la </a:t>
                      </a:r>
                      <a:r>
                        <a:rPr lang="es-ES" sz="800" dirty="0" smtClean="0">
                          <a:effectLst/>
                        </a:rPr>
                        <a:t>asignatura:</a:t>
                      </a:r>
                      <a:r>
                        <a:rPr lang="es-ES" sz="800" baseline="0" dirty="0" smtClean="0">
                          <a:effectLst/>
                        </a:rPr>
                        <a:t> Urbanismo</a:t>
                      </a:r>
                      <a:endParaRPr lang="es-CL" sz="800" dirty="0">
                        <a:effectLst/>
                        <a:latin typeface="Helvetica"/>
                        <a:ea typeface="Times New Roman"/>
                        <a:cs typeface="Times New Roman"/>
                      </a:endParaRPr>
                    </a:p>
                  </a:txBody>
                  <a:tcPr marL="31750" marR="31750" marT="0" marB="0"/>
                </a:tc>
              </a:tr>
              <a:tr h="589461">
                <a:tc>
                  <a:txBody>
                    <a:bodyPr/>
                    <a:lstStyle/>
                    <a:p>
                      <a:pPr algn="just">
                        <a:spcAft>
                          <a:spcPts val="0"/>
                        </a:spcAft>
                      </a:pPr>
                      <a:r>
                        <a:rPr lang="es-CL" sz="700" dirty="0" smtClean="0">
                          <a:effectLst/>
                        </a:rPr>
                        <a:t>Esta línea de formación tiene por objetivo que: a) El estudiante adquiera conciencia respecto a las diversas problemáticas que involucra la producción y gestión del espacio urbano, así como la de todos aquellos territorios modificados por el hombre para asegurar el desarrollo de sus sociedades; b) El estudiante adquiera conocimientos teóricos y procedimentales para enfrentar estas problemáticas y conducirlas hacia un enfoque orientado al diseño arquitectónico y urbano, hacia la planificación, o bien, hacia la investigación y producción de conocimiento.  </a:t>
                      </a:r>
                    </a:p>
                    <a:p>
                      <a:pPr algn="just">
                        <a:spcAft>
                          <a:spcPts val="0"/>
                        </a:spcAft>
                      </a:pPr>
                      <a:endParaRPr lang="es-CL" sz="700" dirty="0" smtClean="0">
                        <a:effectLst/>
                      </a:endParaRPr>
                    </a:p>
                    <a:p>
                      <a:pPr algn="just">
                        <a:spcAft>
                          <a:spcPts val="0"/>
                        </a:spcAft>
                      </a:pPr>
                      <a:r>
                        <a:rPr lang="es-CL" sz="700" dirty="0" smtClean="0">
                          <a:effectLst/>
                        </a:rPr>
                        <a:t>Lo anterior se pretende desarrollar mediante la presentación de los más relevantes enfoques disciplinares respecto a los estudios urbanos, así como las metodologías de análisis y representación que se vinculen con la práctica del diseño arquitectónico, urbano y la planificación urbana. Finalmente, la línea se inscribe en el contexto del desarrollo sustentable, del reconocimiento y valoración de pre existencias y prácticas sociales,  así como la búsqueda de mejores niveles de calidad de vida para los habitantes de nuestras ciudades. </a:t>
                      </a:r>
                    </a:p>
                    <a:p>
                      <a:pPr algn="just">
                        <a:spcAft>
                          <a:spcPts val="0"/>
                        </a:spcAft>
                      </a:pPr>
                      <a:endParaRPr lang="es-CL" sz="700" dirty="0" smtClean="0">
                        <a:effectLst/>
                      </a:endParaRPr>
                    </a:p>
                    <a:p>
                      <a:pPr algn="just">
                        <a:spcAft>
                          <a:spcPts val="0"/>
                        </a:spcAft>
                      </a:pPr>
                      <a:r>
                        <a:rPr lang="es-CL" sz="700" dirty="0" smtClean="0">
                          <a:effectLst/>
                        </a:rPr>
                        <a:t>Ejes curriculares transversales a toda la línea son los siguientes:</a:t>
                      </a:r>
                    </a:p>
                    <a:p>
                      <a:pPr algn="just">
                        <a:spcAft>
                          <a:spcPts val="0"/>
                        </a:spcAft>
                      </a:pPr>
                      <a:r>
                        <a:rPr lang="es-CL" sz="700" dirty="0" smtClean="0">
                          <a:effectLst/>
                        </a:rPr>
                        <a:t>•</a:t>
                      </a:r>
                      <a:r>
                        <a:rPr lang="es-CL" sz="700" baseline="0" dirty="0" smtClean="0">
                          <a:effectLst/>
                        </a:rPr>
                        <a:t> </a:t>
                      </a:r>
                      <a:r>
                        <a:rPr lang="es-CL" sz="700" dirty="0" smtClean="0">
                          <a:effectLst/>
                        </a:rPr>
                        <a:t>Diagnóstico urbano; </a:t>
                      </a:r>
                    </a:p>
                    <a:p>
                      <a:pPr algn="just">
                        <a:spcAft>
                          <a:spcPts val="0"/>
                        </a:spcAft>
                      </a:pPr>
                      <a:r>
                        <a:rPr lang="es-CL" sz="700" dirty="0" smtClean="0">
                          <a:effectLst/>
                        </a:rPr>
                        <a:t>• Criterios de sustentabilidad en el desarrollo urbano;</a:t>
                      </a:r>
                    </a:p>
                    <a:p>
                      <a:pPr algn="just">
                        <a:spcAft>
                          <a:spcPts val="0"/>
                        </a:spcAft>
                      </a:pPr>
                      <a:r>
                        <a:rPr lang="es-CL" sz="700" dirty="0" smtClean="0">
                          <a:effectLst/>
                        </a:rPr>
                        <a:t>• Ordenamiento y gestión urbano territorial;</a:t>
                      </a:r>
                    </a:p>
                    <a:p>
                      <a:pPr algn="just">
                        <a:spcAft>
                          <a:spcPts val="0"/>
                        </a:spcAft>
                      </a:pPr>
                      <a:r>
                        <a:rPr lang="es-CL" sz="700" dirty="0" smtClean="0">
                          <a:effectLst/>
                        </a:rPr>
                        <a:t>• Diseño e investigación urbano territorial;</a:t>
                      </a:r>
                    </a:p>
                  </a:txBody>
                  <a:tcPr marL="31750" marR="31750" marT="0" marB="0"/>
                </a:tc>
              </a:tr>
            </a:tbl>
          </a:graphicData>
        </a:graphic>
      </p:graphicFrame>
    </p:spTree>
    <p:extLst>
      <p:ext uri="{BB962C8B-B14F-4D97-AF65-F5344CB8AC3E}">
        <p14:creationId xmlns:p14="http://schemas.microsoft.com/office/powerpoint/2010/main" val="3712093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2652292"/>
              </p:ext>
            </p:extLst>
          </p:nvPr>
        </p:nvGraphicFramePr>
        <p:xfrm>
          <a:off x="323528" y="260648"/>
          <a:ext cx="2726017" cy="3289255"/>
        </p:xfrm>
        <a:graphic>
          <a:graphicData uri="http://schemas.openxmlformats.org/drawingml/2006/table">
            <a:tbl>
              <a:tblPr>
                <a:tableStyleId>{5C22544A-7EE6-4342-B048-85BDC9FD1C3A}</a:tableStyleId>
              </a:tblPr>
              <a:tblGrid>
                <a:gridCol w="2726017"/>
              </a:tblGrid>
              <a:tr h="226094">
                <a:tc>
                  <a:txBody>
                    <a:bodyPr/>
                    <a:lstStyle/>
                    <a:p>
                      <a:pPr marL="0" lvl="0" indent="0" algn="ctr">
                        <a:spcBef>
                          <a:spcPts val="1200"/>
                        </a:spcBef>
                        <a:spcAft>
                          <a:spcPts val="0"/>
                        </a:spcAft>
                        <a:buFont typeface="+mj-lt"/>
                        <a:buNone/>
                      </a:pPr>
                      <a:r>
                        <a:rPr lang="es-ES" sz="1000" kern="1600" dirty="0">
                          <a:effectLst/>
                        </a:rPr>
                        <a:t>Antecedentes del ciclo de formación </a:t>
                      </a:r>
                      <a:endParaRPr lang="es-CL" sz="1000" b="1" kern="1600" dirty="0">
                        <a:effectLst/>
                        <a:latin typeface="Times New Roman"/>
                      </a:endParaRPr>
                    </a:p>
                  </a:txBody>
                  <a:tcPr marL="31750" marR="31750" marT="0" marB="0"/>
                </a:tc>
              </a:tr>
              <a:tr h="256804">
                <a:tc>
                  <a:txBody>
                    <a:bodyPr/>
                    <a:lstStyle/>
                    <a:p>
                      <a:pPr>
                        <a:spcBef>
                          <a:spcPts val="1200"/>
                        </a:spcBef>
                        <a:spcAft>
                          <a:spcPts val="300"/>
                        </a:spcAft>
                      </a:pPr>
                      <a:r>
                        <a:rPr lang="es-ES" sz="800" dirty="0" smtClean="0">
                          <a:effectLst/>
                        </a:rPr>
                        <a:t>1. </a:t>
                      </a:r>
                      <a:r>
                        <a:rPr lang="es-ES" sz="800" dirty="0">
                          <a:effectLst/>
                        </a:rPr>
                        <a:t>Descripción del ciclo de formación (inicial, intermedio, avanzado, profesional)</a:t>
                      </a:r>
                      <a:endParaRPr lang="es-CL" sz="800" b="1" i="1" dirty="0">
                        <a:effectLst/>
                        <a:latin typeface="Times New Roman"/>
                      </a:endParaRPr>
                    </a:p>
                  </a:txBody>
                  <a:tcPr marL="31750" marR="31750" marT="0" marB="0"/>
                </a:tc>
              </a:tr>
              <a:tr h="193791">
                <a:tc>
                  <a:txBody>
                    <a:bodyPr/>
                    <a:lstStyle/>
                    <a:p>
                      <a:pPr>
                        <a:spcBef>
                          <a:spcPts val="1200"/>
                        </a:spcBef>
                        <a:spcAft>
                          <a:spcPts val="0"/>
                        </a:spcAft>
                      </a:pPr>
                      <a:r>
                        <a:rPr lang="es-ES" sz="800" dirty="0" smtClean="0">
                          <a:effectLst/>
                        </a:rPr>
                        <a:t>1.1. </a:t>
                      </a:r>
                      <a:r>
                        <a:rPr lang="es-ES" sz="800" dirty="0">
                          <a:effectLst/>
                        </a:rPr>
                        <a:t>Objetivos del ciclo</a:t>
                      </a:r>
                      <a:r>
                        <a:rPr lang="es-ES" sz="800" dirty="0" smtClean="0">
                          <a:effectLst/>
                        </a:rPr>
                        <a:t>.</a:t>
                      </a:r>
                      <a:endParaRPr lang="es-CL" sz="800" dirty="0">
                        <a:effectLst/>
                      </a:endParaRPr>
                    </a:p>
                  </a:txBody>
                  <a:tcPr marL="31750" marR="31750" marT="0" marB="0"/>
                </a:tc>
              </a:tr>
              <a:tr h="1706880">
                <a:tc>
                  <a:txBody>
                    <a:bodyPr/>
                    <a:lstStyle/>
                    <a:p>
                      <a:pPr algn="just">
                        <a:spcAft>
                          <a:spcPts val="0"/>
                        </a:spcAft>
                      </a:pPr>
                      <a:r>
                        <a:rPr lang="es-MX" sz="800" dirty="0">
                          <a:effectLst/>
                        </a:rPr>
                        <a:t>Ciclo Inicial “Cuerpo y Espacio” : Entendiendo que el compromiso de la enseñanza de la arquitectura no es solo con una escuela en particular o sus estudiantes, sino, además es con la ciudad, el paisaje y sus habitantes, se pretende de forma gradual reconocer el rol y responsabilidad que tiene el arquitecto en el desarrollo de su contexto. Bajo este enfoque, el ciclo inicial busca un primer acercamiento a la comprensión de que “La Arquitectura” define actos, mide y dimensiona, colocando al cuerpo como el principal intermediario con el mundo en este nivel. Es necesario el debido entendimiento de los procesos analíticos y de las observaciones que determinen el protagonismo de la forma en nuestros actos o nuestros compromisos.</a:t>
                      </a:r>
                      <a:endParaRPr lang="es-CL" sz="800" dirty="0">
                        <a:effectLst/>
                      </a:endParaRPr>
                    </a:p>
                    <a:p>
                      <a:pPr algn="just">
                        <a:spcAft>
                          <a:spcPts val="0"/>
                        </a:spcAft>
                      </a:pPr>
                      <a:r>
                        <a:rPr lang="es-MX" sz="800" dirty="0">
                          <a:effectLst/>
                        </a:rPr>
                        <a:t> </a:t>
                      </a:r>
                      <a:endParaRPr lang="es-CL" sz="800" dirty="0">
                        <a:effectLst/>
                        <a:latin typeface="Helvetica"/>
                        <a:ea typeface="Times New Roman"/>
                        <a:cs typeface="Times New Roman"/>
                      </a:endParaRPr>
                    </a:p>
                  </a:txBody>
                  <a:tcPr marL="31750" marR="31750" marT="0" marB="0"/>
                </a:tc>
              </a:tr>
              <a:tr h="174166">
                <a:tc>
                  <a:txBody>
                    <a:bodyPr/>
                    <a:lstStyle/>
                    <a:p>
                      <a:pPr>
                        <a:spcBef>
                          <a:spcPts val="1200"/>
                        </a:spcBef>
                        <a:spcAft>
                          <a:spcPts val="0"/>
                        </a:spcAft>
                      </a:pPr>
                      <a:r>
                        <a:rPr lang="es-ES" sz="800" dirty="0" smtClean="0">
                          <a:effectLst/>
                        </a:rPr>
                        <a:t>1.2</a:t>
                      </a:r>
                      <a:r>
                        <a:rPr lang="es-ES" sz="800" dirty="0">
                          <a:effectLst/>
                        </a:rPr>
                        <a:t>.  Caracterización del semestre donde se ubica la asignatura</a:t>
                      </a:r>
                      <a:r>
                        <a:rPr lang="es-ES" sz="800" dirty="0" smtClean="0">
                          <a:effectLst/>
                        </a:rPr>
                        <a:t>.</a:t>
                      </a:r>
                      <a:endParaRPr lang="es-CL" sz="800" dirty="0">
                        <a:effectLst/>
                      </a:endParaRPr>
                    </a:p>
                  </a:txBody>
                  <a:tcPr marL="31750" marR="31750" marT="0" marB="0"/>
                </a:tc>
              </a:tr>
              <a:tr h="694902">
                <a:tc>
                  <a:txBody>
                    <a:bodyPr/>
                    <a:lstStyle/>
                    <a:p>
                      <a:pPr algn="just">
                        <a:spcAft>
                          <a:spcPts val="0"/>
                        </a:spcAft>
                      </a:pPr>
                      <a:r>
                        <a:rPr lang="es-CL" sz="800" dirty="0" smtClean="0">
                          <a:effectLst/>
                        </a:rPr>
                        <a:t>El primer semestre se caracteriza por ser un ser un periodo de nivelación de habilidades propiamente universitarias. El curso de “expresión oral y escrita” es un propedéutico que entrega herramientas de desempeño y hábitos de estudio. En general todos los cursos enfatizan aspectos actitudinales y de introducción a sus respectivas áreas.</a:t>
                      </a:r>
                      <a:endParaRPr lang="es-CL" sz="800" dirty="0">
                        <a:effectLst/>
                        <a:latin typeface="Helvetica"/>
                        <a:ea typeface="Times New Roman"/>
                        <a:cs typeface="Times New Roman"/>
                      </a:endParaRPr>
                    </a:p>
                  </a:txBody>
                  <a:tcPr marL="31750" marR="31750" marT="0" marB="0"/>
                </a:tc>
              </a:tr>
            </a:tbl>
          </a:graphicData>
        </a:graphic>
      </p:graphicFrame>
    </p:spTree>
    <p:extLst>
      <p:ext uri="{BB962C8B-B14F-4D97-AF65-F5344CB8AC3E}">
        <p14:creationId xmlns:p14="http://schemas.microsoft.com/office/powerpoint/2010/main" val="3037288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1655892430"/>
              </p:ext>
            </p:extLst>
          </p:nvPr>
        </p:nvGraphicFramePr>
        <p:xfrm>
          <a:off x="251520" y="2708920"/>
          <a:ext cx="2211674" cy="3833364"/>
        </p:xfrm>
        <a:graphic>
          <a:graphicData uri="http://schemas.openxmlformats.org/drawingml/2006/table">
            <a:tbl>
              <a:tblPr firstRow="1" bandRow="1">
                <a:tableStyleId>{3B4B98B0-60AC-42C2-AFA5-B58CD77FA1E5}</a:tableStyleId>
              </a:tblPr>
              <a:tblGrid>
                <a:gridCol w="2211674"/>
              </a:tblGrid>
              <a:tr h="217714">
                <a:tc>
                  <a:txBody>
                    <a:bodyPr/>
                    <a:lstStyle/>
                    <a:p>
                      <a:r>
                        <a:rPr lang="es-CL" sz="1000" dirty="0" smtClean="0"/>
                        <a:t>FORMULACIÓN</a:t>
                      </a:r>
                      <a:r>
                        <a:rPr lang="es-CL" sz="1000" baseline="0" dirty="0" smtClean="0"/>
                        <a:t> EJERCICIO</a:t>
                      </a:r>
                      <a:endParaRPr lang="es-CL" sz="1000" b="0" dirty="0" smtClean="0"/>
                    </a:p>
                  </a:txBody>
                  <a:tcPr marL="65314" marR="65314" marT="32657" marB="32657"/>
                </a:tc>
              </a:tr>
              <a:tr h="1249570">
                <a:tc>
                  <a:txBody>
                    <a:bodyPr/>
                    <a:lstStyle/>
                    <a:p>
                      <a:endParaRPr lang="es-CL" sz="1000" b="1" dirty="0"/>
                    </a:p>
                  </a:txBody>
                  <a:tcPr marL="65314" marR="65314" marT="32657" marB="32657"/>
                </a:tc>
              </a:tr>
              <a:tr h="323826">
                <a:tc>
                  <a:txBody>
                    <a:bodyPr/>
                    <a:lstStyle/>
                    <a:p>
                      <a:r>
                        <a:rPr lang="es-CL" sz="1000" b="1" dirty="0" smtClean="0"/>
                        <a:t>LECTURA CRÍTICA ESTUDIANTE</a:t>
                      </a:r>
                    </a:p>
                  </a:txBody>
                  <a:tcPr marL="65314" marR="65314" marT="32657" marB="32657"/>
                </a:tc>
              </a:tr>
              <a:tr h="2042254">
                <a:tc>
                  <a:txBody>
                    <a:bodyPr/>
                    <a:lstStyle/>
                    <a:p>
                      <a:endParaRPr lang="es-CL" sz="1000" b="1" dirty="0"/>
                    </a:p>
                  </a:txBody>
                  <a:tcPr marL="65314" marR="65314" marT="32657" marB="32657"/>
                </a:tc>
              </a:tr>
            </a:tbl>
          </a:graphicData>
        </a:graphic>
      </p:graphicFrame>
      <p:graphicFrame>
        <p:nvGraphicFramePr>
          <p:cNvPr id="4" name="Table 1"/>
          <p:cNvGraphicFramePr>
            <a:graphicFrameLocks noGrp="1"/>
          </p:cNvGraphicFramePr>
          <p:nvPr>
            <p:extLst>
              <p:ext uri="{D42A27DB-BD31-4B8C-83A1-F6EECF244321}">
                <p14:modId xmlns:p14="http://schemas.microsoft.com/office/powerpoint/2010/main" val="300604049"/>
              </p:ext>
            </p:extLst>
          </p:nvPr>
        </p:nvGraphicFramePr>
        <p:xfrm>
          <a:off x="251521" y="240076"/>
          <a:ext cx="2211675" cy="2451372"/>
        </p:xfrm>
        <a:graphic>
          <a:graphicData uri="http://schemas.openxmlformats.org/drawingml/2006/table">
            <a:tbl>
              <a:tblPr firstRow="1" firstCol="1" lastRow="1" lastCol="1" bandRow="1" bandCol="1">
                <a:tableStyleId>{68D230F3-CF80-4859-8CE7-A43EE81993B5}</a:tableStyleId>
              </a:tblPr>
              <a:tblGrid>
                <a:gridCol w="494536"/>
                <a:gridCol w="761024"/>
                <a:gridCol w="956115"/>
              </a:tblGrid>
              <a:tr h="276407">
                <a:tc>
                  <a:txBody>
                    <a:bodyPr/>
                    <a:lstStyle/>
                    <a:p>
                      <a:pPr>
                        <a:spcBef>
                          <a:spcPts val="1200"/>
                        </a:spcBef>
                        <a:spcAft>
                          <a:spcPts val="300"/>
                        </a:spcAft>
                      </a:pPr>
                      <a:r>
                        <a:rPr lang="es-CL" sz="600" dirty="0">
                          <a:effectLst/>
                        </a:rPr>
                        <a:t> </a:t>
                      </a:r>
                      <a:endParaRPr lang="es-CL" sz="700" dirty="0">
                        <a:effectLst/>
                      </a:endParaRPr>
                    </a:p>
                    <a:p>
                      <a:pPr>
                        <a:spcAft>
                          <a:spcPts val="0"/>
                        </a:spcAft>
                      </a:pPr>
                      <a:r>
                        <a:rPr lang="es-CL" sz="700" dirty="0">
                          <a:effectLst/>
                        </a:rPr>
                        <a:t> </a:t>
                      </a:r>
                      <a:endParaRPr lang="es-CL" sz="700" dirty="0">
                        <a:effectLst/>
                        <a:latin typeface="Helvetica"/>
                        <a:ea typeface="Times New Roman"/>
                        <a:cs typeface="Times New Roman"/>
                      </a:endParaRPr>
                    </a:p>
                  </a:txBody>
                  <a:tcPr marL="48986" marR="48986" marT="0" marB="0"/>
                </a:tc>
                <a:tc gridSpan="2">
                  <a:txBody>
                    <a:bodyPr/>
                    <a:lstStyle/>
                    <a:p>
                      <a:pPr>
                        <a:spcBef>
                          <a:spcPts val="1200"/>
                        </a:spcBef>
                        <a:spcAft>
                          <a:spcPts val="0"/>
                        </a:spcAft>
                      </a:pPr>
                      <a:r>
                        <a:rPr lang="es-CL" sz="700" dirty="0">
                          <a:effectLst/>
                        </a:rPr>
                        <a:t/>
                      </a:r>
                      <a:br>
                        <a:rPr lang="es-CL" sz="700" dirty="0">
                          <a:effectLst/>
                        </a:rPr>
                      </a:br>
                      <a:r>
                        <a:rPr lang="es-CL" sz="900" dirty="0" smtClean="0">
                          <a:effectLst/>
                        </a:rPr>
                        <a:t>Unidades </a:t>
                      </a:r>
                      <a:r>
                        <a:rPr lang="es-CL" sz="900" dirty="0">
                          <a:effectLst/>
                        </a:rPr>
                        <a:t>del programa.</a:t>
                      </a:r>
                      <a:endParaRPr lang="es-CL" sz="700" b="1" i="1" dirty="0">
                        <a:effectLst/>
                        <a:latin typeface="Times New Roman"/>
                      </a:endParaRPr>
                    </a:p>
                  </a:txBody>
                  <a:tcPr marL="48986" marR="48986" marT="0" marB="0"/>
                </a:tc>
                <a:tc hMerge="1">
                  <a:txBody>
                    <a:bodyPr/>
                    <a:lstStyle/>
                    <a:p>
                      <a:endParaRPr lang="es-CL"/>
                    </a:p>
                  </a:txBody>
                  <a:tcPr/>
                </a:tc>
              </a:tr>
              <a:tr h="339226">
                <a:tc gridSpan="3">
                  <a:txBody>
                    <a:bodyPr/>
                    <a:lstStyle/>
                    <a:p>
                      <a:pPr>
                        <a:spcBef>
                          <a:spcPts val="1200"/>
                        </a:spcBef>
                        <a:spcAft>
                          <a:spcPts val="0"/>
                        </a:spcAft>
                      </a:pPr>
                      <a:r>
                        <a:rPr lang="es-MX" sz="800" dirty="0" smtClean="0">
                          <a:effectLst/>
                        </a:rPr>
                        <a:t>Identificación </a:t>
                      </a:r>
                      <a:r>
                        <a:rPr lang="es-MX" sz="800" dirty="0">
                          <a:effectLst/>
                        </a:rPr>
                        <a:t>de las unidades.</a:t>
                      </a:r>
                      <a:endParaRPr lang="es-CL" sz="700" dirty="0">
                        <a:effectLst/>
                      </a:endParaRPr>
                    </a:p>
                    <a:p>
                      <a:pPr>
                        <a:spcAft>
                          <a:spcPts val="0"/>
                        </a:spcAft>
                      </a:pPr>
                      <a:r>
                        <a:rPr lang="es-ES" sz="600" dirty="0">
                          <a:effectLst/>
                        </a:rPr>
                        <a:t>No se recomiendan más de 3 unidades por asignaturas. Pero de ser necesario, agregue más filas.</a:t>
                      </a:r>
                      <a:endParaRPr lang="es-CL" sz="700" dirty="0">
                        <a:effectLst/>
                        <a:latin typeface="Helvetica"/>
                        <a:ea typeface="Times New Roman"/>
                        <a:cs typeface="Times New Roman"/>
                      </a:endParaRPr>
                    </a:p>
                  </a:txBody>
                  <a:tcPr marL="48986" marR="48986" marT="0" marB="0"/>
                </a:tc>
                <a:tc hMerge="1">
                  <a:txBody>
                    <a:bodyPr/>
                    <a:lstStyle/>
                    <a:p>
                      <a:endParaRPr lang="es-CL"/>
                    </a:p>
                  </a:txBody>
                  <a:tcPr/>
                </a:tc>
                <a:tc hMerge="1">
                  <a:txBody>
                    <a:bodyPr/>
                    <a:lstStyle/>
                    <a:p>
                      <a:endParaRPr lang="es-CL"/>
                    </a:p>
                  </a:txBody>
                  <a:tcPr/>
                </a:tc>
              </a:tr>
              <a:tr h="365760">
                <a:tc gridSpan="2">
                  <a:txBody>
                    <a:bodyPr/>
                    <a:lstStyle/>
                    <a:p>
                      <a:pPr>
                        <a:spcAft>
                          <a:spcPts val="0"/>
                        </a:spcAft>
                      </a:pPr>
                      <a:r>
                        <a:rPr lang="es-CL" sz="600" dirty="0">
                          <a:effectLst/>
                        </a:rPr>
                        <a:t>Cantidad de la unidad (Sólo considerar cantidad de unidades; el nombre de cada unidad será atribución del equipo docente).</a:t>
                      </a:r>
                      <a:endParaRPr lang="es-CL" sz="700" dirty="0">
                        <a:effectLst/>
                        <a:latin typeface="Helvetica"/>
                        <a:ea typeface="Times New Roman"/>
                        <a:cs typeface="Times New Roman"/>
                      </a:endParaRPr>
                    </a:p>
                  </a:txBody>
                  <a:tcPr marL="48986" marR="48986" marT="0" marB="0"/>
                </a:tc>
                <a:tc hMerge="1">
                  <a:txBody>
                    <a:bodyPr/>
                    <a:lstStyle/>
                    <a:p>
                      <a:endParaRPr lang="es-CL"/>
                    </a:p>
                  </a:txBody>
                  <a:tcPr/>
                </a:tc>
                <a:tc>
                  <a:txBody>
                    <a:bodyPr/>
                    <a:lstStyle/>
                    <a:p>
                      <a:pPr algn="just">
                        <a:spcAft>
                          <a:spcPts val="0"/>
                        </a:spcAft>
                      </a:pPr>
                      <a:r>
                        <a:rPr lang="es-CL" sz="600" dirty="0">
                          <a:effectLst/>
                        </a:rPr>
                        <a:t>Ponderación % (debe sumar 100%) Corresponde a lo que va en UCEN21</a:t>
                      </a:r>
                      <a:endParaRPr lang="es-CL" sz="700" dirty="0">
                        <a:effectLst/>
                        <a:latin typeface="Helvetica"/>
                        <a:ea typeface="Times New Roman"/>
                        <a:cs typeface="Times New Roman"/>
                      </a:endParaRPr>
                    </a:p>
                  </a:txBody>
                  <a:tcPr marL="48986" marR="48986" marT="0" marB="0"/>
                </a:tc>
              </a:tr>
              <a:tr h="339226">
                <a:tc gridSpan="2">
                  <a:txBody>
                    <a:bodyPr/>
                    <a:lstStyle/>
                    <a:p>
                      <a:pPr algn="just">
                        <a:spcAft>
                          <a:spcPts val="0"/>
                        </a:spcAft>
                      </a:pPr>
                      <a:r>
                        <a:rPr lang="es-CL" sz="600" dirty="0">
                          <a:effectLst/>
                        </a:rPr>
                        <a:t>Unidad 1 </a:t>
                      </a:r>
                      <a:endParaRPr lang="es-CL" sz="700" dirty="0">
                        <a:effectLst/>
                      </a:endParaRPr>
                    </a:p>
                  </a:txBody>
                  <a:tcPr marL="48986" marR="48986" marT="0" marB="0"/>
                </a:tc>
                <a:tc hMerge="1">
                  <a:txBody>
                    <a:bodyPr/>
                    <a:lstStyle/>
                    <a:p>
                      <a:endParaRPr lang="es-CL"/>
                    </a:p>
                  </a:txBody>
                  <a:tcPr/>
                </a:tc>
                <a:tc>
                  <a:txBody>
                    <a:bodyPr/>
                    <a:lstStyle/>
                    <a:p>
                      <a:pPr algn="just">
                        <a:spcAft>
                          <a:spcPts val="0"/>
                        </a:spcAft>
                      </a:pPr>
                      <a:r>
                        <a:rPr lang="es-CL" sz="700" dirty="0">
                          <a:effectLst/>
                        </a:rPr>
                        <a:t>30</a:t>
                      </a:r>
                      <a:endParaRPr lang="es-CL" sz="700" dirty="0">
                        <a:effectLst/>
                        <a:latin typeface="Helvetica"/>
                        <a:ea typeface="Times New Roman"/>
                        <a:cs typeface="Times New Roman"/>
                      </a:endParaRPr>
                    </a:p>
                  </a:txBody>
                  <a:tcPr marL="48986" marR="48986" marT="0" marB="0"/>
                </a:tc>
              </a:tr>
              <a:tr h="452301">
                <a:tc gridSpan="2">
                  <a:txBody>
                    <a:bodyPr/>
                    <a:lstStyle/>
                    <a:p>
                      <a:pPr algn="just">
                        <a:spcAft>
                          <a:spcPts val="0"/>
                        </a:spcAft>
                      </a:pPr>
                      <a:r>
                        <a:rPr lang="es-CL" sz="600" dirty="0">
                          <a:effectLst/>
                        </a:rPr>
                        <a:t>Unidad </a:t>
                      </a:r>
                      <a:r>
                        <a:rPr lang="es-CL" sz="600" dirty="0" smtClean="0">
                          <a:effectLst/>
                        </a:rPr>
                        <a:t>2</a:t>
                      </a:r>
                      <a:endParaRPr lang="es-CL" sz="700" dirty="0">
                        <a:effectLst/>
                      </a:endParaRPr>
                    </a:p>
                  </a:txBody>
                  <a:tcPr marL="48986" marR="48986" marT="0" marB="0"/>
                </a:tc>
                <a:tc hMerge="1">
                  <a:txBody>
                    <a:bodyPr/>
                    <a:lstStyle/>
                    <a:p>
                      <a:endParaRPr lang="es-CL"/>
                    </a:p>
                  </a:txBody>
                  <a:tcPr/>
                </a:tc>
                <a:tc>
                  <a:txBody>
                    <a:bodyPr/>
                    <a:lstStyle/>
                    <a:p>
                      <a:pPr algn="just">
                        <a:spcAft>
                          <a:spcPts val="0"/>
                        </a:spcAft>
                      </a:pPr>
                      <a:r>
                        <a:rPr lang="es-CL" sz="700" dirty="0" smtClean="0">
                          <a:effectLst/>
                        </a:rPr>
                        <a:t>30</a:t>
                      </a:r>
                      <a:endParaRPr lang="es-CL" sz="700" dirty="0">
                        <a:effectLst/>
                        <a:latin typeface="Helvetica"/>
                        <a:ea typeface="Times New Roman"/>
                        <a:cs typeface="Times New Roman"/>
                      </a:endParaRPr>
                    </a:p>
                  </a:txBody>
                  <a:tcPr marL="48986" marR="48986" marT="0" marB="0"/>
                </a:tc>
              </a:tr>
              <a:tr h="452301">
                <a:tc gridSpan="2">
                  <a:txBody>
                    <a:bodyPr/>
                    <a:lstStyle/>
                    <a:p>
                      <a:pPr algn="just">
                        <a:spcAft>
                          <a:spcPts val="0"/>
                        </a:spcAft>
                      </a:pPr>
                      <a:r>
                        <a:rPr lang="es-CL" sz="600" dirty="0">
                          <a:effectLst/>
                        </a:rPr>
                        <a:t>Unidad </a:t>
                      </a:r>
                      <a:r>
                        <a:rPr lang="es-CL" sz="600" dirty="0" smtClean="0">
                          <a:effectLst/>
                        </a:rPr>
                        <a:t>3</a:t>
                      </a:r>
                      <a:endParaRPr lang="es-CL" sz="700" dirty="0">
                        <a:effectLst/>
                      </a:endParaRPr>
                    </a:p>
                  </a:txBody>
                  <a:tcPr marL="48986" marR="48986" marT="0" marB="0"/>
                </a:tc>
                <a:tc hMerge="1">
                  <a:txBody>
                    <a:bodyPr/>
                    <a:lstStyle/>
                    <a:p>
                      <a:endParaRPr lang="es-CL"/>
                    </a:p>
                  </a:txBody>
                  <a:tcPr/>
                </a:tc>
                <a:tc>
                  <a:txBody>
                    <a:bodyPr/>
                    <a:lstStyle/>
                    <a:p>
                      <a:pPr algn="just">
                        <a:spcAft>
                          <a:spcPts val="0"/>
                        </a:spcAft>
                      </a:pPr>
                      <a:r>
                        <a:rPr lang="es-CL" sz="700" dirty="0" smtClean="0">
                          <a:effectLst/>
                        </a:rPr>
                        <a:t>40</a:t>
                      </a:r>
                      <a:endParaRPr lang="es-CL" sz="700" dirty="0">
                        <a:effectLst/>
                        <a:latin typeface="Helvetica"/>
                        <a:ea typeface="Times New Roman"/>
                        <a:cs typeface="Times New Roman"/>
                      </a:endParaRPr>
                    </a:p>
                  </a:txBody>
                  <a:tcPr marL="48986" marR="48986" marT="0" marB="0"/>
                </a:tc>
              </a:tr>
              <a:tr h="226151">
                <a:tc gridSpan="2">
                  <a:txBody>
                    <a:bodyPr/>
                    <a:lstStyle/>
                    <a:p>
                      <a:pPr algn="just">
                        <a:spcAft>
                          <a:spcPts val="0"/>
                        </a:spcAft>
                      </a:pPr>
                      <a:r>
                        <a:rPr lang="es-CL" sz="600">
                          <a:effectLst/>
                        </a:rPr>
                        <a:t>Total</a:t>
                      </a:r>
                      <a:endParaRPr lang="es-CL" sz="700">
                        <a:effectLst/>
                        <a:latin typeface="Helvetica"/>
                        <a:ea typeface="Times New Roman"/>
                        <a:cs typeface="Times New Roman"/>
                      </a:endParaRPr>
                    </a:p>
                  </a:txBody>
                  <a:tcPr marL="48986" marR="48986" marT="0" marB="0"/>
                </a:tc>
                <a:tc hMerge="1">
                  <a:txBody>
                    <a:bodyPr/>
                    <a:lstStyle/>
                    <a:p>
                      <a:endParaRPr lang="es-CL"/>
                    </a:p>
                  </a:txBody>
                  <a:tcPr/>
                </a:tc>
                <a:tc>
                  <a:txBody>
                    <a:bodyPr/>
                    <a:lstStyle/>
                    <a:p>
                      <a:pPr>
                        <a:spcAft>
                          <a:spcPts val="0"/>
                        </a:spcAft>
                      </a:pPr>
                      <a:r>
                        <a:rPr lang="es-CL" sz="600" dirty="0">
                          <a:effectLst/>
                        </a:rPr>
                        <a:t>100%</a:t>
                      </a:r>
                      <a:endParaRPr lang="es-CL" sz="700" dirty="0">
                        <a:effectLst/>
                      </a:endParaRPr>
                    </a:p>
                    <a:p>
                      <a:pPr algn="just">
                        <a:spcAft>
                          <a:spcPts val="0"/>
                        </a:spcAft>
                      </a:pPr>
                      <a:r>
                        <a:rPr lang="es-CL" sz="600" dirty="0">
                          <a:effectLst/>
                        </a:rPr>
                        <a:t> </a:t>
                      </a:r>
                      <a:endParaRPr lang="es-CL" sz="700" dirty="0">
                        <a:effectLst/>
                        <a:latin typeface="Helvetica"/>
                        <a:ea typeface="Times New Roman"/>
                        <a:cs typeface="Times New Roman"/>
                      </a:endParaRPr>
                    </a:p>
                  </a:txBody>
                  <a:tcPr marL="48986" marR="48986" marT="0" marB="0"/>
                </a:tc>
              </a:tr>
            </a:tbl>
          </a:graphicData>
        </a:graphic>
      </p:graphicFrame>
    </p:spTree>
    <p:extLst>
      <p:ext uri="{BB962C8B-B14F-4D97-AF65-F5344CB8AC3E}">
        <p14:creationId xmlns:p14="http://schemas.microsoft.com/office/powerpoint/2010/main" val="2923019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2 Tabla"/>
          <p:cNvGraphicFramePr>
            <a:graphicFrameLocks noGrp="1"/>
          </p:cNvGraphicFramePr>
          <p:nvPr>
            <p:extLst>
              <p:ext uri="{D42A27DB-BD31-4B8C-83A1-F6EECF244321}">
                <p14:modId xmlns:p14="http://schemas.microsoft.com/office/powerpoint/2010/main" val="2915202739"/>
              </p:ext>
            </p:extLst>
          </p:nvPr>
        </p:nvGraphicFramePr>
        <p:xfrm>
          <a:off x="200086" y="137208"/>
          <a:ext cx="2520280" cy="6583589"/>
        </p:xfrm>
        <a:graphic>
          <a:graphicData uri="http://schemas.openxmlformats.org/drawingml/2006/table">
            <a:tbl>
              <a:tblPr firstRow="1" bandRow="1">
                <a:tableStyleId>{68D230F3-CF80-4859-8CE7-A43EE81993B5}</a:tableStyleId>
              </a:tblPr>
              <a:tblGrid>
                <a:gridCol w="1816945"/>
                <a:gridCol w="391423"/>
                <a:gridCol w="311912"/>
              </a:tblGrid>
              <a:tr h="336434">
                <a:tc gridSpan="3">
                  <a:txBody>
                    <a:bodyPr/>
                    <a:lstStyle/>
                    <a:p>
                      <a:r>
                        <a:rPr lang="es-CL" sz="1000" dirty="0" smtClean="0"/>
                        <a:t>DIMENSIONES A</a:t>
                      </a:r>
                      <a:r>
                        <a:rPr lang="es-CL" sz="1000" baseline="0" dirty="0" smtClean="0"/>
                        <a:t> EVALUAR</a:t>
                      </a:r>
                      <a:endParaRPr lang="es-CL" sz="1000" b="0" dirty="0" smtClean="0">
                        <a:latin typeface="+mn-lt"/>
                      </a:endParaRPr>
                    </a:p>
                  </a:txBody>
                  <a:tcPr marL="65314" marR="65314" marT="32657" marB="32657" anchor="ctr"/>
                </a:tc>
                <a:tc hMerge="1">
                  <a:txBody>
                    <a:bodyPr/>
                    <a:lstStyle/>
                    <a:p>
                      <a:endParaRPr lang="es-CL"/>
                    </a:p>
                  </a:txBody>
                  <a:tcPr/>
                </a:tc>
                <a:tc hMerge="1">
                  <a:txBody>
                    <a:bodyPr/>
                    <a:lstStyle/>
                    <a:p>
                      <a:endParaRPr lang="es-CL"/>
                    </a:p>
                  </a:txBody>
                  <a:tcPr/>
                </a:tc>
              </a:tr>
              <a:tr h="5568488">
                <a:tc gridSpan="3">
                  <a:txBody>
                    <a:bodyPr/>
                    <a:lstStyle/>
                    <a:p>
                      <a:pPr marL="0" marR="0" lvl="0" indent="0" algn="l" defTabSz="1280006" rtl="0" eaLnBrk="1" fontAlgn="auto" latinLnBrk="0" hangingPunct="1">
                        <a:lnSpc>
                          <a:spcPct val="100000"/>
                        </a:lnSpc>
                        <a:spcBef>
                          <a:spcPts val="0"/>
                        </a:spcBef>
                        <a:spcAft>
                          <a:spcPts val="0"/>
                        </a:spcAft>
                        <a:buClrTx/>
                        <a:buSzTx/>
                        <a:buFontTx/>
                        <a:buNone/>
                        <a:tabLst/>
                        <a:defRPr/>
                      </a:pPr>
                      <a:endParaRPr lang="es-CL" sz="700" dirty="0">
                        <a:latin typeface="+mn-lt"/>
                      </a:endParaRPr>
                    </a:p>
                  </a:txBody>
                  <a:tcPr marL="65314" marR="65314" marT="32657" marB="32657"/>
                </a:tc>
                <a:tc hMerge="1">
                  <a:txBody>
                    <a:bodyPr/>
                    <a:lstStyle/>
                    <a:p>
                      <a:endParaRPr lang="es-CL"/>
                    </a:p>
                  </a:txBody>
                  <a:tcPr/>
                </a:tc>
                <a:tc hMerge="1">
                  <a:txBody>
                    <a:bodyPr/>
                    <a:lstStyle/>
                    <a:p>
                      <a:endParaRPr lang="es-CL"/>
                    </a:p>
                  </a:txBody>
                  <a:tcPr/>
                </a:tc>
              </a:tr>
              <a:tr h="367406">
                <a:tc>
                  <a:txBody>
                    <a:bodyPr/>
                    <a:lstStyle/>
                    <a:p>
                      <a:r>
                        <a:rPr lang="es-CL" sz="1000" dirty="0" smtClean="0"/>
                        <a:t>CALIFICACIÓN EXAMEN</a:t>
                      </a:r>
                      <a:endParaRPr lang="es-CL" sz="1000" dirty="0">
                        <a:latin typeface="+mn-lt"/>
                      </a:endParaRPr>
                    </a:p>
                  </a:txBody>
                  <a:tcPr marL="65314" marR="65314" marT="32657" marB="32657" anchor="ctr"/>
                </a:tc>
                <a:tc>
                  <a:txBody>
                    <a:bodyPr/>
                    <a:lstStyle/>
                    <a:p>
                      <a:pPr algn="ctr"/>
                      <a:r>
                        <a:rPr lang="es-CL" sz="700" baseline="0" dirty="0" smtClean="0"/>
                        <a:t> XX </a:t>
                      </a:r>
                      <a:r>
                        <a:rPr lang="es-CL" sz="700" dirty="0" smtClean="0"/>
                        <a:t>%</a:t>
                      </a:r>
                      <a:endParaRPr lang="es-CL" sz="700" dirty="0">
                        <a:latin typeface="+mn-lt"/>
                      </a:endParaRPr>
                    </a:p>
                  </a:txBody>
                  <a:tcPr marL="65314" marR="65314" marT="32657" marB="32657" anchor="ctr"/>
                </a:tc>
                <a:tc>
                  <a:txBody>
                    <a:bodyPr/>
                    <a:lstStyle/>
                    <a:p>
                      <a:pPr algn="ctr"/>
                      <a:endParaRPr lang="es-CL" sz="1000" dirty="0">
                        <a:latin typeface="+mn-lt"/>
                      </a:endParaRPr>
                    </a:p>
                  </a:txBody>
                  <a:tcPr marL="65314" marR="65314" marT="32657" marB="32657" anchor="ctr"/>
                </a:tc>
              </a:tr>
              <a:tr h="311261">
                <a:tc>
                  <a:txBody>
                    <a:bodyPr/>
                    <a:lstStyle/>
                    <a:p>
                      <a:r>
                        <a:rPr lang="es-CL" sz="1000" dirty="0" smtClean="0"/>
                        <a:t>PROMEDIO FINAL</a:t>
                      </a:r>
                      <a:endParaRPr lang="es-CL" sz="1000" dirty="0">
                        <a:latin typeface="+mn-lt"/>
                      </a:endParaRPr>
                    </a:p>
                  </a:txBody>
                  <a:tcPr marL="65314" marR="65314" marT="32657" marB="32657" anchor="ctr"/>
                </a:tc>
                <a:tc>
                  <a:txBody>
                    <a:bodyPr/>
                    <a:lstStyle/>
                    <a:p>
                      <a:pPr algn="ctr"/>
                      <a:endParaRPr lang="es-CL" sz="700" dirty="0">
                        <a:latin typeface="+mn-lt"/>
                      </a:endParaRPr>
                    </a:p>
                  </a:txBody>
                  <a:tcPr marL="65314" marR="65314" marT="32657" marB="32657" anchor="ctr"/>
                </a:tc>
                <a:tc>
                  <a:txBody>
                    <a:bodyPr/>
                    <a:lstStyle/>
                    <a:p>
                      <a:pPr algn="ctr"/>
                      <a:endParaRPr lang="es-CL" sz="1000" dirty="0">
                        <a:latin typeface="+mn-lt"/>
                      </a:endParaRPr>
                    </a:p>
                  </a:txBody>
                  <a:tcPr marL="65314" marR="65314" marT="32657" marB="32657" anchor="ctr"/>
                </a:tc>
              </a:tr>
            </a:tbl>
          </a:graphicData>
        </a:graphic>
      </p:graphicFrame>
    </p:spTree>
    <p:extLst>
      <p:ext uri="{BB962C8B-B14F-4D97-AF65-F5344CB8AC3E}">
        <p14:creationId xmlns:p14="http://schemas.microsoft.com/office/powerpoint/2010/main" val="3377684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463196" y="6274063"/>
            <a:ext cx="6532925" cy="549586"/>
          </a:xfrm>
          <a:prstGeom prst="rect">
            <a:avLst/>
          </a:prstGeom>
        </p:spPr>
        <p:txBody>
          <a:bodyPr wrap="square" lIns="65283" tIns="32642" rIns="65283" bIns="32642">
            <a:spAutoFit/>
          </a:bodyPr>
          <a:lstStyle/>
          <a:p>
            <a:pPr algn="r" defTabSz="913762"/>
            <a:r>
              <a:rPr lang="es-CL" sz="2600" b="1" dirty="0" smtClean="0">
                <a:solidFill>
                  <a:srgbClr val="FFFFFF">
                    <a:lumMod val="75000"/>
                  </a:srgbClr>
                </a:solidFill>
              </a:rPr>
              <a:t>URBANISMO </a:t>
            </a:r>
            <a:r>
              <a:rPr lang="es-CL" sz="3100" b="1" dirty="0" smtClean="0">
                <a:solidFill>
                  <a:srgbClr val="08A1D9">
                    <a:lumMod val="75000"/>
                  </a:srgbClr>
                </a:solidFill>
              </a:rPr>
              <a:t>| TEORÍA E HISTORIA</a:t>
            </a:r>
            <a:endParaRPr lang="es-CL" sz="3100" b="1" dirty="0">
              <a:solidFill>
                <a:srgbClr val="08A1D9">
                  <a:lumMod val="75000"/>
                </a:srgbClr>
              </a:solidFill>
            </a:endParaRPr>
          </a:p>
        </p:txBody>
      </p:sp>
    </p:spTree>
    <p:extLst>
      <p:ext uri="{BB962C8B-B14F-4D97-AF65-F5344CB8AC3E}">
        <p14:creationId xmlns:p14="http://schemas.microsoft.com/office/powerpoint/2010/main" val="83490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057658" y="4725144"/>
            <a:ext cx="4976596" cy="2589697"/>
          </a:xfrm>
          <a:prstGeom prst="rect">
            <a:avLst/>
          </a:prstGeom>
        </p:spPr>
        <p:txBody>
          <a:bodyPr wrap="square" lIns="65291" tIns="32646" rIns="65291" bIns="32646">
            <a:spAutoFit/>
          </a:bodyPr>
          <a:lstStyle/>
          <a:p>
            <a:pPr algn="r" defTabSz="913762"/>
            <a:r>
              <a:rPr lang="es-CL" sz="3100" b="1" dirty="0" smtClean="0">
                <a:solidFill>
                  <a:srgbClr val="08A1D9">
                    <a:lumMod val="75000"/>
                  </a:srgbClr>
                </a:solidFill>
              </a:rPr>
              <a:t>INTRODUCCIÓN A </a:t>
            </a:r>
          </a:p>
          <a:p>
            <a:pPr algn="r" defTabSz="913762"/>
            <a:r>
              <a:rPr lang="es-CL" sz="3100" b="1" dirty="0" smtClean="0">
                <a:solidFill>
                  <a:srgbClr val="08A1D9">
                    <a:lumMod val="75000"/>
                  </a:srgbClr>
                </a:solidFill>
              </a:rPr>
              <a:t>LA TEORÍA E HISTORIA </a:t>
            </a:r>
          </a:p>
          <a:p>
            <a:pPr algn="r" defTabSz="913762"/>
            <a:r>
              <a:rPr lang="es-CL" sz="3100" b="1" dirty="0" smtClean="0">
                <a:solidFill>
                  <a:srgbClr val="08A1D9">
                    <a:lumMod val="75000"/>
                  </a:srgbClr>
                </a:solidFill>
              </a:rPr>
              <a:t>DE LA ARQUITECTURA</a:t>
            </a:r>
            <a:endParaRPr lang="es-CL" sz="3100" b="1" dirty="0">
              <a:solidFill>
                <a:srgbClr val="08A1D9">
                  <a:lumMod val="75000"/>
                </a:srgbClr>
              </a:solidFill>
            </a:endParaRPr>
          </a:p>
          <a:p>
            <a:pPr algn="r" defTabSz="913762"/>
            <a:r>
              <a:rPr lang="es-CL" sz="2000" b="1" dirty="0">
                <a:solidFill>
                  <a:srgbClr val="08A1D9">
                    <a:lumMod val="75000"/>
                  </a:srgbClr>
                </a:solidFill>
              </a:rPr>
              <a:t>EJERCICIO DE SALIDA</a:t>
            </a:r>
          </a:p>
          <a:p>
            <a:pPr algn="r" defTabSz="913762"/>
            <a:r>
              <a:rPr lang="es-CL" sz="2000" b="1" dirty="0">
                <a:solidFill>
                  <a:srgbClr val="08A1D9">
                    <a:lumMod val="75000"/>
                  </a:srgbClr>
                </a:solidFill>
              </a:rPr>
              <a:t>NOMBRE DEL EJERCICIO</a:t>
            </a:r>
          </a:p>
          <a:p>
            <a:pPr algn="r" defTabSz="913762"/>
            <a:r>
              <a:rPr lang="es-CL" sz="3100" b="1" dirty="0">
                <a:solidFill>
                  <a:srgbClr val="08A1D9">
                    <a:lumMod val="75000"/>
                  </a:srgbClr>
                </a:solidFill>
              </a:rPr>
              <a:t> </a:t>
            </a:r>
          </a:p>
        </p:txBody>
      </p:sp>
      <p:sp>
        <p:nvSpPr>
          <p:cNvPr id="10" name="Rectangle 4"/>
          <p:cNvSpPr>
            <a:spLocks noChangeArrowheads="1"/>
          </p:cNvSpPr>
          <p:nvPr/>
        </p:nvSpPr>
        <p:spPr bwMode="auto">
          <a:xfrm>
            <a:off x="2913063" y="1525482"/>
            <a:ext cx="131936" cy="414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298" tIns="108797" rIns="65298" bIns="27199" numCol="1" anchor="ctr" anchorCtr="0" compatLnSpc="1">
            <a:prstTxWarp prst="textNoShape">
              <a:avLst/>
            </a:prstTxWarp>
            <a:spAutoFit/>
          </a:bodyPr>
          <a:lstStyle/>
          <a:p>
            <a:pPr fontAlgn="base">
              <a:spcBef>
                <a:spcPct val="0"/>
              </a:spcBef>
              <a:spcAft>
                <a:spcPct val="0"/>
              </a:spcAft>
            </a:pPr>
            <a:endParaRPr lang="es-CL" altLang="es-CL">
              <a:solidFill>
                <a:srgbClr val="000000"/>
              </a:solidFill>
              <a:latin typeface="Arial" pitchFamily="34" charset="0"/>
              <a:cs typeface="Arial"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3706928091"/>
              </p:ext>
            </p:extLst>
          </p:nvPr>
        </p:nvGraphicFramePr>
        <p:xfrm>
          <a:off x="251520" y="4437112"/>
          <a:ext cx="4009850" cy="2130729"/>
        </p:xfrm>
        <a:graphic>
          <a:graphicData uri="http://schemas.openxmlformats.org/drawingml/2006/table">
            <a:tbl>
              <a:tblPr>
                <a:tableStyleId>{5C22544A-7EE6-4342-B048-85BDC9FD1C3A}</a:tableStyleId>
              </a:tblPr>
              <a:tblGrid>
                <a:gridCol w="360040"/>
                <a:gridCol w="3649810"/>
              </a:tblGrid>
              <a:tr h="128989">
                <a:tc gridSpan="2">
                  <a:txBody>
                    <a:bodyPr/>
                    <a:lstStyle/>
                    <a:p>
                      <a:pPr>
                        <a:spcBef>
                          <a:spcPts val="1200"/>
                        </a:spcBef>
                        <a:spcAft>
                          <a:spcPts val="300"/>
                        </a:spcAft>
                      </a:pPr>
                      <a:r>
                        <a:rPr lang="es-ES" sz="800" b="1" dirty="0" smtClean="0">
                          <a:effectLst/>
                        </a:rPr>
                        <a:t>Presentación </a:t>
                      </a:r>
                      <a:r>
                        <a:rPr lang="es-ES" sz="800" b="1" dirty="0">
                          <a:effectLst/>
                        </a:rPr>
                        <a:t>de la asignatura.</a:t>
                      </a:r>
                      <a:endParaRPr lang="es-CL" sz="800" b="1" i="1" dirty="0">
                        <a:effectLst/>
                        <a:latin typeface="Times New Roman"/>
                      </a:endParaRPr>
                    </a:p>
                  </a:txBody>
                  <a:tcPr marL="31750" marR="31750" marT="0" marB="0"/>
                </a:tc>
                <a:tc hMerge="1">
                  <a:txBody>
                    <a:bodyPr/>
                    <a:lstStyle/>
                    <a:p>
                      <a:pPr>
                        <a:spcBef>
                          <a:spcPts val="1200"/>
                        </a:spcBef>
                        <a:spcAft>
                          <a:spcPts val="0"/>
                        </a:spcAft>
                      </a:pPr>
                      <a:endParaRPr lang="es-CL" sz="1050" b="1" i="1" dirty="0">
                        <a:effectLst/>
                        <a:latin typeface="Times New Roman"/>
                      </a:endParaRPr>
                    </a:p>
                  </a:txBody>
                  <a:tcPr marL="44450" marR="44450" marT="0" marB="0"/>
                </a:tc>
              </a:tr>
              <a:tr h="191970">
                <a:tc gridSpan="2">
                  <a:txBody>
                    <a:bodyPr/>
                    <a:lstStyle/>
                    <a:p>
                      <a:pPr>
                        <a:spcBef>
                          <a:spcPts val="1200"/>
                        </a:spcBef>
                        <a:spcAft>
                          <a:spcPts val="0"/>
                        </a:spcAft>
                      </a:pPr>
                      <a:r>
                        <a:rPr lang="es-ES" sz="800" b="1" dirty="0" smtClean="0">
                          <a:effectLst/>
                        </a:rPr>
                        <a:t>Trayecto </a:t>
                      </a:r>
                      <a:r>
                        <a:rPr lang="es-ES" sz="800" b="1" dirty="0">
                          <a:effectLst/>
                        </a:rPr>
                        <a:t>de </a:t>
                      </a:r>
                      <a:r>
                        <a:rPr lang="es-ES" sz="800" b="1" dirty="0" smtClean="0">
                          <a:effectLst/>
                        </a:rPr>
                        <a:t>competencias</a:t>
                      </a:r>
                      <a:r>
                        <a:rPr lang="es-CL" sz="800" b="1" dirty="0" smtClean="0">
                          <a:effectLst/>
                        </a:rPr>
                        <a:t> </a:t>
                      </a:r>
                      <a:r>
                        <a:rPr lang="es-ES" sz="800" b="1" dirty="0" smtClean="0">
                          <a:effectLst/>
                        </a:rPr>
                        <a:t>que </a:t>
                      </a:r>
                      <a:r>
                        <a:rPr lang="es-ES" sz="800" b="1" dirty="0">
                          <a:effectLst/>
                        </a:rPr>
                        <a:t>le corresponde a la asignatura.</a:t>
                      </a:r>
                      <a:endParaRPr lang="es-CL" sz="800" b="1" dirty="0">
                        <a:effectLst/>
                        <a:latin typeface="Helvetica"/>
                        <a:ea typeface="Times New Roman"/>
                        <a:cs typeface="Times New Roman"/>
                      </a:endParaRPr>
                    </a:p>
                  </a:txBody>
                  <a:tcPr marL="31750" marR="31750" marT="0" marB="0"/>
                </a:tc>
                <a:tc hMerge="1">
                  <a:txBody>
                    <a:bodyPr/>
                    <a:lstStyle/>
                    <a:p>
                      <a:endParaRPr lang="es-CL"/>
                    </a:p>
                  </a:txBody>
                  <a:tcPr/>
                </a:tc>
              </a:tr>
              <a:tr h="327113">
                <a:tc>
                  <a:txBody>
                    <a:bodyPr/>
                    <a:lstStyle/>
                    <a:p>
                      <a:pPr algn="just">
                        <a:spcAft>
                          <a:spcPts val="0"/>
                        </a:spcAft>
                      </a:pPr>
                      <a:r>
                        <a:rPr lang="es-CL" sz="700">
                          <a:effectLst/>
                          <a:latin typeface="+mn-lt"/>
                          <a:ea typeface="Times New Roman"/>
                          <a:cs typeface="Times New Roman"/>
                        </a:rPr>
                        <a:t>Competencia 2.2</a:t>
                      </a:r>
                    </a:p>
                  </a:txBody>
                  <a:tcPr marL="44450" marR="44450" marT="0" marB="0"/>
                </a:tc>
                <a:tc>
                  <a:txBody>
                    <a:bodyPr/>
                    <a:lstStyle/>
                    <a:p>
                      <a:pPr algn="just">
                        <a:spcAft>
                          <a:spcPts val="0"/>
                        </a:spcAft>
                      </a:pPr>
                      <a:r>
                        <a:rPr lang="es-ES" sz="800">
                          <a:effectLst/>
                          <a:latin typeface="+mn-lt"/>
                          <a:ea typeface="Times New Roman"/>
                          <a:cs typeface="Times New Roman"/>
                        </a:rPr>
                        <a:t>Comprender y desarrollar el pensamiento crítico y transdisciplinar para generar bases investigativas en arquitectura y diseño urbano. Nivel 1: Primera aproximación.</a:t>
                      </a:r>
                      <a:endParaRPr lang="es-CL" sz="800">
                        <a:effectLst/>
                        <a:latin typeface="+mn-lt"/>
                        <a:ea typeface="Times New Roman"/>
                        <a:cs typeface="Times New Roman"/>
                      </a:endParaRPr>
                    </a:p>
                  </a:txBody>
                  <a:tcPr marL="44450" marR="44450" marT="0" marB="0"/>
                </a:tc>
              </a:tr>
              <a:tr h="360040">
                <a:tc>
                  <a:txBody>
                    <a:bodyPr/>
                    <a:lstStyle/>
                    <a:p>
                      <a:pPr algn="just">
                        <a:spcAft>
                          <a:spcPts val="0"/>
                        </a:spcAft>
                      </a:pPr>
                      <a:r>
                        <a:rPr lang="es-CL" sz="700">
                          <a:effectLst/>
                          <a:latin typeface="+mn-lt"/>
                          <a:ea typeface="Times New Roman"/>
                          <a:cs typeface="Times New Roman"/>
                        </a:rPr>
                        <a:t>Competencia 2.3</a:t>
                      </a:r>
                    </a:p>
                  </a:txBody>
                  <a:tcPr marL="44450" marR="44450" marT="0" marB="0"/>
                </a:tc>
                <a:tc>
                  <a:txBody>
                    <a:bodyPr/>
                    <a:lstStyle/>
                    <a:p>
                      <a:pPr algn="just">
                        <a:spcAft>
                          <a:spcPts val="0"/>
                        </a:spcAft>
                      </a:pPr>
                      <a:r>
                        <a:rPr lang="es-MX" sz="800" dirty="0">
                          <a:effectLst/>
                          <a:latin typeface="+mn-lt"/>
                          <a:ea typeface="Times New Roman"/>
                          <a:cs typeface="Times New Roman"/>
                        </a:rPr>
                        <a:t>Comprender e incorporar el contexto, vinculado a pre-existencias patrimoniales, sociales y cualidades propias de la cultura local. Nivel 1: Primera aproximación.</a:t>
                      </a:r>
                      <a:endParaRPr lang="es-CL" sz="800" dirty="0">
                        <a:effectLst/>
                        <a:latin typeface="+mn-lt"/>
                        <a:ea typeface="Times New Roman"/>
                        <a:cs typeface="Times New Roman"/>
                      </a:endParaRPr>
                    </a:p>
                  </a:txBody>
                  <a:tcPr marL="44450" marR="44450" marT="0" marB="0"/>
                </a:tc>
              </a:tr>
              <a:tr h="360040">
                <a:tc>
                  <a:txBody>
                    <a:bodyPr/>
                    <a:lstStyle/>
                    <a:p>
                      <a:pPr algn="just">
                        <a:spcAft>
                          <a:spcPts val="0"/>
                        </a:spcAft>
                      </a:pPr>
                      <a:r>
                        <a:rPr lang="es-CL" sz="700" dirty="0">
                          <a:effectLst/>
                          <a:latin typeface="+mn-lt"/>
                          <a:ea typeface="Times New Roman"/>
                          <a:cs typeface="Times New Roman"/>
                        </a:rPr>
                        <a:t>Competencia 3.2</a:t>
                      </a:r>
                    </a:p>
                  </a:txBody>
                  <a:tcPr marL="44450" marR="44450" marT="0" marB="0"/>
                </a:tc>
                <a:tc>
                  <a:txBody>
                    <a:bodyPr/>
                    <a:lstStyle/>
                    <a:p>
                      <a:pPr algn="just">
                        <a:spcAft>
                          <a:spcPts val="0"/>
                        </a:spcAft>
                      </a:pPr>
                      <a:r>
                        <a:rPr lang="es-MX" sz="800" dirty="0">
                          <a:effectLst/>
                          <a:latin typeface="+mn-lt"/>
                          <a:ea typeface="Times New Roman"/>
                          <a:cs typeface="Times New Roman"/>
                        </a:rPr>
                        <a:t>Gestionar y articular proyectos que tengan como objetivo el bienestar humano, el servicio público y la conciencia ciudadana. Nivel 1: Primera aproximación.</a:t>
                      </a:r>
                      <a:endParaRPr lang="es-CL" sz="800" dirty="0">
                        <a:effectLst/>
                        <a:latin typeface="+mn-lt"/>
                        <a:ea typeface="Times New Roman"/>
                        <a:cs typeface="Times New Roman"/>
                      </a:endParaRPr>
                    </a:p>
                  </a:txBody>
                  <a:tcPr marL="44450" marR="44450" marT="0" marB="0"/>
                </a:tc>
              </a:tr>
              <a:tr h="152977">
                <a:tc gridSpan="2">
                  <a:txBody>
                    <a:bodyPr/>
                    <a:lstStyle/>
                    <a:p>
                      <a:pPr>
                        <a:spcBef>
                          <a:spcPts val="1200"/>
                        </a:spcBef>
                        <a:spcAft>
                          <a:spcPts val="0"/>
                        </a:spcAft>
                      </a:pPr>
                      <a:r>
                        <a:rPr lang="es-ES" sz="800" b="1" dirty="0" smtClean="0">
                          <a:effectLst/>
                        </a:rPr>
                        <a:t>Descripción </a:t>
                      </a:r>
                      <a:r>
                        <a:rPr lang="es-ES" sz="800" b="1" dirty="0">
                          <a:effectLst/>
                        </a:rPr>
                        <a:t>general de la asignatura</a:t>
                      </a:r>
                      <a:r>
                        <a:rPr lang="es-ES" sz="800" b="1" dirty="0" smtClean="0">
                          <a:effectLst/>
                        </a:rPr>
                        <a:t>.</a:t>
                      </a:r>
                      <a:endParaRPr lang="es-CL" sz="800" b="1" dirty="0">
                        <a:effectLst/>
                      </a:endParaRPr>
                    </a:p>
                  </a:txBody>
                  <a:tcPr marL="31750" marR="31750" marT="0" marB="0"/>
                </a:tc>
                <a:tc hMerge="1">
                  <a:txBody>
                    <a:bodyPr/>
                    <a:lstStyle/>
                    <a:p>
                      <a:endParaRPr lang="es-CL"/>
                    </a:p>
                  </a:txBody>
                  <a:tcPr/>
                </a:tc>
              </a:tr>
              <a:tr h="500248">
                <a:tc gridSpan="2">
                  <a:txBody>
                    <a:bodyPr/>
                    <a:lstStyle/>
                    <a:p>
                      <a:pPr algn="just">
                        <a:spcAft>
                          <a:spcPts val="0"/>
                        </a:spcAft>
                      </a:pPr>
                      <a:r>
                        <a:rPr lang="es-CL" sz="800" dirty="0" smtClean="0">
                          <a:effectLst/>
                        </a:rPr>
                        <a:t>La asignatura permitirá al estudiante introducirse en el ejercicio de la escritura académica, mediante la incorporación gradual de la dimensión conceptual del pensamiento. Para esto, la asignatura ejercita en la condición histórica de la creación arquitectónica, a través de la comprensión de los procesos de cambio en el tiempo. Así mismo introduce las bases para la formación en investigación, orientándose al trabajo con referentes, citas y otros recursos.</a:t>
                      </a:r>
                      <a:endParaRPr lang="es-CL" sz="800" dirty="0" smtClean="0">
                        <a:effectLst/>
                      </a:endParaRPr>
                    </a:p>
                  </a:txBody>
                  <a:tcPr marL="31750" marR="31750" marT="0" marB="0"/>
                </a:tc>
                <a:tc hMerge="1">
                  <a:txBody>
                    <a:bodyPr/>
                    <a:lstStyle/>
                    <a:p>
                      <a:endParaRPr lang="es-CL"/>
                    </a:p>
                  </a:txBody>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067018196"/>
              </p:ext>
            </p:extLst>
          </p:nvPr>
        </p:nvGraphicFramePr>
        <p:xfrm>
          <a:off x="251522" y="240077"/>
          <a:ext cx="4011873" cy="4122977"/>
        </p:xfrm>
        <a:graphic>
          <a:graphicData uri="http://schemas.openxmlformats.org/drawingml/2006/table">
            <a:tbl>
              <a:tblPr firstRow="1" firstCol="1" bandRow="1">
                <a:tableStyleId>{93296810-A885-4BE3-A3E7-6D5BEEA58F35}</a:tableStyleId>
              </a:tblPr>
              <a:tblGrid>
                <a:gridCol w="486784"/>
                <a:gridCol w="230334"/>
                <a:gridCol w="873506"/>
                <a:gridCol w="230334"/>
                <a:gridCol w="230334"/>
                <a:gridCol w="230334"/>
                <a:gridCol w="705837"/>
                <a:gridCol w="1024410"/>
              </a:tblGrid>
              <a:tr h="266700">
                <a:tc>
                  <a:txBody>
                    <a:bodyPr/>
                    <a:lstStyle/>
                    <a:p>
                      <a:pPr>
                        <a:spcBef>
                          <a:spcPts val="1200"/>
                        </a:spcBef>
                        <a:spcAft>
                          <a:spcPts val="300"/>
                        </a:spcAft>
                      </a:pPr>
                      <a:r>
                        <a:rPr lang="es-ES" sz="800" dirty="0">
                          <a:effectLst/>
                        </a:rPr>
                        <a:t> </a:t>
                      </a:r>
                      <a:endParaRPr lang="es-CL" sz="700" dirty="0">
                        <a:effectLst/>
                      </a:endParaRPr>
                    </a:p>
                    <a:p>
                      <a:pPr>
                        <a:spcAft>
                          <a:spcPts val="0"/>
                        </a:spcAft>
                      </a:pPr>
                      <a:r>
                        <a:rPr lang="es-ES" sz="700" dirty="0">
                          <a:effectLst/>
                        </a:rPr>
                        <a:t> </a:t>
                      </a:r>
                      <a:endParaRPr lang="es-CL" sz="700" dirty="0">
                        <a:effectLst/>
                        <a:latin typeface="Helvetica"/>
                        <a:ea typeface="Times New Roman"/>
                        <a:cs typeface="Times New Roman"/>
                      </a:endParaRPr>
                    </a:p>
                  </a:txBody>
                  <a:tcPr marL="48299" marR="48299" marT="0" marB="0"/>
                </a:tc>
                <a:tc gridSpan="7">
                  <a:txBody>
                    <a:bodyPr/>
                    <a:lstStyle/>
                    <a:p>
                      <a:pPr>
                        <a:spcBef>
                          <a:spcPts val="1200"/>
                        </a:spcBef>
                        <a:spcAft>
                          <a:spcPts val="0"/>
                        </a:spcAft>
                      </a:pPr>
                      <a:r>
                        <a:rPr lang="es-CL" sz="700" dirty="0">
                          <a:effectLst/>
                        </a:rPr>
                        <a:t/>
                      </a:r>
                      <a:br>
                        <a:rPr lang="es-CL" sz="700" dirty="0">
                          <a:effectLst/>
                        </a:rPr>
                      </a:br>
                      <a:r>
                        <a:rPr lang="es-ES" sz="900" dirty="0" smtClean="0">
                          <a:effectLst/>
                        </a:rPr>
                        <a:t>Identificación </a:t>
                      </a:r>
                      <a:r>
                        <a:rPr lang="es-ES" sz="900" dirty="0">
                          <a:effectLst/>
                        </a:rPr>
                        <a:t>de la asignatura.</a:t>
                      </a:r>
                      <a:endParaRPr lang="es-CL" sz="700" b="1" i="1" dirty="0">
                        <a:effectLst/>
                        <a:latin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41514">
                <a:tc gridSpan="8">
                  <a:txBody>
                    <a:bodyPr/>
                    <a:lstStyle/>
                    <a:p>
                      <a:pPr>
                        <a:spcBef>
                          <a:spcPts val="1200"/>
                        </a:spcBef>
                        <a:spcAft>
                          <a:spcPts val="0"/>
                        </a:spcAft>
                      </a:pPr>
                      <a:r>
                        <a:rPr lang="es-MX" sz="900" dirty="0" smtClean="0">
                          <a:effectLst/>
                        </a:rPr>
                        <a:t>Antecedentes </a:t>
                      </a:r>
                      <a:r>
                        <a:rPr lang="es-MX" sz="900" dirty="0">
                          <a:effectLst/>
                        </a:rPr>
                        <a:t>Generales</a:t>
                      </a:r>
                      <a:endParaRPr lang="es-CL" sz="700" b="1" dirty="0">
                        <a:effectLst/>
                        <a:latin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256486">
                <a:tc gridSpan="2">
                  <a:txBody>
                    <a:bodyPr/>
                    <a:lstStyle/>
                    <a:p>
                      <a:pPr algn="r">
                        <a:spcAft>
                          <a:spcPts val="0"/>
                        </a:spcAft>
                      </a:pPr>
                      <a:r>
                        <a:rPr lang="es-CL" sz="700">
                          <a:effectLst/>
                        </a:rPr>
                        <a:t>Nombre de la asignatura:</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CL" sz="700" dirty="0" smtClean="0">
                          <a:effectLst/>
                          <a:latin typeface="Helvetica"/>
                          <a:ea typeface="Times New Roman"/>
                          <a:cs typeface="Times New Roman"/>
                        </a:rPr>
                        <a:t>Introducción</a:t>
                      </a:r>
                      <a:r>
                        <a:rPr lang="es-CL" sz="700" baseline="0" dirty="0" smtClean="0">
                          <a:effectLst/>
                          <a:latin typeface="Helvetica"/>
                          <a:ea typeface="Times New Roman"/>
                          <a:cs typeface="Times New Roman"/>
                        </a:rPr>
                        <a:t> a la teoría e historia de la arquitectura</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r">
                        <a:spcAft>
                          <a:spcPts val="0"/>
                        </a:spcAft>
                      </a:pPr>
                      <a:r>
                        <a:rPr lang="es-ES" sz="700">
                          <a:effectLst/>
                        </a:rPr>
                        <a:t>Plan curricular:</a:t>
                      </a:r>
                      <a:endParaRPr lang="es-CL" sz="700">
                        <a:effectLst/>
                        <a:latin typeface="Helvetica"/>
                        <a:ea typeface="Times New Roman"/>
                        <a:cs typeface="Times New Roman"/>
                      </a:endParaRPr>
                    </a:p>
                  </a:txBody>
                  <a:tcPr marL="48299" marR="48299" marT="0" marB="0"/>
                </a:tc>
                <a:tc>
                  <a:txBody>
                    <a:bodyPr/>
                    <a:lstStyle/>
                    <a:p>
                      <a:pPr>
                        <a:spcAft>
                          <a:spcPts val="0"/>
                        </a:spcAft>
                      </a:pPr>
                      <a:r>
                        <a:rPr lang="es-ES" sz="700">
                          <a:effectLst/>
                        </a:rPr>
                        <a:t>AR03</a:t>
                      </a:r>
                      <a:endParaRPr lang="es-CL" sz="700">
                        <a:effectLst/>
                        <a:latin typeface="Helvetica"/>
                        <a:ea typeface="Times New Roman"/>
                        <a:cs typeface="Times New Roman"/>
                      </a:endParaRPr>
                    </a:p>
                  </a:txBody>
                  <a:tcPr marL="48299" marR="48299" marT="0" marB="0"/>
                </a:tc>
              </a:tr>
              <a:tr h="108857">
                <a:tc gridSpan="2">
                  <a:txBody>
                    <a:bodyPr/>
                    <a:lstStyle/>
                    <a:p>
                      <a:pPr algn="r">
                        <a:spcAft>
                          <a:spcPts val="0"/>
                        </a:spcAft>
                      </a:pPr>
                      <a:r>
                        <a:rPr lang="es-CL" sz="700">
                          <a:effectLst/>
                        </a:rPr>
                        <a:t>Escuela:</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ES" sz="700">
                          <a:effectLst/>
                        </a:rPr>
                        <a:t>Arquitectura</a:t>
                      </a:r>
                      <a:endParaRPr lang="es-CL" sz="70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r">
                        <a:spcAft>
                          <a:spcPts val="0"/>
                        </a:spcAft>
                      </a:pPr>
                      <a:r>
                        <a:rPr lang="es-ES" sz="700">
                          <a:effectLst/>
                        </a:rPr>
                        <a:t>Facultad: </a:t>
                      </a:r>
                      <a:endParaRPr lang="es-CL" sz="700">
                        <a:effectLst/>
                        <a:latin typeface="Helvetica"/>
                        <a:ea typeface="Times New Roman"/>
                        <a:cs typeface="Times New Roman"/>
                      </a:endParaRPr>
                    </a:p>
                  </a:txBody>
                  <a:tcPr marL="48299" marR="48299" marT="0" marB="0"/>
                </a:tc>
                <a:tc>
                  <a:txBody>
                    <a:bodyPr/>
                    <a:lstStyle/>
                    <a:p>
                      <a:pPr>
                        <a:spcAft>
                          <a:spcPts val="0"/>
                        </a:spcAft>
                      </a:pPr>
                      <a:r>
                        <a:rPr lang="es-ES" sz="700">
                          <a:effectLst/>
                        </a:rPr>
                        <a:t>FAUP</a:t>
                      </a:r>
                      <a:endParaRPr lang="es-CL" sz="700">
                        <a:effectLst/>
                        <a:latin typeface="Helvetica"/>
                        <a:ea typeface="Times New Roman"/>
                        <a:cs typeface="Times New Roman"/>
                      </a:endParaRPr>
                    </a:p>
                  </a:txBody>
                  <a:tcPr marL="48299" marR="48299" marT="0" marB="0"/>
                </a:tc>
              </a:tr>
              <a:tr h="170991">
                <a:tc gridSpan="2">
                  <a:txBody>
                    <a:bodyPr/>
                    <a:lstStyle/>
                    <a:p>
                      <a:pPr algn="r">
                        <a:spcAft>
                          <a:spcPts val="0"/>
                        </a:spcAft>
                      </a:pPr>
                      <a:r>
                        <a:rPr lang="es-CL" sz="700">
                          <a:effectLst/>
                        </a:rPr>
                        <a:t>Pre-requisitos:</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ES" sz="800">
                          <a:effectLst/>
                        </a:rPr>
                        <a:t>Admisión</a:t>
                      </a:r>
                      <a:endParaRPr lang="es-CL" sz="70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p>
                      <a:pPr algn="r">
                        <a:spcAft>
                          <a:spcPts val="0"/>
                        </a:spcAft>
                      </a:pPr>
                      <a:r>
                        <a:rPr lang="es-CL" sz="700">
                          <a:effectLst/>
                        </a:rPr>
                        <a:t>Código:</a:t>
                      </a:r>
                      <a:endParaRPr lang="es-CL" sz="700">
                        <a:effectLst/>
                        <a:latin typeface="Helvetica"/>
                        <a:ea typeface="Times New Roman"/>
                        <a:cs typeface="Times New Roman"/>
                      </a:endParaRPr>
                    </a:p>
                  </a:txBody>
                  <a:tcPr marL="48299" marR="48299" marT="0" marB="0"/>
                </a:tc>
                <a:tc>
                  <a:txBody>
                    <a:bodyPr/>
                    <a:lstStyle/>
                    <a:p>
                      <a:pPr>
                        <a:spcAft>
                          <a:spcPts val="0"/>
                        </a:spcAft>
                      </a:pPr>
                      <a:endParaRPr lang="es-CL" sz="700" dirty="0">
                        <a:effectLst/>
                        <a:latin typeface="Helvetica"/>
                        <a:ea typeface="Times New Roman"/>
                        <a:cs typeface="Times New Roman"/>
                      </a:endParaRPr>
                    </a:p>
                  </a:txBody>
                  <a:tcPr marL="48299" marR="48299" marT="0" marB="0"/>
                </a:tc>
              </a:tr>
              <a:tr h="326571">
                <a:tc gridSpan="2">
                  <a:txBody>
                    <a:bodyPr/>
                    <a:lstStyle/>
                    <a:p>
                      <a:pPr algn="r">
                        <a:spcAft>
                          <a:spcPts val="0"/>
                        </a:spcAft>
                      </a:pPr>
                      <a:r>
                        <a:rPr lang="es-ES" sz="700">
                          <a:effectLst/>
                        </a:rPr>
                        <a:t>Ubicación en Plan de Estudios:</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2">
                  <a:txBody>
                    <a:bodyPr/>
                    <a:lstStyle/>
                    <a:p>
                      <a:pPr>
                        <a:spcAft>
                          <a:spcPts val="0"/>
                        </a:spcAft>
                      </a:pPr>
                      <a:r>
                        <a:rPr lang="es-CL" sz="700">
                          <a:effectLst/>
                        </a:rPr>
                        <a:t>Primer Semestre</a:t>
                      </a:r>
                      <a:r>
                        <a:rPr lang="es-CL" sz="800">
                          <a:effectLst/>
                        </a:rPr>
                        <a:t> </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CL" sz="700" dirty="0">
                          <a:effectLst/>
                        </a:rPr>
                        <a:t>Ciclo INICIAL</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r>
              <a:tr h="121920">
                <a:tc gridSpan="2">
                  <a:txBody>
                    <a:bodyPr/>
                    <a:lstStyle/>
                    <a:p>
                      <a:pPr algn="r">
                        <a:spcAft>
                          <a:spcPts val="0"/>
                        </a:spcAft>
                      </a:pPr>
                      <a:r>
                        <a:rPr lang="es-ES" sz="700">
                          <a:effectLst/>
                        </a:rPr>
                        <a:t>Carácter:</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2">
                  <a:txBody>
                    <a:bodyPr/>
                    <a:lstStyle/>
                    <a:p>
                      <a:pPr>
                        <a:spcAft>
                          <a:spcPts val="0"/>
                        </a:spcAft>
                      </a:pPr>
                      <a:r>
                        <a:rPr lang="es-CL" sz="800">
                          <a:effectLst/>
                        </a:rPr>
                        <a:t>SEMESTRAL</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CL" sz="600">
                          <a:effectLst/>
                        </a:rPr>
                        <a:t>OBLIGATORIO</a:t>
                      </a:r>
                      <a:endParaRPr lang="es-CL" sz="700">
                        <a:effectLst/>
                        <a:latin typeface="Helvetica"/>
                        <a:ea typeface="Times New Roman"/>
                        <a:cs typeface="Times New Roman"/>
                      </a:endParaRPr>
                    </a:p>
                  </a:txBody>
                  <a:tcPr marL="48299" marR="48299" marT="0" marB="0" anchor="ctr"/>
                </a:tc>
                <a:tc hMerge="1">
                  <a:txBody>
                    <a:bodyPr/>
                    <a:lstStyle/>
                    <a:p>
                      <a:endParaRPr lang="es-CL"/>
                    </a:p>
                  </a:txBody>
                  <a:tcPr/>
                </a:tc>
                <a:tc hMerge="1">
                  <a:txBody>
                    <a:bodyPr/>
                    <a:lstStyle/>
                    <a:p>
                      <a:endParaRPr lang="es-CL"/>
                    </a:p>
                  </a:txBody>
                  <a:tcPr/>
                </a:tc>
                <a:tc hMerge="1">
                  <a:txBody>
                    <a:bodyPr/>
                    <a:lstStyle/>
                    <a:p>
                      <a:endParaRPr lang="es-CL"/>
                    </a:p>
                  </a:txBody>
                  <a:tcPr/>
                </a:tc>
              </a:tr>
              <a:tr h="116488">
                <a:tc gridSpan="8">
                  <a:txBody>
                    <a:bodyPr/>
                    <a:lstStyle/>
                    <a:p>
                      <a:pPr algn="ctr">
                        <a:spcAft>
                          <a:spcPts val="0"/>
                        </a:spcAft>
                      </a:pPr>
                      <a:r>
                        <a:rPr lang="es-CL" sz="700">
                          <a:effectLst/>
                        </a:rPr>
                        <a:t>CARGA ACADÉMICA</a:t>
                      </a:r>
                      <a:endParaRPr lang="es-CL" sz="70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6240">
                <a:tc gridSpan="2">
                  <a:txBody>
                    <a:bodyPr/>
                    <a:lstStyle/>
                    <a:p>
                      <a:pPr algn="r">
                        <a:spcAft>
                          <a:spcPts val="0"/>
                        </a:spcAft>
                      </a:pPr>
                      <a:r>
                        <a:rPr lang="es-CL" sz="700">
                          <a:effectLst/>
                        </a:rPr>
                        <a:t>Créditos:</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3">
                  <a:txBody>
                    <a:bodyPr/>
                    <a:lstStyle/>
                    <a:p>
                      <a:pPr>
                        <a:spcAft>
                          <a:spcPts val="0"/>
                        </a:spcAft>
                      </a:pPr>
                      <a:r>
                        <a:rPr lang="es-CL" sz="800" dirty="0" smtClean="0">
                          <a:effectLst/>
                        </a:rPr>
                        <a:t>2  </a:t>
                      </a:r>
                      <a:r>
                        <a:rPr lang="es-CL" sz="800" dirty="0">
                          <a:effectLst/>
                        </a:rPr>
                        <a:t>Créditos </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gridSpan="3">
                  <a:txBody>
                    <a:bodyPr/>
                    <a:lstStyle/>
                    <a:p>
                      <a:pPr>
                        <a:spcAft>
                          <a:spcPts val="0"/>
                        </a:spcAft>
                      </a:pPr>
                      <a:r>
                        <a:rPr lang="es-CL" sz="800" dirty="0" smtClean="0">
                          <a:effectLst/>
                        </a:rPr>
                        <a:t>54 </a:t>
                      </a:r>
                      <a:r>
                        <a:rPr lang="es-CL" sz="800" dirty="0" err="1">
                          <a:effectLst/>
                        </a:rPr>
                        <a:t>hrs</a:t>
                      </a:r>
                      <a:r>
                        <a:rPr lang="es-CL" sz="800" dirty="0">
                          <a:effectLst/>
                        </a:rPr>
                        <a:t>. cronológicas totales </a:t>
                      </a:r>
                      <a:r>
                        <a:rPr lang="es-CL" sz="600" dirty="0">
                          <a:effectLst/>
                        </a:rPr>
                        <a:t>(1crédito=27 </a:t>
                      </a:r>
                      <a:r>
                        <a:rPr lang="es-CL" sz="600" dirty="0" err="1">
                          <a:effectLst/>
                        </a:rPr>
                        <a:t>hrs</a:t>
                      </a:r>
                      <a:r>
                        <a:rPr lang="es-CL" sz="600" dirty="0">
                          <a:effectLst/>
                        </a:rPr>
                        <a:t>. cronológicas totales –presenciales – no presenciales- al semestre). Según Resolución N°585/2013 y N°584/2013  de rectoría..</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r>
              <a:tr h="1219200">
                <a:tc gridSpan="2">
                  <a:txBody>
                    <a:bodyPr/>
                    <a:lstStyle/>
                    <a:p>
                      <a:pPr algn="r">
                        <a:spcAft>
                          <a:spcPts val="0"/>
                        </a:spcAft>
                      </a:pPr>
                      <a:r>
                        <a:rPr lang="es-CL" sz="700">
                          <a:effectLst/>
                        </a:rPr>
                        <a:t>Tiempo presencial:</a:t>
                      </a:r>
                      <a:endParaRPr lang="es-CL" sz="700">
                        <a:effectLst/>
                        <a:latin typeface="Helvetica"/>
                        <a:ea typeface="Times New Roman"/>
                        <a:cs typeface="Times New Roman"/>
                      </a:endParaRPr>
                    </a:p>
                  </a:txBody>
                  <a:tcPr marL="48299" marR="48299" marT="0" marB="0"/>
                </a:tc>
                <a:tc hMerge="1">
                  <a:txBody>
                    <a:bodyPr/>
                    <a:lstStyle/>
                    <a:p>
                      <a:endParaRPr lang="es-CL"/>
                    </a:p>
                  </a:txBody>
                  <a:tcPr/>
                </a:tc>
                <a:tc>
                  <a:txBody>
                    <a:bodyPr/>
                    <a:lstStyle/>
                    <a:p>
                      <a:pPr>
                        <a:spcAft>
                          <a:spcPts val="0"/>
                        </a:spcAft>
                      </a:pPr>
                      <a:r>
                        <a:rPr lang="es-CL" sz="800" dirty="0" smtClean="0">
                          <a:effectLst/>
                        </a:rPr>
                        <a:t>4 </a:t>
                      </a:r>
                      <a:r>
                        <a:rPr lang="es-CL" sz="800" dirty="0" err="1" smtClean="0">
                          <a:effectLst/>
                        </a:rPr>
                        <a:t>hrs</a:t>
                      </a:r>
                      <a:r>
                        <a:rPr lang="es-CL" sz="800" dirty="0">
                          <a:effectLst/>
                        </a:rPr>
                        <a:t>. académicas por semana</a:t>
                      </a:r>
                      <a:endParaRPr lang="es-CL" sz="700" dirty="0">
                        <a:effectLst/>
                        <a:latin typeface="Helvetica"/>
                        <a:ea typeface="Times New Roman"/>
                        <a:cs typeface="Times New Roman"/>
                      </a:endParaRPr>
                    </a:p>
                  </a:txBody>
                  <a:tcPr marL="48299" marR="48299" marT="0" marB="0"/>
                </a:tc>
                <a:tc gridSpan="2">
                  <a:txBody>
                    <a:bodyPr/>
                    <a:lstStyle/>
                    <a:p>
                      <a:pPr>
                        <a:spcAft>
                          <a:spcPts val="0"/>
                        </a:spcAft>
                      </a:pPr>
                      <a:r>
                        <a:rPr lang="es-CL" sz="800" dirty="0">
                          <a:effectLst/>
                        </a:rPr>
                        <a:t>Equivalen a  </a:t>
                      </a:r>
                      <a:r>
                        <a:rPr lang="es-CL" sz="800" dirty="0" smtClean="0">
                          <a:effectLst/>
                        </a:rPr>
                        <a:t>3 </a:t>
                      </a:r>
                      <a:r>
                        <a:rPr lang="es-CL" sz="800" dirty="0" err="1" smtClean="0">
                          <a:effectLst/>
                        </a:rPr>
                        <a:t>hrs</a:t>
                      </a:r>
                      <a:r>
                        <a:rPr lang="es-CL" sz="800" dirty="0">
                          <a:effectLst/>
                        </a:rPr>
                        <a:t>. cronológicas por semana </a:t>
                      </a:r>
                      <a:r>
                        <a:rPr lang="es-CL" sz="600" dirty="0">
                          <a:effectLst/>
                        </a:rPr>
                        <a:t>(multiplicar recuadro anterior por 0,75)</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gridSpan="3">
                  <a:txBody>
                    <a:bodyPr/>
                    <a:lstStyle/>
                    <a:p>
                      <a:pPr>
                        <a:spcAft>
                          <a:spcPts val="0"/>
                        </a:spcAft>
                      </a:pPr>
                      <a:r>
                        <a:rPr lang="es-CL" sz="800" dirty="0" smtClean="0">
                          <a:effectLst/>
                        </a:rPr>
                        <a:t>54 </a:t>
                      </a:r>
                      <a:r>
                        <a:rPr lang="es-CL" sz="800" dirty="0" err="1" smtClean="0">
                          <a:effectLst/>
                        </a:rPr>
                        <a:t>hrs</a:t>
                      </a:r>
                      <a:r>
                        <a:rPr lang="es-CL" sz="800" dirty="0">
                          <a:effectLst/>
                        </a:rPr>
                        <a:t>. cronológicas presenciales por semestre </a:t>
                      </a:r>
                      <a:r>
                        <a:rPr lang="es-CL" sz="600" dirty="0">
                          <a:effectLst/>
                        </a:rPr>
                        <a:t>(considerar 18 semanas. Multiplicar recuadro anterior por 18).</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r>
              <a:tr h="889153">
                <a:tc gridSpan="2">
                  <a:txBody>
                    <a:bodyPr/>
                    <a:lstStyle/>
                    <a:p>
                      <a:pPr algn="r">
                        <a:spcAft>
                          <a:spcPts val="0"/>
                        </a:spcAft>
                      </a:pPr>
                      <a:r>
                        <a:rPr lang="es-CL" sz="700">
                          <a:effectLst/>
                        </a:rPr>
                        <a:t>Tiempo no presencial:</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3">
                  <a:txBody>
                    <a:bodyPr/>
                    <a:lstStyle/>
                    <a:p>
                      <a:pPr>
                        <a:spcAft>
                          <a:spcPts val="0"/>
                        </a:spcAft>
                      </a:pPr>
                      <a:r>
                        <a:rPr lang="es-CL" sz="600" dirty="0">
                          <a:effectLst/>
                        </a:rPr>
                        <a:t>Nota: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gridSpan="3">
                  <a:txBody>
                    <a:bodyPr/>
                    <a:lstStyle/>
                    <a:p>
                      <a:pPr>
                        <a:spcAft>
                          <a:spcPts val="0"/>
                        </a:spcAft>
                      </a:pPr>
                      <a:r>
                        <a:rPr lang="es-ES" sz="700" dirty="0">
                          <a:effectLst/>
                        </a:rPr>
                        <a:t>0 hrs. cronológicas no presenciales por semestre.</a:t>
                      </a:r>
                      <a:r>
                        <a:rPr lang="es-ES" sz="800" dirty="0">
                          <a:effectLst/>
                        </a:rPr>
                        <a:t> </a:t>
                      </a:r>
                      <a:r>
                        <a:rPr lang="es-ES" sz="600" dirty="0">
                          <a:effectLst/>
                        </a:rPr>
                        <a:t>Resulta de la resta entre horas totales y presenciales (considerar 18 semanas). </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r>
              <a:tr h="108857">
                <a:tc gridSpan="2">
                  <a:txBody>
                    <a:bodyPr/>
                    <a:lstStyle/>
                    <a:p>
                      <a:pPr algn="r">
                        <a:spcAft>
                          <a:spcPts val="0"/>
                        </a:spcAft>
                      </a:pPr>
                      <a:r>
                        <a:rPr lang="es-CL" sz="700">
                          <a:effectLst/>
                        </a:rPr>
                        <a:t>Vigencia:</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6">
                  <a:txBody>
                    <a:bodyPr/>
                    <a:lstStyle/>
                    <a:p>
                      <a:pPr>
                        <a:spcAft>
                          <a:spcPts val="0"/>
                        </a:spcAft>
                      </a:pPr>
                      <a:r>
                        <a:rPr lang="es-ES" sz="700" dirty="0">
                          <a:effectLst/>
                        </a:rPr>
                        <a:t>2015-2021</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
        <p:nvSpPr>
          <p:cNvPr id="4" name="Rectangle 2"/>
          <p:cNvSpPr>
            <a:spLocks noChangeArrowheads="1"/>
          </p:cNvSpPr>
          <p:nvPr/>
        </p:nvSpPr>
        <p:spPr bwMode="auto">
          <a:xfrm>
            <a:off x="2913063" y="1525482"/>
            <a:ext cx="131936" cy="414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298" tIns="108797" rIns="65298" bIns="27199" numCol="1" anchor="ctr" anchorCtr="0" compatLnSpc="1">
            <a:prstTxWarp prst="textNoShape">
              <a:avLst/>
            </a:prstTxWarp>
            <a:spAutoFit/>
          </a:bodyPr>
          <a:lstStyle/>
          <a:p>
            <a:pPr fontAlgn="base">
              <a:spcBef>
                <a:spcPct val="0"/>
              </a:spcBef>
              <a:spcAft>
                <a:spcPct val="0"/>
              </a:spcAft>
            </a:pPr>
            <a:endParaRPr lang="es-CL" altLang="es-CL">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106585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349895302"/>
              </p:ext>
            </p:extLst>
          </p:nvPr>
        </p:nvGraphicFramePr>
        <p:xfrm>
          <a:off x="302954" y="137207"/>
          <a:ext cx="3260934" cy="6117198"/>
        </p:xfrm>
        <a:graphic>
          <a:graphicData uri="http://schemas.openxmlformats.org/drawingml/2006/table">
            <a:tbl>
              <a:tblPr>
                <a:tableStyleId>{5C22544A-7EE6-4342-B048-85BDC9FD1C3A}</a:tableStyleId>
              </a:tblPr>
              <a:tblGrid>
                <a:gridCol w="3260934"/>
              </a:tblGrid>
              <a:tr h="375111">
                <a:tc>
                  <a:txBody>
                    <a:bodyPr/>
                    <a:lstStyle/>
                    <a:p>
                      <a:pPr marL="0" lvl="0" indent="0" algn="ctr">
                        <a:spcBef>
                          <a:spcPts val="1200"/>
                        </a:spcBef>
                        <a:spcAft>
                          <a:spcPts val="0"/>
                        </a:spcAft>
                        <a:buFont typeface="+mj-lt"/>
                        <a:buNone/>
                      </a:pPr>
                      <a:r>
                        <a:rPr lang="es-ES" sz="1000" kern="1600" dirty="0" smtClean="0">
                          <a:effectLst/>
                        </a:rPr>
                        <a:t>Antecedentes </a:t>
                      </a:r>
                      <a:r>
                        <a:rPr lang="es-ES" sz="1000" kern="1600" dirty="0">
                          <a:effectLst/>
                        </a:rPr>
                        <a:t>generales del área de conocimiento donde se inscribe la asignatura.</a:t>
                      </a:r>
                      <a:endParaRPr lang="es-CL" sz="700" b="1" kern="1600" dirty="0">
                        <a:effectLst/>
                        <a:latin typeface="Times New Roman"/>
                      </a:endParaRPr>
                    </a:p>
                  </a:txBody>
                  <a:tcPr marL="31750" marR="31750" marT="0" marB="0"/>
                </a:tc>
              </a:tr>
              <a:tr h="294731">
                <a:tc>
                  <a:txBody>
                    <a:bodyPr/>
                    <a:lstStyle/>
                    <a:p>
                      <a:pPr>
                        <a:spcAft>
                          <a:spcPts val="0"/>
                        </a:spcAft>
                      </a:pPr>
                      <a:r>
                        <a:rPr lang="es-ES" sz="800" dirty="0" smtClean="0">
                          <a:effectLst/>
                        </a:rPr>
                        <a:t>1.</a:t>
                      </a:r>
                      <a:r>
                        <a:rPr lang="es-ES" sz="800" baseline="0" dirty="0" smtClean="0">
                          <a:effectLst/>
                        </a:rPr>
                        <a:t> </a:t>
                      </a:r>
                      <a:r>
                        <a:rPr lang="es-ES" sz="800" dirty="0" smtClean="0">
                          <a:effectLst/>
                        </a:rPr>
                        <a:t>Descripción </a:t>
                      </a:r>
                      <a:r>
                        <a:rPr lang="es-ES" sz="800" dirty="0">
                          <a:effectLst/>
                        </a:rPr>
                        <a:t>del Área de conocimiento y la Línea de formación.</a:t>
                      </a:r>
                      <a:endParaRPr lang="es-CL" sz="800" b="1" i="1" dirty="0">
                        <a:effectLst/>
                        <a:latin typeface="Times New Roman"/>
                      </a:endParaRPr>
                    </a:p>
                  </a:txBody>
                  <a:tcPr marL="31750" marR="31750" marT="0" marB="0"/>
                </a:tc>
              </a:tr>
              <a:tr h="884191">
                <a:tc>
                  <a:txBody>
                    <a:bodyPr/>
                    <a:lstStyle/>
                    <a:p>
                      <a:pPr algn="just">
                        <a:spcAft>
                          <a:spcPts val="0"/>
                        </a:spcAft>
                      </a:pPr>
                      <a:r>
                        <a:rPr lang="es-CL" sz="700" dirty="0" smtClean="0">
                          <a:effectLst/>
                        </a:rPr>
                        <a:t>El objetivo del área es formar a los estudiantes en la producción de pensamiento crítico en el campo arquitectónico y urbanístico. Para esto, es fundamental que el estudiante sea capaz de reconocer y vincular aquellos aspectos interdisciplinares que forman parte de la arquitectura y del conocimiento en materias urbanas. De acuerdo a los objetivos planteados, el área enfatiza en formar a sus estudiantes en dos ámbitos: (a) como arquitectos investigadores del campo disciplinar y; (b) como arquitectos capaces de sostener posturas y tomar decisiones de manera informada en el ámbito de la ciudad y el territorio.  </a:t>
                      </a:r>
                    </a:p>
                    <a:p>
                      <a:pPr algn="just">
                        <a:spcAft>
                          <a:spcPts val="0"/>
                        </a:spcAft>
                      </a:pPr>
                      <a:r>
                        <a:rPr lang="es-CL" sz="700" dirty="0" smtClean="0">
                          <a:effectLst/>
                        </a:rPr>
                        <a:t>(a)</a:t>
                      </a:r>
                      <a:r>
                        <a:rPr lang="es-CL" sz="700" baseline="0" dirty="0" smtClean="0">
                          <a:effectLst/>
                        </a:rPr>
                        <a:t> </a:t>
                      </a:r>
                      <a:r>
                        <a:rPr lang="es-CL" sz="700" dirty="0" smtClean="0">
                          <a:effectLst/>
                        </a:rPr>
                        <a:t>Desde un punto de vista de la investigación arquitectónica y la producción de conocimiento, se pretende que el estudiante sea capaz de reconocer y reflexionar en torno a aquellos discursos disciplinares que tanto en su dimensión histórica, política, ética e ideológica han contribuido a la producción arquitectónica.</a:t>
                      </a:r>
                    </a:p>
                    <a:p>
                      <a:pPr algn="just">
                        <a:spcAft>
                          <a:spcPts val="0"/>
                        </a:spcAft>
                      </a:pPr>
                      <a:r>
                        <a:rPr lang="es-CL" sz="700" dirty="0" smtClean="0">
                          <a:effectLst/>
                        </a:rPr>
                        <a:t>(b)</a:t>
                      </a:r>
                      <a:r>
                        <a:rPr lang="es-CL" sz="700" baseline="0" dirty="0" smtClean="0">
                          <a:effectLst/>
                        </a:rPr>
                        <a:t> </a:t>
                      </a:r>
                      <a:r>
                        <a:rPr lang="es-CL" sz="700" dirty="0" smtClean="0">
                          <a:effectLst/>
                        </a:rPr>
                        <a:t>Desde el ámbito del contexto social y urbano en el que se desenvuelve la disciplina, se pretende que el estudiante sea capaz de reconocer las lógicas de la producción del espacio urbano,  incorporando tanto en el desarrollo de proyectos, así como en su reflexión sobre la ciudad, aquellas variables </a:t>
                      </a:r>
                      <a:r>
                        <a:rPr lang="es-CL" sz="700" dirty="0" err="1" smtClean="0">
                          <a:effectLst/>
                        </a:rPr>
                        <a:t>transdisciplinares</a:t>
                      </a:r>
                      <a:r>
                        <a:rPr lang="es-CL" sz="700" dirty="0" smtClean="0">
                          <a:effectLst/>
                        </a:rPr>
                        <a:t> que conforman las dimensiones analíticas del contexto social y urbano.</a:t>
                      </a:r>
                    </a:p>
                    <a:p>
                      <a:pPr algn="just">
                        <a:spcAft>
                          <a:spcPts val="0"/>
                        </a:spcAft>
                      </a:pPr>
                      <a:r>
                        <a:rPr lang="es-CL" sz="700" dirty="0" smtClean="0">
                          <a:effectLst/>
                        </a:rPr>
                        <a:t>Ambas dimensiones tienen como propósito fundamental, contribuir en la formación de los estudiantes en  el desarrollo de la disciplina, considerando el contexto nacional y latinoamericano, incorporando su dimensión histórica, los discursos y planteamientos arquitectónicos locales, las particularidades de nuestro contexto social y urbano, así como sus problemáticas en la producción de pensamiento disciplinar.</a:t>
                      </a:r>
                    </a:p>
                    <a:p>
                      <a:pPr algn="just">
                        <a:spcAft>
                          <a:spcPts val="0"/>
                        </a:spcAft>
                      </a:pPr>
                      <a:r>
                        <a:rPr lang="es-CL" sz="700" dirty="0" smtClean="0">
                          <a:effectLst/>
                        </a:rPr>
                        <a:t>Por otro lado, se enfatiza el desarrollo de la dimensión crítica, tanto en el ámbito investigativo  o de producción de pensamiento arquitectónico, así como en el conocimiento y estudio de lo urbano.  Finalmente, un eje significativo del área es el de incorporar la noción de bien común, vinculado tanto a la producción arquitectónica como a la idea de espacio público urbano y la ciudad en general.</a:t>
                      </a:r>
                    </a:p>
                    <a:p>
                      <a:pPr algn="just">
                        <a:spcAft>
                          <a:spcPts val="0"/>
                        </a:spcAft>
                      </a:pPr>
                      <a:r>
                        <a:rPr lang="es-CL" sz="800" dirty="0">
                          <a:effectLst/>
                        </a:rPr>
                        <a:t> </a:t>
                      </a:r>
                      <a:endParaRPr lang="es-CL" sz="800" dirty="0">
                        <a:effectLst/>
                        <a:latin typeface="Helvetica"/>
                        <a:ea typeface="Times New Roman"/>
                        <a:cs typeface="Times New Roman"/>
                      </a:endParaRPr>
                    </a:p>
                  </a:txBody>
                  <a:tcPr marL="31750" marR="31750" marT="0" marB="0"/>
                </a:tc>
              </a:tr>
              <a:tr h="311476">
                <a:tc>
                  <a:txBody>
                    <a:bodyPr/>
                    <a:lstStyle/>
                    <a:p>
                      <a:pPr>
                        <a:spcBef>
                          <a:spcPts val="1200"/>
                        </a:spcBef>
                        <a:spcAft>
                          <a:spcPts val="0"/>
                        </a:spcAft>
                      </a:pPr>
                      <a:r>
                        <a:rPr lang="es-ES" sz="800" dirty="0" smtClean="0">
                          <a:effectLst/>
                        </a:rPr>
                        <a:t>1.2</a:t>
                      </a:r>
                      <a:r>
                        <a:rPr lang="es-ES" sz="800" dirty="0">
                          <a:effectLst/>
                        </a:rPr>
                        <a:t>. Descripción de la Línea de </a:t>
                      </a:r>
                      <a:r>
                        <a:rPr lang="es-ES" sz="800" dirty="0" smtClean="0">
                          <a:effectLst/>
                        </a:rPr>
                        <a:t>formación</a:t>
                      </a:r>
                      <a:r>
                        <a:rPr lang="es-ES" sz="800" baseline="0" dirty="0" smtClean="0">
                          <a:effectLst/>
                        </a:rPr>
                        <a:t> </a:t>
                      </a:r>
                      <a:r>
                        <a:rPr lang="es-ES" sz="800" dirty="0" smtClean="0">
                          <a:effectLst/>
                        </a:rPr>
                        <a:t>donde </a:t>
                      </a:r>
                      <a:r>
                        <a:rPr lang="es-ES" sz="800" dirty="0">
                          <a:effectLst/>
                        </a:rPr>
                        <a:t>se inscribe la </a:t>
                      </a:r>
                      <a:r>
                        <a:rPr lang="es-ES" sz="800" dirty="0" smtClean="0">
                          <a:effectLst/>
                        </a:rPr>
                        <a:t>asignatura:</a:t>
                      </a:r>
                      <a:r>
                        <a:rPr lang="es-ES" sz="800" baseline="0" dirty="0" smtClean="0">
                          <a:effectLst/>
                        </a:rPr>
                        <a:t> Teoría e Historia</a:t>
                      </a:r>
                      <a:endParaRPr lang="es-CL" sz="800" dirty="0">
                        <a:effectLst/>
                        <a:latin typeface="Helvetica"/>
                        <a:ea typeface="Times New Roman"/>
                        <a:cs typeface="Times New Roman"/>
                      </a:endParaRPr>
                    </a:p>
                  </a:txBody>
                  <a:tcPr marL="31750" marR="31750" marT="0" marB="0"/>
                </a:tc>
              </a:tr>
              <a:tr h="589461">
                <a:tc>
                  <a:txBody>
                    <a:bodyPr/>
                    <a:lstStyle/>
                    <a:p>
                      <a:pPr algn="just">
                        <a:spcAft>
                          <a:spcPts val="0"/>
                        </a:spcAft>
                      </a:pPr>
                      <a:r>
                        <a:rPr lang="es-CL" sz="700" dirty="0" smtClean="0">
                          <a:effectLst/>
                        </a:rPr>
                        <a:t>Esta línea busca contribuir a una formación integral del estudiante de arquitectura, reconociendo que la arquitectura no se agota en la formulación y creación del proyecto. De acuerdo a lo anterior, se considera que el arquitecto es, de forma más amplia, un investigador. Bajo esta óptica la línea aporta las especificidades de la teoría e historia de la arquitectura.</a:t>
                      </a:r>
                    </a:p>
                    <a:p>
                      <a:pPr algn="just">
                        <a:spcAft>
                          <a:spcPts val="0"/>
                        </a:spcAft>
                      </a:pPr>
                      <a:r>
                        <a:rPr lang="es-CL" sz="700" dirty="0" smtClean="0">
                          <a:effectLst/>
                        </a:rPr>
                        <a:t>Como estrategia general se plantea el tránsito desde los conocimientos y problemas disciplinares, propios de la arquitectura, a la investigación </a:t>
                      </a:r>
                      <a:r>
                        <a:rPr lang="es-CL" sz="700" dirty="0" err="1" smtClean="0">
                          <a:effectLst/>
                        </a:rPr>
                        <a:t>transdisciplinar</a:t>
                      </a:r>
                      <a:r>
                        <a:rPr lang="es-CL" sz="700" dirty="0" smtClean="0">
                          <a:effectLst/>
                        </a:rPr>
                        <a:t>, reconociendo que pensar la arquitectura requiere también saber pensar “con” otros campos de producción del conocimiento.</a:t>
                      </a:r>
                    </a:p>
                    <a:p>
                      <a:pPr algn="just">
                        <a:spcAft>
                          <a:spcPts val="0"/>
                        </a:spcAft>
                      </a:pPr>
                      <a:r>
                        <a:rPr lang="es-CL" sz="700" dirty="0" smtClean="0">
                          <a:effectLst/>
                        </a:rPr>
                        <a:t>En cuanto al área específica de teoría, se propone reconocer una dimensión en torno a la teoría de la arquitectura, indagando y cuestionando paradigmas propiciando el desarrollo del pensamiento crítico, el cual busca reflexionar sobre la realidad en una dimensión conceptual, política y social; Una segunda dimensión se refiere a la teoría del proyecto, de carácter funcional al proyecto y más vinculado a la práctica del taller.  </a:t>
                      </a:r>
                    </a:p>
                    <a:p>
                      <a:pPr algn="just">
                        <a:spcAft>
                          <a:spcPts val="0"/>
                        </a:spcAft>
                      </a:pPr>
                      <a:r>
                        <a:rPr lang="es-CL" sz="700" dirty="0" smtClean="0">
                          <a:effectLst/>
                        </a:rPr>
                        <a:t>El área de historia deberá proporcionar los conocimientos y bases metodológicas para la apreciación del valor y sentido histórico de la arquitectura, así como estudiar los criterios para una valoración patrimonial de la arquitectura construida que conforma la memoria material del país. Esta historia se debe proponer con sentido de presente frente a formas tradicionales que se orientan a la transmisión del conocimiento como datos informativos del pasado.</a:t>
                      </a:r>
                    </a:p>
                  </a:txBody>
                  <a:tcPr marL="31750" marR="31750" marT="0" marB="0"/>
                </a:tc>
              </a:tr>
            </a:tbl>
          </a:graphicData>
        </a:graphic>
      </p:graphicFrame>
    </p:spTree>
    <p:extLst>
      <p:ext uri="{BB962C8B-B14F-4D97-AF65-F5344CB8AC3E}">
        <p14:creationId xmlns:p14="http://schemas.microsoft.com/office/powerpoint/2010/main" val="3335719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18297613"/>
              </p:ext>
            </p:extLst>
          </p:nvPr>
        </p:nvGraphicFramePr>
        <p:xfrm>
          <a:off x="323528" y="260648"/>
          <a:ext cx="2726017" cy="3289255"/>
        </p:xfrm>
        <a:graphic>
          <a:graphicData uri="http://schemas.openxmlformats.org/drawingml/2006/table">
            <a:tbl>
              <a:tblPr>
                <a:tableStyleId>{5C22544A-7EE6-4342-B048-85BDC9FD1C3A}</a:tableStyleId>
              </a:tblPr>
              <a:tblGrid>
                <a:gridCol w="2726017"/>
              </a:tblGrid>
              <a:tr h="226094">
                <a:tc>
                  <a:txBody>
                    <a:bodyPr/>
                    <a:lstStyle/>
                    <a:p>
                      <a:pPr marL="0" lvl="0" indent="0" algn="ctr">
                        <a:spcBef>
                          <a:spcPts val="1200"/>
                        </a:spcBef>
                        <a:spcAft>
                          <a:spcPts val="0"/>
                        </a:spcAft>
                        <a:buFont typeface="+mj-lt"/>
                        <a:buNone/>
                      </a:pPr>
                      <a:r>
                        <a:rPr lang="es-ES" sz="1000" kern="1600" dirty="0">
                          <a:effectLst/>
                        </a:rPr>
                        <a:t>Antecedentes del ciclo de formación </a:t>
                      </a:r>
                      <a:endParaRPr lang="es-CL" sz="1000" b="1" kern="1600" dirty="0">
                        <a:effectLst/>
                        <a:latin typeface="Times New Roman"/>
                      </a:endParaRPr>
                    </a:p>
                  </a:txBody>
                  <a:tcPr marL="31750" marR="31750" marT="0" marB="0"/>
                </a:tc>
              </a:tr>
              <a:tr h="256804">
                <a:tc>
                  <a:txBody>
                    <a:bodyPr/>
                    <a:lstStyle/>
                    <a:p>
                      <a:pPr>
                        <a:spcBef>
                          <a:spcPts val="1200"/>
                        </a:spcBef>
                        <a:spcAft>
                          <a:spcPts val="300"/>
                        </a:spcAft>
                      </a:pPr>
                      <a:r>
                        <a:rPr lang="es-ES" sz="800" dirty="0" smtClean="0">
                          <a:effectLst/>
                        </a:rPr>
                        <a:t>1. </a:t>
                      </a:r>
                      <a:r>
                        <a:rPr lang="es-ES" sz="800" dirty="0">
                          <a:effectLst/>
                        </a:rPr>
                        <a:t>Descripción del ciclo de formación (inicial, intermedio, avanzado, profesional)</a:t>
                      </a:r>
                      <a:endParaRPr lang="es-CL" sz="800" b="1" i="1" dirty="0">
                        <a:effectLst/>
                        <a:latin typeface="Times New Roman"/>
                      </a:endParaRPr>
                    </a:p>
                  </a:txBody>
                  <a:tcPr marL="31750" marR="31750" marT="0" marB="0"/>
                </a:tc>
              </a:tr>
              <a:tr h="193791">
                <a:tc>
                  <a:txBody>
                    <a:bodyPr/>
                    <a:lstStyle/>
                    <a:p>
                      <a:pPr>
                        <a:spcBef>
                          <a:spcPts val="1200"/>
                        </a:spcBef>
                        <a:spcAft>
                          <a:spcPts val="0"/>
                        </a:spcAft>
                      </a:pPr>
                      <a:r>
                        <a:rPr lang="es-ES" sz="800" dirty="0" smtClean="0">
                          <a:effectLst/>
                        </a:rPr>
                        <a:t>1.1. </a:t>
                      </a:r>
                      <a:r>
                        <a:rPr lang="es-ES" sz="800" dirty="0">
                          <a:effectLst/>
                        </a:rPr>
                        <a:t>Objetivos del ciclo</a:t>
                      </a:r>
                      <a:r>
                        <a:rPr lang="es-ES" sz="800" dirty="0" smtClean="0">
                          <a:effectLst/>
                        </a:rPr>
                        <a:t>.</a:t>
                      </a:r>
                      <a:endParaRPr lang="es-CL" sz="800" dirty="0">
                        <a:effectLst/>
                      </a:endParaRPr>
                    </a:p>
                  </a:txBody>
                  <a:tcPr marL="31750" marR="31750" marT="0" marB="0"/>
                </a:tc>
              </a:tr>
              <a:tr h="1706880">
                <a:tc>
                  <a:txBody>
                    <a:bodyPr/>
                    <a:lstStyle/>
                    <a:p>
                      <a:pPr algn="just">
                        <a:spcAft>
                          <a:spcPts val="0"/>
                        </a:spcAft>
                      </a:pPr>
                      <a:r>
                        <a:rPr lang="es-MX" sz="800" dirty="0">
                          <a:effectLst/>
                        </a:rPr>
                        <a:t>Ciclo Inicial “Cuerpo y Espacio” : Entendiendo que el compromiso de la enseñanza de la arquitectura no es solo con una escuela en particular o sus estudiantes, sino, además es con la ciudad, el paisaje y sus habitantes, se pretende de forma gradual reconocer el rol y responsabilidad que tiene el arquitecto en el desarrollo de su contexto. Bajo este enfoque, el ciclo inicial busca un primer acercamiento a la comprensión de que “La Arquitectura” define actos, mide y dimensiona, colocando al cuerpo como el principal intermediario con el mundo en este nivel. Es necesario el debido entendimiento de los procesos analíticos y de las observaciones que determinen el protagonismo de la forma en nuestros actos o nuestros compromisos.</a:t>
                      </a:r>
                      <a:endParaRPr lang="es-CL" sz="800" dirty="0">
                        <a:effectLst/>
                      </a:endParaRPr>
                    </a:p>
                    <a:p>
                      <a:pPr algn="just">
                        <a:spcAft>
                          <a:spcPts val="0"/>
                        </a:spcAft>
                      </a:pPr>
                      <a:r>
                        <a:rPr lang="es-MX" sz="800" dirty="0">
                          <a:effectLst/>
                        </a:rPr>
                        <a:t> </a:t>
                      </a:r>
                      <a:endParaRPr lang="es-CL" sz="800" dirty="0">
                        <a:effectLst/>
                        <a:latin typeface="Helvetica"/>
                        <a:ea typeface="Times New Roman"/>
                        <a:cs typeface="Times New Roman"/>
                      </a:endParaRPr>
                    </a:p>
                  </a:txBody>
                  <a:tcPr marL="31750" marR="31750" marT="0" marB="0"/>
                </a:tc>
              </a:tr>
              <a:tr h="174166">
                <a:tc>
                  <a:txBody>
                    <a:bodyPr/>
                    <a:lstStyle/>
                    <a:p>
                      <a:pPr>
                        <a:spcBef>
                          <a:spcPts val="1200"/>
                        </a:spcBef>
                        <a:spcAft>
                          <a:spcPts val="0"/>
                        </a:spcAft>
                      </a:pPr>
                      <a:r>
                        <a:rPr lang="es-ES" sz="800" dirty="0" smtClean="0">
                          <a:effectLst/>
                        </a:rPr>
                        <a:t>1.2</a:t>
                      </a:r>
                      <a:r>
                        <a:rPr lang="es-ES" sz="800" dirty="0">
                          <a:effectLst/>
                        </a:rPr>
                        <a:t>.  Caracterización del semestre donde se ubica la asignatura</a:t>
                      </a:r>
                      <a:r>
                        <a:rPr lang="es-ES" sz="800" dirty="0" smtClean="0">
                          <a:effectLst/>
                        </a:rPr>
                        <a:t>.</a:t>
                      </a:r>
                      <a:endParaRPr lang="es-CL" sz="800" dirty="0">
                        <a:effectLst/>
                      </a:endParaRPr>
                    </a:p>
                  </a:txBody>
                  <a:tcPr marL="31750" marR="31750" marT="0" marB="0"/>
                </a:tc>
              </a:tr>
              <a:tr h="694902">
                <a:tc>
                  <a:txBody>
                    <a:bodyPr/>
                    <a:lstStyle/>
                    <a:p>
                      <a:pPr algn="just">
                        <a:spcAft>
                          <a:spcPts val="0"/>
                        </a:spcAft>
                      </a:pPr>
                      <a:r>
                        <a:rPr lang="es-CL" sz="800" dirty="0" smtClean="0">
                          <a:effectLst/>
                        </a:rPr>
                        <a:t>El primer semestre se caracteriza por ser un ser un periodo de nivelación de habilidades propiamente universitarias. El curso de “expresión oral y escrita” es un propedéutico que entrega herramientas de desempeño y hábitos de estudio. En general todos los cursos enfatizan aspectos actitudinales y de introducción a sus respectivas áreas.</a:t>
                      </a:r>
                      <a:endParaRPr lang="es-CL" sz="800" dirty="0">
                        <a:effectLst/>
                        <a:latin typeface="Helvetica"/>
                        <a:ea typeface="Times New Roman"/>
                        <a:cs typeface="Times New Roman"/>
                      </a:endParaRPr>
                    </a:p>
                  </a:txBody>
                  <a:tcPr marL="31750" marR="31750" marT="0" marB="0"/>
                </a:tc>
              </a:tr>
            </a:tbl>
          </a:graphicData>
        </a:graphic>
      </p:graphicFrame>
    </p:spTree>
    <p:extLst>
      <p:ext uri="{BB962C8B-B14F-4D97-AF65-F5344CB8AC3E}">
        <p14:creationId xmlns:p14="http://schemas.microsoft.com/office/powerpoint/2010/main" val="442033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2276282446"/>
              </p:ext>
            </p:extLst>
          </p:nvPr>
        </p:nvGraphicFramePr>
        <p:xfrm>
          <a:off x="251520" y="2708920"/>
          <a:ext cx="2211674" cy="3833364"/>
        </p:xfrm>
        <a:graphic>
          <a:graphicData uri="http://schemas.openxmlformats.org/drawingml/2006/table">
            <a:tbl>
              <a:tblPr firstRow="1" bandRow="1">
                <a:tableStyleId>{3B4B98B0-60AC-42C2-AFA5-B58CD77FA1E5}</a:tableStyleId>
              </a:tblPr>
              <a:tblGrid>
                <a:gridCol w="2211674"/>
              </a:tblGrid>
              <a:tr h="217714">
                <a:tc>
                  <a:txBody>
                    <a:bodyPr/>
                    <a:lstStyle/>
                    <a:p>
                      <a:r>
                        <a:rPr lang="es-CL" sz="1000" dirty="0" smtClean="0"/>
                        <a:t>FORMULACIÓN</a:t>
                      </a:r>
                      <a:r>
                        <a:rPr lang="es-CL" sz="1000" baseline="0" dirty="0" smtClean="0"/>
                        <a:t> EJERCICIO</a:t>
                      </a:r>
                      <a:endParaRPr lang="es-CL" sz="1000" b="0" dirty="0" smtClean="0"/>
                    </a:p>
                  </a:txBody>
                  <a:tcPr marL="65314" marR="65314" marT="32657" marB="32657"/>
                </a:tc>
              </a:tr>
              <a:tr h="1249570">
                <a:tc>
                  <a:txBody>
                    <a:bodyPr/>
                    <a:lstStyle/>
                    <a:p>
                      <a:endParaRPr lang="es-CL" sz="1000" b="1" dirty="0"/>
                    </a:p>
                  </a:txBody>
                  <a:tcPr marL="65314" marR="65314" marT="32657" marB="32657"/>
                </a:tc>
              </a:tr>
              <a:tr h="323826">
                <a:tc>
                  <a:txBody>
                    <a:bodyPr/>
                    <a:lstStyle/>
                    <a:p>
                      <a:r>
                        <a:rPr lang="es-CL" sz="1000" b="1" dirty="0" smtClean="0"/>
                        <a:t>LECTURA CRÍTICA ESTUDIANTE</a:t>
                      </a:r>
                    </a:p>
                  </a:txBody>
                  <a:tcPr marL="65314" marR="65314" marT="32657" marB="32657"/>
                </a:tc>
              </a:tr>
              <a:tr h="2042254">
                <a:tc>
                  <a:txBody>
                    <a:bodyPr/>
                    <a:lstStyle/>
                    <a:p>
                      <a:endParaRPr lang="es-CL" sz="1000" b="1" dirty="0"/>
                    </a:p>
                  </a:txBody>
                  <a:tcPr marL="65314" marR="65314" marT="32657" marB="32657"/>
                </a:tc>
              </a:tr>
            </a:tbl>
          </a:graphicData>
        </a:graphic>
      </p:graphicFrame>
      <p:graphicFrame>
        <p:nvGraphicFramePr>
          <p:cNvPr id="4" name="Table 1"/>
          <p:cNvGraphicFramePr>
            <a:graphicFrameLocks noGrp="1"/>
          </p:cNvGraphicFramePr>
          <p:nvPr>
            <p:extLst>
              <p:ext uri="{D42A27DB-BD31-4B8C-83A1-F6EECF244321}">
                <p14:modId xmlns:p14="http://schemas.microsoft.com/office/powerpoint/2010/main" val="3345401602"/>
              </p:ext>
            </p:extLst>
          </p:nvPr>
        </p:nvGraphicFramePr>
        <p:xfrm>
          <a:off x="251521" y="240076"/>
          <a:ext cx="2211675" cy="2451372"/>
        </p:xfrm>
        <a:graphic>
          <a:graphicData uri="http://schemas.openxmlformats.org/drawingml/2006/table">
            <a:tbl>
              <a:tblPr firstRow="1" firstCol="1" lastRow="1" lastCol="1" bandRow="1" bandCol="1">
                <a:tableStyleId>{68D230F3-CF80-4859-8CE7-A43EE81993B5}</a:tableStyleId>
              </a:tblPr>
              <a:tblGrid>
                <a:gridCol w="494536"/>
                <a:gridCol w="761024"/>
                <a:gridCol w="956115"/>
              </a:tblGrid>
              <a:tr h="276407">
                <a:tc>
                  <a:txBody>
                    <a:bodyPr/>
                    <a:lstStyle/>
                    <a:p>
                      <a:pPr>
                        <a:spcBef>
                          <a:spcPts val="1200"/>
                        </a:spcBef>
                        <a:spcAft>
                          <a:spcPts val="300"/>
                        </a:spcAft>
                      </a:pPr>
                      <a:r>
                        <a:rPr lang="es-CL" sz="600" dirty="0">
                          <a:effectLst/>
                        </a:rPr>
                        <a:t> </a:t>
                      </a:r>
                      <a:endParaRPr lang="es-CL" sz="700" dirty="0">
                        <a:effectLst/>
                      </a:endParaRPr>
                    </a:p>
                    <a:p>
                      <a:pPr>
                        <a:spcAft>
                          <a:spcPts val="0"/>
                        </a:spcAft>
                      </a:pPr>
                      <a:r>
                        <a:rPr lang="es-CL" sz="700" dirty="0">
                          <a:effectLst/>
                        </a:rPr>
                        <a:t> </a:t>
                      </a:r>
                      <a:endParaRPr lang="es-CL" sz="700" dirty="0">
                        <a:effectLst/>
                        <a:latin typeface="Helvetica"/>
                        <a:ea typeface="Times New Roman"/>
                        <a:cs typeface="Times New Roman"/>
                      </a:endParaRPr>
                    </a:p>
                  </a:txBody>
                  <a:tcPr marL="48986" marR="48986" marT="0" marB="0"/>
                </a:tc>
                <a:tc gridSpan="2">
                  <a:txBody>
                    <a:bodyPr/>
                    <a:lstStyle/>
                    <a:p>
                      <a:pPr>
                        <a:spcBef>
                          <a:spcPts val="1200"/>
                        </a:spcBef>
                        <a:spcAft>
                          <a:spcPts val="0"/>
                        </a:spcAft>
                      </a:pPr>
                      <a:r>
                        <a:rPr lang="es-CL" sz="700" dirty="0">
                          <a:effectLst/>
                        </a:rPr>
                        <a:t/>
                      </a:r>
                      <a:br>
                        <a:rPr lang="es-CL" sz="700" dirty="0">
                          <a:effectLst/>
                        </a:rPr>
                      </a:br>
                      <a:r>
                        <a:rPr lang="es-CL" sz="900" dirty="0" smtClean="0">
                          <a:effectLst/>
                        </a:rPr>
                        <a:t>Unidades </a:t>
                      </a:r>
                      <a:r>
                        <a:rPr lang="es-CL" sz="900" dirty="0">
                          <a:effectLst/>
                        </a:rPr>
                        <a:t>del programa.</a:t>
                      </a:r>
                      <a:endParaRPr lang="es-CL" sz="700" b="1" i="1" dirty="0">
                        <a:effectLst/>
                        <a:latin typeface="Times New Roman"/>
                      </a:endParaRPr>
                    </a:p>
                  </a:txBody>
                  <a:tcPr marL="48986" marR="48986" marT="0" marB="0"/>
                </a:tc>
                <a:tc hMerge="1">
                  <a:txBody>
                    <a:bodyPr/>
                    <a:lstStyle/>
                    <a:p>
                      <a:endParaRPr lang="es-CL"/>
                    </a:p>
                  </a:txBody>
                  <a:tcPr/>
                </a:tc>
              </a:tr>
              <a:tr h="339226">
                <a:tc gridSpan="3">
                  <a:txBody>
                    <a:bodyPr/>
                    <a:lstStyle/>
                    <a:p>
                      <a:pPr>
                        <a:spcBef>
                          <a:spcPts val="1200"/>
                        </a:spcBef>
                        <a:spcAft>
                          <a:spcPts val="0"/>
                        </a:spcAft>
                      </a:pPr>
                      <a:r>
                        <a:rPr lang="es-MX" sz="800" dirty="0" smtClean="0">
                          <a:effectLst/>
                        </a:rPr>
                        <a:t>Identificación </a:t>
                      </a:r>
                      <a:r>
                        <a:rPr lang="es-MX" sz="800" dirty="0">
                          <a:effectLst/>
                        </a:rPr>
                        <a:t>de las unidades.</a:t>
                      </a:r>
                      <a:endParaRPr lang="es-CL" sz="700" dirty="0">
                        <a:effectLst/>
                      </a:endParaRPr>
                    </a:p>
                    <a:p>
                      <a:pPr>
                        <a:spcAft>
                          <a:spcPts val="0"/>
                        </a:spcAft>
                      </a:pPr>
                      <a:r>
                        <a:rPr lang="es-ES" sz="600" dirty="0">
                          <a:effectLst/>
                        </a:rPr>
                        <a:t>No se recomiendan más de 3 unidades por asignaturas. Pero de ser necesario, agregue más filas.</a:t>
                      </a:r>
                      <a:endParaRPr lang="es-CL" sz="700" dirty="0">
                        <a:effectLst/>
                        <a:latin typeface="Helvetica"/>
                        <a:ea typeface="Times New Roman"/>
                        <a:cs typeface="Times New Roman"/>
                      </a:endParaRPr>
                    </a:p>
                  </a:txBody>
                  <a:tcPr marL="48986" marR="48986" marT="0" marB="0"/>
                </a:tc>
                <a:tc hMerge="1">
                  <a:txBody>
                    <a:bodyPr/>
                    <a:lstStyle/>
                    <a:p>
                      <a:endParaRPr lang="es-CL"/>
                    </a:p>
                  </a:txBody>
                  <a:tcPr/>
                </a:tc>
                <a:tc hMerge="1">
                  <a:txBody>
                    <a:bodyPr/>
                    <a:lstStyle/>
                    <a:p>
                      <a:endParaRPr lang="es-CL"/>
                    </a:p>
                  </a:txBody>
                  <a:tcPr/>
                </a:tc>
              </a:tr>
              <a:tr h="365760">
                <a:tc gridSpan="2">
                  <a:txBody>
                    <a:bodyPr/>
                    <a:lstStyle/>
                    <a:p>
                      <a:pPr>
                        <a:spcAft>
                          <a:spcPts val="0"/>
                        </a:spcAft>
                      </a:pPr>
                      <a:r>
                        <a:rPr lang="es-CL" sz="600" dirty="0">
                          <a:effectLst/>
                        </a:rPr>
                        <a:t>Cantidad de la unidad (Sólo considerar cantidad de unidades; el nombre de cada unidad será atribución del equipo docente).</a:t>
                      </a:r>
                      <a:endParaRPr lang="es-CL" sz="700" dirty="0">
                        <a:effectLst/>
                        <a:latin typeface="Helvetica"/>
                        <a:ea typeface="Times New Roman"/>
                        <a:cs typeface="Times New Roman"/>
                      </a:endParaRPr>
                    </a:p>
                  </a:txBody>
                  <a:tcPr marL="48986" marR="48986" marT="0" marB="0"/>
                </a:tc>
                <a:tc hMerge="1">
                  <a:txBody>
                    <a:bodyPr/>
                    <a:lstStyle/>
                    <a:p>
                      <a:endParaRPr lang="es-CL"/>
                    </a:p>
                  </a:txBody>
                  <a:tcPr/>
                </a:tc>
                <a:tc>
                  <a:txBody>
                    <a:bodyPr/>
                    <a:lstStyle/>
                    <a:p>
                      <a:pPr algn="just">
                        <a:spcAft>
                          <a:spcPts val="0"/>
                        </a:spcAft>
                      </a:pPr>
                      <a:r>
                        <a:rPr lang="es-CL" sz="600" dirty="0">
                          <a:effectLst/>
                        </a:rPr>
                        <a:t>Ponderación % (debe sumar 100%) Corresponde a lo que va en UCEN21</a:t>
                      </a:r>
                      <a:endParaRPr lang="es-CL" sz="700" dirty="0">
                        <a:effectLst/>
                        <a:latin typeface="Helvetica"/>
                        <a:ea typeface="Times New Roman"/>
                        <a:cs typeface="Times New Roman"/>
                      </a:endParaRPr>
                    </a:p>
                  </a:txBody>
                  <a:tcPr marL="48986" marR="48986" marT="0" marB="0"/>
                </a:tc>
              </a:tr>
              <a:tr h="339226">
                <a:tc gridSpan="2">
                  <a:txBody>
                    <a:bodyPr/>
                    <a:lstStyle/>
                    <a:p>
                      <a:pPr algn="just">
                        <a:spcAft>
                          <a:spcPts val="0"/>
                        </a:spcAft>
                      </a:pPr>
                      <a:r>
                        <a:rPr lang="es-CL" sz="600" dirty="0">
                          <a:effectLst/>
                        </a:rPr>
                        <a:t>Unidad 1 </a:t>
                      </a:r>
                      <a:endParaRPr lang="es-CL" sz="700" dirty="0">
                        <a:effectLst/>
                      </a:endParaRPr>
                    </a:p>
                  </a:txBody>
                  <a:tcPr marL="48986" marR="48986" marT="0" marB="0"/>
                </a:tc>
                <a:tc hMerge="1">
                  <a:txBody>
                    <a:bodyPr/>
                    <a:lstStyle/>
                    <a:p>
                      <a:endParaRPr lang="es-CL"/>
                    </a:p>
                  </a:txBody>
                  <a:tcPr/>
                </a:tc>
                <a:tc>
                  <a:txBody>
                    <a:bodyPr/>
                    <a:lstStyle/>
                    <a:p>
                      <a:pPr algn="just">
                        <a:spcAft>
                          <a:spcPts val="0"/>
                        </a:spcAft>
                      </a:pPr>
                      <a:r>
                        <a:rPr lang="es-CL" sz="700" dirty="0">
                          <a:effectLst/>
                        </a:rPr>
                        <a:t>30</a:t>
                      </a:r>
                      <a:endParaRPr lang="es-CL" sz="700" dirty="0">
                        <a:effectLst/>
                        <a:latin typeface="Helvetica"/>
                        <a:ea typeface="Times New Roman"/>
                        <a:cs typeface="Times New Roman"/>
                      </a:endParaRPr>
                    </a:p>
                  </a:txBody>
                  <a:tcPr marL="48986" marR="48986" marT="0" marB="0"/>
                </a:tc>
              </a:tr>
              <a:tr h="452301">
                <a:tc gridSpan="2">
                  <a:txBody>
                    <a:bodyPr/>
                    <a:lstStyle/>
                    <a:p>
                      <a:pPr algn="just">
                        <a:spcAft>
                          <a:spcPts val="0"/>
                        </a:spcAft>
                      </a:pPr>
                      <a:r>
                        <a:rPr lang="es-CL" sz="600" dirty="0">
                          <a:effectLst/>
                        </a:rPr>
                        <a:t>Unidad </a:t>
                      </a:r>
                      <a:r>
                        <a:rPr lang="es-CL" sz="600" dirty="0" smtClean="0">
                          <a:effectLst/>
                        </a:rPr>
                        <a:t>2</a:t>
                      </a:r>
                      <a:endParaRPr lang="es-CL" sz="700" dirty="0">
                        <a:effectLst/>
                      </a:endParaRPr>
                    </a:p>
                  </a:txBody>
                  <a:tcPr marL="48986" marR="48986" marT="0" marB="0"/>
                </a:tc>
                <a:tc hMerge="1">
                  <a:txBody>
                    <a:bodyPr/>
                    <a:lstStyle/>
                    <a:p>
                      <a:endParaRPr lang="es-CL"/>
                    </a:p>
                  </a:txBody>
                  <a:tcPr/>
                </a:tc>
                <a:tc>
                  <a:txBody>
                    <a:bodyPr/>
                    <a:lstStyle/>
                    <a:p>
                      <a:pPr algn="just">
                        <a:spcAft>
                          <a:spcPts val="0"/>
                        </a:spcAft>
                      </a:pPr>
                      <a:r>
                        <a:rPr lang="es-CL" sz="700" dirty="0" smtClean="0">
                          <a:effectLst/>
                        </a:rPr>
                        <a:t>30</a:t>
                      </a:r>
                      <a:endParaRPr lang="es-CL" sz="700" dirty="0">
                        <a:effectLst/>
                        <a:latin typeface="Helvetica"/>
                        <a:ea typeface="Times New Roman"/>
                        <a:cs typeface="Times New Roman"/>
                      </a:endParaRPr>
                    </a:p>
                  </a:txBody>
                  <a:tcPr marL="48986" marR="48986" marT="0" marB="0"/>
                </a:tc>
              </a:tr>
              <a:tr h="452301">
                <a:tc gridSpan="2">
                  <a:txBody>
                    <a:bodyPr/>
                    <a:lstStyle/>
                    <a:p>
                      <a:pPr algn="just">
                        <a:spcAft>
                          <a:spcPts val="0"/>
                        </a:spcAft>
                      </a:pPr>
                      <a:r>
                        <a:rPr lang="es-CL" sz="600" dirty="0">
                          <a:effectLst/>
                        </a:rPr>
                        <a:t>Unidad </a:t>
                      </a:r>
                      <a:r>
                        <a:rPr lang="es-CL" sz="600" dirty="0" smtClean="0">
                          <a:effectLst/>
                        </a:rPr>
                        <a:t>3</a:t>
                      </a:r>
                      <a:endParaRPr lang="es-CL" sz="700" dirty="0">
                        <a:effectLst/>
                      </a:endParaRPr>
                    </a:p>
                  </a:txBody>
                  <a:tcPr marL="48986" marR="48986" marT="0" marB="0"/>
                </a:tc>
                <a:tc hMerge="1">
                  <a:txBody>
                    <a:bodyPr/>
                    <a:lstStyle/>
                    <a:p>
                      <a:endParaRPr lang="es-CL"/>
                    </a:p>
                  </a:txBody>
                  <a:tcPr/>
                </a:tc>
                <a:tc>
                  <a:txBody>
                    <a:bodyPr/>
                    <a:lstStyle/>
                    <a:p>
                      <a:pPr algn="just">
                        <a:spcAft>
                          <a:spcPts val="0"/>
                        </a:spcAft>
                      </a:pPr>
                      <a:r>
                        <a:rPr lang="es-CL" sz="700" dirty="0" smtClean="0">
                          <a:effectLst/>
                        </a:rPr>
                        <a:t>40</a:t>
                      </a:r>
                      <a:endParaRPr lang="es-CL" sz="700" dirty="0">
                        <a:effectLst/>
                        <a:latin typeface="Helvetica"/>
                        <a:ea typeface="Times New Roman"/>
                        <a:cs typeface="Times New Roman"/>
                      </a:endParaRPr>
                    </a:p>
                  </a:txBody>
                  <a:tcPr marL="48986" marR="48986" marT="0" marB="0"/>
                </a:tc>
              </a:tr>
              <a:tr h="226151">
                <a:tc gridSpan="2">
                  <a:txBody>
                    <a:bodyPr/>
                    <a:lstStyle/>
                    <a:p>
                      <a:pPr algn="just">
                        <a:spcAft>
                          <a:spcPts val="0"/>
                        </a:spcAft>
                      </a:pPr>
                      <a:r>
                        <a:rPr lang="es-CL" sz="600">
                          <a:effectLst/>
                        </a:rPr>
                        <a:t>Total</a:t>
                      </a:r>
                      <a:endParaRPr lang="es-CL" sz="700">
                        <a:effectLst/>
                        <a:latin typeface="Helvetica"/>
                        <a:ea typeface="Times New Roman"/>
                        <a:cs typeface="Times New Roman"/>
                      </a:endParaRPr>
                    </a:p>
                  </a:txBody>
                  <a:tcPr marL="48986" marR="48986" marT="0" marB="0"/>
                </a:tc>
                <a:tc hMerge="1">
                  <a:txBody>
                    <a:bodyPr/>
                    <a:lstStyle/>
                    <a:p>
                      <a:endParaRPr lang="es-CL"/>
                    </a:p>
                  </a:txBody>
                  <a:tcPr/>
                </a:tc>
                <a:tc>
                  <a:txBody>
                    <a:bodyPr/>
                    <a:lstStyle/>
                    <a:p>
                      <a:pPr>
                        <a:spcAft>
                          <a:spcPts val="0"/>
                        </a:spcAft>
                      </a:pPr>
                      <a:r>
                        <a:rPr lang="es-CL" sz="600" dirty="0">
                          <a:effectLst/>
                        </a:rPr>
                        <a:t>100%</a:t>
                      </a:r>
                      <a:endParaRPr lang="es-CL" sz="700" dirty="0">
                        <a:effectLst/>
                      </a:endParaRPr>
                    </a:p>
                    <a:p>
                      <a:pPr algn="just">
                        <a:spcAft>
                          <a:spcPts val="0"/>
                        </a:spcAft>
                      </a:pPr>
                      <a:r>
                        <a:rPr lang="es-CL" sz="600" dirty="0">
                          <a:effectLst/>
                        </a:rPr>
                        <a:t> </a:t>
                      </a:r>
                      <a:endParaRPr lang="es-CL" sz="700" dirty="0">
                        <a:effectLst/>
                        <a:latin typeface="Helvetica"/>
                        <a:ea typeface="Times New Roman"/>
                        <a:cs typeface="Times New Roman"/>
                      </a:endParaRPr>
                    </a:p>
                  </a:txBody>
                  <a:tcPr marL="48986" marR="48986" marT="0" marB="0"/>
                </a:tc>
              </a:tr>
            </a:tbl>
          </a:graphicData>
        </a:graphic>
      </p:graphicFrame>
    </p:spTree>
    <p:extLst>
      <p:ext uri="{BB962C8B-B14F-4D97-AF65-F5344CB8AC3E}">
        <p14:creationId xmlns:p14="http://schemas.microsoft.com/office/powerpoint/2010/main" val="2021417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2 Tabla"/>
          <p:cNvGraphicFramePr>
            <a:graphicFrameLocks noGrp="1"/>
          </p:cNvGraphicFramePr>
          <p:nvPr>
            <p:extLst>
              <p:ext uri="{D42A27DB-BD31-4B8C-83A1-F6EECF244321}">
                <p14:modId xmlns:p14="http://schemas.microsoft.com/office/powerpoint/2010/main" val="1622660672"/>
              </p:ext>
            </p:extLst>
          </p:nvPr>
        </p:nvGraphicFramePr>
        <p:xfrm>
          <a:off x="200086" y="137208"/>
          <a:ext cx="2520280" cy="6583589"/>
        </p:xfrm>
        <a:graphic>
          <a:graphicData uri="http://schemas.openxmlformats.org/drawingml/2006/table">
            <a:tbl>
              <a:tblPr firstRow="1" bandRow="1">
                <a:tableStyleId>{68D230F3-CF80-4859-8CE7-A43EE81993B5}</a:tableStyleId>
              </a:tblPr>
              <a:tblGrid>
                <a:gridCol w="1816945"/>
                <a:gridCol w="391423"/>
                <a:gridCol w="311912"/>
              </a:tblGrid>
              <a:tr h="336434">
                <a:tc gridSpan="3">
                  <a:txBody>
                    <a:bodyPr/>
                    <a:lstStyle/>
                    <a:p>
                      <a:r>
                        <a:rPr lang="es-CL" sz="1000" dirty="0" smtClean="0"/>
                        <a:t>DIMENSIONES A</a:t>
                      </a:r>
                      <a:r>
                        <a:rPr lang="es-CL" sz="1000" baseline="0" dirty="0" smtClean="0"/>
                        <a:t> EVALUAR</a:t>
                      </a:r>
                      <a:endParaRPr lang="es-CL" sz="1000" b="0" dirty="0" smtClean="0">
                        <a:latin typeface="+mn-lt"/>
                      </a:endParaRPr>
                    </a:p>
                  </a:txBody>
                  <a:tcPr marL="65314" marR="65314" marT="32657" marB="32657" anchor="ctr"/>
                </a:tc>
                <a:tc hMerge="1">
                  <a:txBody>
                    <a:bodyPr/>
                    <a:lstStyle/>
                    <a:p>
                      <a:endParaRPr lang="es-CL"/>
                    </a:p>
                  </a:txBody>
                  <a:tcPr/>
                </a:tc>
                <a:tc hMerge="1">
                  <a:txBody>
                    <a:bodyPr/>
                    <a:lstStyle/>
                    <a:p>
                      <a:endParaRPr lang="es-CL"/>
                    </a:p>
                  </a:txBody>
                  <a:tcPr/>
                </a:tc>
              </a:tr>
              <a:tr h="5568488">
                <a:tc gridSpan="3">
                  <a:txBody>
                    <a:bodyPr/>
                    <a:lstStyle/>
                    <a:p>
                      <a:pPr marL="0" marR="0" lvl="0" indent="0" algn="l" defTabSz="1280006" rtl="0" eaLnBrk="1" fontAlgn="auto" latinLnBrk="0" hangingPunct="1">
                        <a:lnSpc>
                          <a:spcPct val="100000"/>
                        </a:lnSpc>
                        <a:spcBef>
                          <a:spcPts val="0"/>
                        </a:spcBef>
                        <a:spcAft>
                          <a:spcPts val="0"/>
                        </a:spcAft>
                        <a:buClrTx/>
                        <a:buSzTx/>
                        <a:buFontTx/>
                        <a:buNone/>
                        <a:tabLst/>
                        <a:defRPr/>
                      </a:pPr>
                      <a:endParaRPr lang="es-CL" sz="700" dirty="0">
                        <a:latin typeface="+mn-lt"/>
                      </a:endParaRPr>
                    </a:p>
                  </a:txBody>
                  <a:tcPr marL="65314" marR="65314" marT="32657" marB="32657"/>
                </a:tc>
                <a:tc hMerge="1">
                  <a:txBody>
                    <a:bodyPr/>
                    <a:lstStyle/>
                    <a:p>
                      <a:endParaRPr lang="es-CL"/>
                    </a:p>
                  </a:txBody>
                  <a:tcPr/>
                </a:tc>
                <a:tc hMerge="1">
                  <a:txBody>
                    <a:bodyPr/>
                    <a:lstStyle/>
                    <a:p>
                      <a:endParaRPr lang="es-CL"/>
                    </a:p>
                  </a:txBody>
                  <a:tcPr/>
                </a:tc>
              </a:tr>
              <a:tr h="367406">
                <a:tc>
                  <a:txBody>
                    <a:bodyPr/>
                    <a:lstStyle/>
                    <a:p>
                      <a:r>
                        <a:rPr lang="es-CL" sz="1000" dirty="0" smtClean="0"/>
                        <a:t>CALIFICACIÓN EXAMEN</a:t>
                      </a:r>
                      <a:endParaRPr lang="es-CL" sz="1000" dirty="0">
                        <a:latin typeface="+mn-lt"/>
                      </a:endParaRPr>
                    </a:p>
                  </a:txBody>
                  <a:tcPr marL="65314" marR="65314" marT="32657" marB="32657" anchor="ctr"/>
                </a:tc>
                <a:tc>
                  <a:txBody>
                    <a:bodyPr/>
                    <a:lstStyle/>
                    <a:p>
                      <a:pPr algn="ctr"/>
                      <a:r>
                        <a:rPr lang="es-CL" sz="700" baseline="0" dirty="0" smtClean="0"/>
                        <a:t> XX </a:t>
                      </a:r>
                      <a:r>
                        <a:rPr lang="es-CL" sz="700" dirty="0" smtClean="0"/>
                        <a:t>%</a:t>
                      </a:r>
                      <a:endParaRPr lang="es-CL" sz="700" dirty="0">
                        <a:latin typeface="+mn-lt"/>
                      </a:endParaRPr>
                    </a:p>
                  </a:txBody>
                  <a:tcPr marL="65314" marR="65314" marT="32657" marB="32657" anchor="ctr"/>
                </a:tc>
                <a:tc>
                  <a:txBody>
                    <a:bodyPr/>
                    <a:lstStyle/>
                    <a:p>
                      <a:pPr algn="ctr"/>
                      <a:endParaRPr lang="es-CL" sz="1000" dirty="0">
                        <a:latin typeface="+mn-lt"/>
                      </a:endParaRPr>
                    </a:p>
                  </a:txBody>
                  <a:tcPr marL="65314" marR="65314" marT="32657" marB="32657" anchor="ctr"/>
                </a:tc>
              </a:tr>
              <a:tr h="311261">
                <a:tc>
                  <a:txBody>
                    <a:bodyPr/>
                    <a:lstStyle/>
                    <a:p>
                      <a:r>
                        <a:rPr lang="es-CL" sz="1000" dirty="0" smtClean="0"/>
                        <a:t>PROMEDIO FINAL</a:t>
                      </a:r>
                      <a:endParaRPr lang="es-CL" sz="1000" dirty="0">
                        <a:latin typeface="+mn-lt"/>
                      </a:endParaRPr>
                    </a:p>
                  </a:txBody>
                  <a:tcPr marL="65314" marR="65314" marT="32657" marB="32657" anchor="ctr"/>
                </a:tc>
                <a:tc>
                  <a:txBody>
                    <a:bodyPr/>
                    <a:lstStyle/>
                    <a:p>
                      <a:pPr algn="ctr"/>
                      <a:endParaRPr lang="es-CL" sz="700" dirty="0">
                        <a:latin typeface="+mn-lt"/>
                      </a:endParaRPr>
                    </a:p>
                  </a:txBody>
                  <a:tcPr marL="65314" marR="65314" marT="32657" marB="32657" anchor="ctr"/>
                </a:tc>
                <a:tc>
                  <a:txBody>
                    <a:bodyPr/>
                    <a:lstStyle/>
                    <a:p>
                      <a:pPr algn="ctr"/>
                      <a:endParaRPr lang="es-CL" sz="1000" dirty="0">
                        <a:latin typeface="+mn-lt"/>
                      </a:endParaRPr>
                    </a:p>
                  </a:txBody>
                  <a:tcPr marL="65314" marR="65314" marT="32657" marB="32657" anchor="ctr"/>
                </a:tc>
              </a:tr>
            </a:tbl>
          </a:graphicData>
        </a:graphic>
      </p:graphicFrame>
    </p:spTree>
    <p:extLst>
      <p:ext uri="{BB962C8B-B14F-4D97-AF65-F5344CB8AC3E}">
        <p14:creationId xmlns:p14="http://schemas.microsoft.com/office/powerpoint/2010/main" val="2631583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463196" y="6274063"/>
            <a:ext cx="6532925" cy="549586"/>
          </a:xfrm>
          <a:prstGeom prst="rect">
            <a:avLst/>
          </a:prstGeom>
        </p:spPr>
        <p:txBody>
          <a:bodyPr wrap="square" lIns="65283" tIns="32642" rIns="65283" bIns="32642">
            <a:spAutoFit/>
          </a:bodyPr>
          <a:lstStyle/>
          <a:p>
            <a:pPr algn="r" defTabSz="913762"/>
            <a:r>
              <a:rPr lang="es-CL" sz="3100" b="1" dirty="0">
                <a:solidFill>
                  <a:srgbClr val="08A1D9">
                    <a:lumMod val="75000"/>
                  </a:srgbClr>
                </a:solidFill>
              </a:rPr>
              <a:t>URBANISMO</a:t>
            </a:r>
            <a:r>
              <a:rPr lang="es-CL" sz="2600" b="1" dirty="0" smtClean="0">
                <a:solidFill>
                  <a:srgbClr val="FFFFFF">
                    <a:lumMod val="75000"/>
                  </a:srgbClr>
                </a:solidFill>
              </a:rPr>
              <a:t> </a:t>
            </a:r>
            <a:r>
              <a:rPr lang="es-CL" sz="3100" b="1" dirty="0" smtClean="0">
                <a:solidFill>
                  <a:srgbClr val="08A1D9">
                    <a:lumMod val="75000"/>
                  </a:srgbClr>
                </a:solidFill>
              </a:rPr>
              <a:t>| </a:t>
            </a:r>
            <a:r>
              <a:rPr lang="es-CL" sz="2600" b="1" dirty="0">
                <a:solidFill>
                  <a:srgbClr val="FFFFFF">
                    <a:lumMod val="75000"/>
                  </a:srgbClr>
                </a:solidFill>
              </a:rPr>
              <a:t>TEORÍA</a:t>
            </a:r>
            <a:r>
              <a:rPr lang="es-CL" sz="3100" b="1" dirty="0" smtClean="0">
                <a:solidFill>
                  <a:srgbClr val="08A1D9">
                    <a:lumMod val="75000"/>
                  </a:srgbClr>
                </a:solidFill>
              </a:rPr>
              <a:t> </a:t>
            </a:r>
            <a:r>
              <a:rPr lang="es-CL" sz="2600" b="1" dirty="0">
                <a:solidFill>
                  <a:srgbClr val="FFFFFF">
                    <a:lumMod val="75000"/>
                  </a:srgbClr>
                </a:solidFill>
              </a:rPr>
              <a:t>E HISTORIA</a:t>
            </a:r>
            <a:endParaRPr lang="es-CL" sz="2600" b="1" dirty="0">
              <a:solidFill>
                <a:srgbClr val="FFFFFF">
                  <a:lumMod val="75000"/>
                </a:srgbClr>
              </a:solidFill>
            </a:endParaRPr>
          </a:p>
        </p:txBody>
      </p:sp>
    </p:spTree>
    <p:extLst>
      <p:ext uri="{BB962C8B-B14F-4D97-AF65-F5344CB8AC3E}">
        <p14:creationId xmlns:p14="http://schemas.microsoft.com/office/powerpoint/2010/main" val="4166496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057658" y="5132780"/>
            <a:ext cx="4976596" cy="2112644"/>
          </a:xfrm>
          <a:prstGeom prst="rect">
            <a:avLst/>
          </a:prstGeom>
        </p:spPr>
        <p:txBody>
          <a:bodyPr wrap="square" lIns="65291" tIns="32646" rIns="65291" bIns="32646">
            <a:spAutoFit/>
          </a:bodyPr>
          <a:lstStyle/>
          <a:p>
            <a:pPr algn="r" defTabSz="913762"/>
            <a:r>
              <a:rPr lang="es-CL" sz="3100" b="1" dirty="0" smtClean="0">
                <a:solidFill>
                  <a:srgbClr val="08A1D9">
                    <a:lumMod val="75000"/>
                  </a:srgbClr>
                </a:solidFill>
              </a:rPr>
              <a:t>EXPRESIÓN </a:t>
            </a:r>
          </a:p>
          <a:p>
            <a:pPr algn="r" defTabSz="913762"/>
            <a:r>
              <a:rPr lang="es-CL" sz="3100" b="1" dirty="0" smtClean="0">
                <a:solidFill>
                  <a:srgbClr val="08A1D9">
                    <a:lumMod val="75000"/>
                  </a:srgbClr>
                </a:solidFill>
              </a:rPr>
              <a:t>ORAL Y ESCRITA</a:t>
            </a:r>
            <a:endParaRPr lang="es-CL" sz="3100" b="1" dirty="0">
              <a:solidFill>
                <a:srgbClr val="08A1D9">
                  <a:lumMod val="75000"/>
                </a:srgbClr>
              </a:solidFill>
            </a:endParaRPr>
          </a:p>
          <a:p>
            <a:pPr algn="r" defTabSz="913762"/>
            <a:r>
              <a:rPr lang="es-CL" sz="2000" b="1" dirty="0">
                <a:solidFill>
                  <a:srgbClr val="08A1D9">
                    <a:lumMod val="75000"/>
                  </a:srgbClr>
                </a:solidFill>
              </a:rPr>
              <a:t>EJERCICIO DE SALIDA</a:t>
            </a:r>
          </a:p>
          <a:p>
            <a:pPr algn="r" defTabSz="913762"/>
            <a:r>
              <a:rPr lang="es-CL" sz="2000" b="1" dirty="0">
                <a:solidFill>
                  <a:srgbClr val="08A1D9">
                    <a:lumMod val="75000"/>
                  </a:srgbClr>
                </a:solidFill>
              </a:rPr>
              <a:t>NOMBRE DEL EJERCICIO</a:t>
            </a:r>
          </a:p>
          <a:p>
            <a:pPr algn="r" defTabSz="913762"/>
            <a:r>
              <a:rPr lang="es-CL" sz="3100" b="1" dirty="0">
                <a:solidFill>
                  <a:srgbClr val="08A1D9">
                    <a:lumMod val="75000"/>
                  </a:srgbClr>
                </a:solidFill>
              </a:rPr>
              <a:t> </a:t>
            </a:r>
          </a:p>
        </p:txBody>
      </p:sp>
      <p:sp>
        <p:nvSpPr>
          <p:cNvPr id="10" name="Rectangle 4"/>
          <p:cNvSpPr>
            <a:spLocks noChangeArrowheads="1"/>
          </p:cNvSpPr>
          <p:nvPr/>
        </p:nvSpPr>
        <p:spPr bwMode="auto">
          <a:xfrm>
            <a:off x="2913063" y="1525482"/>
            <a:ext cx="131936" cy="414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298" tIns="108797" rIns="65298" bIns="27199" numCol="1" anchor="ctr" anchorCtr="0" compatLnSpc="1">
            <a:prstTxWarp prst="textNoShape">
              <a:avLst/>
            </a:prstTxWarp>
            <a:spAutoFit/>
          </a:bodyPr>
          <a:lstStyle/>
          <a:p>
            <a:pPr fontAlgn="base">
              <a:spcBef>
                <a:spcPct val="0"/>
              </a:spcBef>
              <a:spcAft>
                <a:spcPct val="0"/>
              </a:spcAft>
            </a:pPr>
            <a:endParaRPr lang="es-CL" altLang="es-CL">
              <a:solidFill>
                <a:srgbClr val="000000"/>
              </a:solidFill>
              <a:latin typeface="Arial" pitchFamily="34" charset="0"/>
              <a:cs typeface="Arial"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091214952"/>
              </p:ext>
            </p:extLst>
          </p:nvPr>
        </p:nvGraphicFramePr>
        <p:xfrm>
          <a:off x="251520" y="4293096"/>
          <a:ext cx="4680520" cy="2545265"/>
        </p:xfrm>
        <a:graphic>
          <a:graphicData uri="http://schemas.openxmlformats.org/drawingml/2006/table">
            <a:tbl>
              <a:tblPr>
                <a:tableStyleId>{5C22544A-7EE6-4342-B048-85BDC9FD1C3A}</a:tableStyleId>
              </a:tblPr>
              <a:tblGrid>
                <a:gridCol w="420259"/>
                <a:gridCol w="4260261"/>
              </a:tblGrid>
              <a:tr h="128989">
                <a:tc gridSpan="2">
                  <a:txBody>
                    <a:bodyPr/>
                    <a:lstStyle/>
                    <a:p>
                      <a:pPr>
                        <a:spcBef>
                          <a:spcPts val="1200"/>
                        </a:spcBef>
                        <a:spcAft>
                          <a:spcPts val="300"/>
                        </a:spcAft>
                      </a:pPr>
                      <a:r>
                        <a:rPr lang="es-ES" sz="800" b="1" dirty="0" smtClean="0">
                          <a:effectLst/>
                        </a:rPr>
                        <a:t>Presentación </a:t>
                      </a:r>
                      <a:r>
                        <a:rPr lang="es-ES" sz="800" b="1" dirty="0">
                          <a:effectLst/>
                        </a:rPr>
                        <a:t>de la asignatura.</a:t>
                      </a:r>
                      <a:endParaRPr lang="es-CL" sz="800" b="1" i="1" dirty="0">
                        <a:effectLst/>
                        <a:latin typeface="Times New Roman"/>
                      </a:endParaRPr>
                    </a:p>
                  </a:txBody>
                  <a:tcPr marL="31750" marR="31750" marT="0" marB="0"/>
                </a:tc>
                <a:tc hMerge="1">
                  <a:txBody>
                    <a:bodyPr/>
                    <a:lstStyle/>
                    <a:p>
                      <a:pPr>
                        <a:spcBef>
                          <a:spcPts val="1200"/>
                        </a:spcBef>
                        <a:spcAft>
                          <a:spcPts val="0"/>
                        </a:spcAft>
                      </a:pPr>
                      <a:endParaRPr lang="es-CL" sz="1050" b="1" i="1" dirty="0">
                        <a:effectLst/>
                        <a:latin typeface="Times New Roman"/>
                      </a:endParaRPr>
                    </a:p>
                  </a:txBody>
                  <a:tcPr marL="44450" marR="44450" marT="0" marB="0"/>
                </a:tc>
              </a:tr>
              <a:tr h="191970">
                <a:tc gridSpan="2">
                  <a:txBody>
                    <a:bodyPr/>
                    <a:lstStyle/>
                    <a:p>
                      <a:pPr>
                        <a:spcBef>
                          <a:spcPts val="1200"/>
                        </a:spcBef>
                        <a:spcAft>
                          <a:spcPts val="0"/>
                        </a:spcAft>
                      </a:pPr>
                      <a:r>
                        <a:rPr lang="es-ES" sz="800" b="1" dirty="0" smtClean="0">
                          <a:effectLst/>
                        </a:rPr>
                        <a:t>Trayecto </a:t>
                      </a:r>
                      <a:r>
                        <a:rPr lang="es-ES" sz="800" b="1" dirty="0">
                          <a:effectLst/>
                        </a:rPr>
                        <a:t>de </a:t>
                      </a:r>
                      <a:r>
                        <a:rPr lang="es-ES" sz="800" b="1" dirty="0" smtClean="0">
                          <a:effectLst/>
                        </a:rPr>
                        <a:t>competencias</a:t>
                      </a:r>
                      <a:r>
                        <a:rPr lang="es-CL" sz="800" b="1" dirty="0" smtClean="0">
                          <a:effectLst/>
                        </a:rPr>
                        <a:t> </a:t>
                      </a:r>
                      <a:r>
                        <a:rPr lang="es-ES" sz="800" b="1" dirty="0" smtClean="0">
                          <a:effectLst/>
                        </a:rPr>
                        <a:t>que </a:t>
                      </a:r>
                      <a:r>
                        <a:rPr lang="es-ES" sz="800" b="1" dirty="0">
                          <a:effectLst/>
                        </a:rPr>
                        <a:t>le corresponde a la asignatura.</a:t>
                      </a:r>
                      <a:endParaRPr lang="es-CL" sz="800" b="1" dirty="0">
                        <a:effectLst/>
                        <a:latin typeface="Helvetica"/>
                        <a:ea typeface="Times New Roman"/>
                        <a:cs typeface="Times New Roman"/>
                      </a:endParaRPr>
                    </a:p>
                  </a:txBody>
                  <a:tcPr marL="31750" marR="31750" marT="0" marB="0"/>
                </a:tc>
                <a:tc hMerge="1">
                  <a:txBody>
                    <a:bodyPr/>
                    <a:lstStyle/>
                    <a:p>
                      <a:endParaRPr lang="es-CL"/>
                    </a:p>
                  </a:txBody>
                  <a:tcPr/>
                </a:tc>
              </a:tr>
              <a:tr h="255105">
                <a:tc>
                  <a:txBody>
                    <a:bodyPr/>
                    <a:lstStyle/>
                    <a:p>
                      <a:pPr algn="just">
                        <a:spcAft>
                          <a:spcPts val="0"/>
                        </a:spcAft>
                      </a:pPr>
                      <a:r>
                        <a:rPr lang="es-CL" sz="700">
                          <a:effectLst/>
                          <a:latin typeface="+mn-lt"/>
                          <a:ea typeface="Times New Roman"/>
                          <a:cs typeface="Times New Roman"/>
                        </a:rPr>
                        <a:t>Competencia 1.2</a:t>
                      </a:r>
                      <a:endParaRPr lang="es-CL" sz="800">
                        <a:effectLst/>
                        <a:latin typeface="+mn-lt"/>
                        <a:ea typeface="Times New Roman"/>
                        <a:cs typeface="Times New Roman"/>
                      </a:endParaRPr>
                    </a:p>
                  </a:txBody>
                  <a:tcPr marL="44450" marR="44450" marT="0" marB="0"/>
                </a:tc>
                <a:tc>
                  <a:txBody>
                    <a:bodyPr/>
                    <a:lstStyle/>
                    <a:p>
                      <a:pPr algn="just">
                        <a:spcAft>
                          <a:spcPts val="0"/>
                        </a:spcAft>
                      </a:pPr>
                      <a:r>
                        <a:rPr lang="es-MX" sz="700" dirty="0">
                          <a:effectLst/>
                          <a:latin typeface="+mn-lt"/>
                          <a:ea typeface="Times New Roman"/>
                          <a:cs typeface="Times New Roman"/>
                        </a:rPr>
                        <a:t>Comunicar mediante diversos sistemas de representación los proyectos e investigaciones sobre arquitectura y diseño urbano</a:t>
                      </a:r>
                      <a:r>
                        <a:rPr lang="es-MX" sz="700" dirty="0" smtClean="0">
                          <a:effectLst/>
                          <a:latin typeface="+mn-lt"/>
                          <a:ea typeface="Times New Roman"/>
                          <a:cs typeface="Times New Roman"/>
                        </a:rPr>
                        <a:t>.</a:t>
                      </a:r>
                      <a:r>
                        <a:rPr lang="es-CL" sz="700" b="1" u="none" strike="noStrike" dirty="0">
                          <a:effectLst/>
                          <a:latin typeface="+mn-lt"/>
                          <a:ea typeface="Times New Roman"/>
                          <a:cs typeface="Times New Roman"/>
                        </a:rPr>
                        <a:t> </a:t>
                      </a:r>
                      <a:endParaRPr lang="es-CL" sz="800" dirty="0">
                        <a:effectLst/>
                        <a:latin typeface="+mn-lt"/>
                        <a:ea typeface="Times New Roman"/>
                        <a:cs typeface="Times New Roman"/>
                      </a:endParaRPr>
                    </a:p>
                  </a:txBody>
                  <a:tcPr marL="44450" marR="44450" marT="0" marB="0"/>
                </a:tc>
              </a:tr>
              <a:tr h="216024">
                <a:tc>
                  <a:txBody>
                    <a:bodyPr/>
                    <a:lstStyle/>
                    <a:p>
                      <a:pPr algn="just">
                        <a:spcAft>
                          <a:spcPts val="0"/>
                        </a:spcAft>
                      </a:pPr>
                      <a:r>
                        <a:rPr lang="es-CL" sz="700">
                          <a:effectLst/>
                          <a:latin typeface="+mn-lt"/>
                          <a:ea typeface="Times New Roman"/>
                          <a:cs typeface="Times New Roman"/>
                        </a:rPr>
                        <a:t>Competencia 2.2</a:t>
                      </a:r>
                      <a:endParaRPr lang="es-CL" sz="800">
                        <a:effectLst/>
                        <a:latin typeface="+mn-lt"/>
                        <a:ea typeface="Times New Roman"/>
                        <a:cs typeface="Times New Roman"/>
                      </a:endParaRPr>
                    </a:p>
                  </a:txBody>
                  <a:tcPr marL="44450" marR="44450" marT="0" marB="0"/>
                </a:tc>
                <a:tc>
                  <a:txBody>
                    <a:bodyPr/>
                    <a:lstStyle/>
                    <a:p>
                      <a:pPr algn="just">
                        <a:spcAft>
                          <a:spcPts val="0"/>
                        </a:spcAft>
                      </a:pPr>
                      <a:r>
                        <a:rPr lang="es-MX" sz="700" dirty="0">
                          <a:effectLst/>
                          <a:latin typeface="+mn-lt"/>
                          <a:ea typeface="Times New Roman"/>
                          <a:cs typeface="Times New Roman"/>
                        </a:rPr>
                        <a:t>Comprender y desarrollar el pensamiento crítico y </a:t>
                      </a:r>
                      <a:r>
                        <a:rPr lang="es-MX" sz="700" dirty="0" err="1">
                          <a:effectLst/>
                          <a:latin typeface="+mn-lt"/>
                          <a:ea typeface="Times New Roman"/>
                          <a:cs typeface="Times New Roman"/>
                        </a:rPr>
                        <a:t>transdisciplinar</a:t>
                      </a:r>
                      <a:r>
                        <a:rPr lang="es-MX" sz="700" dirty="0">
                          <a:effectLst/>
                          <a:latin typeface="+mn-lt"/>
                          <a:ea typeface="Times New Roman"/>
                          <a:cs typeface="Times New Roman"/>
                        </a:rPr>
                        <a:t> para generar bases investigativas en arquitectura y diseño urbano.</a:t>
                      </a:r>
                      <a:endParaRPr lang="es-CL" sz="800" dirty="0">
                        <a:effectLst/>
                        <a:latin typeface="+mn-lt"/>
                        <a:ea typeface="Times New Roman"/>
                        <a:cs typeface="Times New Roman"/>
                      </a:endParaRPr>
                    </a:p>
                  </a:txBody>
                  <a:tcPr marL="44450" marR="44450" marT="0" marB="0"/>
                </a:tc>
              </a:tr>
              <a:tr h="152977">
                <a:tc gridSpan="2">
                  <a:txBody>
                    <a:bodyPr/>
                    <a:lstStyle/>
                    <a:p>
                      <a:pPr>
                        <a:spcBef>
                          <a:spcPts val="1200"/>
                        </a:spcBef>
                        <a:spcAft>
                          <a:spcPts val="0"/>
                        </a:spcAft>
                      </a:pPr>
                      <a:r>
                        <a:rPr lang="es-ES" sz="800" b="1" dirty="0" smtClean="0">
                          <a:effectLst/>
                        </a:rPr>
                        <a:t>Descripción </a:t>
                      </a:r>
                      <a:r>
                        <a:rPr lang="es-ES" sz="800" b="1" dirty="0">
                          <a:effectLst/>
                        </a:rPr>
                        <a:t>general de la asignatura</a:t>
                      </a:r>
                      <a:r>
                        <a:rPr lang="es-ES" sz="800" b="1" dirty="0" smtClean="0">
                          <a:effectLst/>
                        </a:rPr>
                        <a:t>.</a:t>
                      </a:r>
                      <a:endParaRPr lang="es-CL" sz="800" b="1" dirty="0">
                        <a:effectLst/>
                      </a:endParaRPr>
                    </a:p>
                  </a:txBody>
                  <a:tcPr marL="31750" marR="31750" marT="0" marB="0"/>
                </a:tc>
                <a:tc hMerge="1">
                  <a:txBody>
                    <a:bodyPr/>
                    <a:lstStyle/>
                    <a:p>
                      <a:endParaRPr lang="es-CL"/>
                    </a:p>
                  </a:txBody>
                  <a:tcPr/>
                </a:tc>
              </a:tr>
              <a:tr h="500248">
                <a:tc gridSpan="2">
                  <a:txBody>
                    <a:bodyPr/>
                    <a:lstStyle/>
                    <a:p>
                      <a:pPr algn="just">
                        <a:spcAft>
                          <a:spcPts val="0"/>
                        </a:spcAft>
                      </a:pPr>
                      <a:r>
                        <a:rPr lang="es-CL" sz="700" dirty="0" smtClean="0">
                          <a:effectLst/>
                        </a:rPr>
                        <a:t>El curso que se propone se enmarca dentro del concepto de Alfabetización Avanzada, entendida esta como un salto cualitativo respecto de las competencias comunicacionales lingüísticas básicas asociadas a la alfabetización primaria (lectura y escritura circunscritas a los problemas de decodificación-codificación; expresión oral asociada al habla individual y la pronunciación). Se trata, en síntesis de un aprendizaje especializado (dialógico, contextualizado social, cultural e históricamente) de los recursos comunicacionales lingüísticos y no lingüísticos que hacen factible el acceso a un nivel superior de desarrollo intelectual propio del ámbito universitario.</a:t>
                      </a:r>
                    </a:p>
                    <a:p>
                      <a:pPr algn="just">
                        <a:spcAft>
                          <a:spcPts val="0"/>
                        </a:spcAft>
                      </a:pPr>
                      <a:r>
                        <a:rPr lang="es-CL" sz="700" dirty="0" smtClean="0">
                          <a:effectLst/>
                        </a:rPr>
                        <a:t>Es un curso teórico-práctico, cuyo objetivo es familiarizar a las y los estudiantes en la lectura y análisis del lenguaje, en forma oral y escrita, como habilidades fundamentales tanto en las tareas propias de la actividad académica, como en el desempeño profesional. El curso comprenderá el trabajo permanente con una variedad de textos, a partir de los cuales se desarrolle la reflexión y discusión sobre sus contenidos, sus contextos de producción, su sentido, las claves de lectura y los vínculos con otras áreas de conocimiento.</a:t>
                      </a:r>
                    </a:p>
                    <a:p>
                      <a:pPr algn="just">
                        <a:spcAft>
                          <a:spcPts val="0"/>
                        </a:spcAft>
                      </a:pPr>
                      <a:r>
                        <a:rPr lang="es-CL" sz="700" dirty="0" smtClean="0">
                          <a:effectLst/>
                        </a:rPr>
                        <a:t>El curso taller requiere que las y los estudiantes deban leer, comprender, producir, analizar, sintetizar y corregir textos, de índole argumentativa y expositiva. Asimismo, deberán exponer argumental y descriptivamente en forma oral con apoyo multimedia, cuidando la precisión en el uso del lenguaje y conscientes de la correcta expresión vocal, cenestésica y </a:t>
                      </a:r>
                      <a:r>
                        <a:rPr lang="es-CL" sz="700" dirty="0" err="1" smtClean="0">
                          <a:effectLst/>
                        </a:rPr>
                        <a:t>proxémica</a:t>
                      </a:r>
                      <a:r>
                        <a:rPr lang="es-CL" sz="700" dirty="0" smtClean="0">
                          <a:effectLst/>
                        </a:rPr>
                        <a:t>, en contextos académico-formales. </a:t>
                      </a:r>
                    </a:p>
                  </a:txBody>
                  <a:tcPr marL="31750" marR="31750" marT="0" marB="0"/>
                </a:tc>
                <a:tc hMerge="1">
                  <a:txBody>
                    <a:bodyPr/>
                    <a:lstStyle/>
                    <a:p>
                      <a:endParaRPr lang="es-CL"/>
                    </a:p>
                  </a:txBody>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075788701"/>
              </p:ext>
            </p:extLst>
          </p:nvPr>
        </p:nvGraphicFramePr>
        <p:xfrm>
          <a:off x="251522" y="240077"/>
          <a:ext cx="4011873" cy="4017860"/>
        </p:xfrm>
        <a:graphic>
          <a:graphicData uri="http://schemas.openxmlformats.org/drawingml/2006/table">
            <a:tbl>
              <a:tblPr firstRow="1" firstCol="1" bandRow="1">
                <a:tableStyleId>{93296810-A885-4BE3-A3E7-6D5BEEA58F35}</a:tableStyleId>
              </a:tblPr>
              <a:tblGrid>
                <a:gridCol w="486784"/>
                <a:gridCol w="230334"/>
                <a:gridCol w="873506"/>
                <a:gridCol w="230334"/>
                <a:gridCol w="460668"/>
                <a:gridCol w="166644"/>
                <a:gridCol w="539193"/>
                <a:gridCol w="1024410"/>
              </a:tblGrid>
              <a:tr h="266700">
                <a:tc>
                  <a:txBody>
                    <a:bodyPr/>
                    <a:lstStyle/>
                    <a:p>
                      <a:pPr>
                        <a:spcBef>
                          <a:spcPts val="1200"/>
                        </a:spcBef>
                        <a:spcAft>
                          <a:spcPts val="300"/>
                        </a:spcAft>
                      </a:pPr>
                      <a:r>
                        <a:rPr lang="es-ES" sz="800" dirty="0">
                          <a:effectLst/>
                        </a:rPr>
                        <a:t> </a:t>
                      </a:r>
                      <a:endParaRPr lang="es-CL" sz="700" dirty="0">
                        <a:effectLst/>
                      </a:endParaRPr>
                    </a:p>
                    <a:p>
                      <a:pPr>
                        <a:spcAft>
                          <a:spcPts val="0"/>
                        </a:spcAft>
                      </a:pPr>
                      <a:r>
                        <a:rPr lang="es-ES" sz="700" dirty="0">
                          <a:effectLst/>
                        </a:rPr>
                        <a:t> </a:t>
                      </a:r>
                      <a:endParaRPr lang="es-CL" sz="700" dirty="0">
                        <a:effectLst/>
                        <a:latin typeface="Helvetica"/>
                        <a:ea typeface="Times New Roman"/>
                        <a:cs typeface="Times New Roman"/>
                      </a:endParaRPr>
                    </a:p>
                  </a:txBody>
                  <a:tcPr marL="48299" marR="48299" marT="0" marB="0"/>
                </a:tc>
                <a:tc gridSpan="7">
                  <a:txBody>
                    <a:bodyPr/>
                    <a:lstStyle/>
                    <a:p>
                      <a:pPr>
                        <a:spcBef>
                          <a:spcPts val="1200"/>
                        </a:spcBef>
                        <a:spcAft>
                          <a:spcPts val="0"/>
                        </a:spcAft>
                      </a:pPr>
                      <a:r>
                        <a:rPr lang="es-CL" sz="700" dirty="0">
                          <a:effectLst/>
                        </a:rPr>
                        <a:t/>
                      </a:r>
                      <a:br>
                        <a:rPr lang="es-CL" sz="700" dirty="0">
                          <a:effectLst/>
                        </a:rPr>
                      </a:br>
                      <a:r>
                        <a:rPr lang="es-ES" sz="900" dirty="0" smtClean="0">
                          <a:effectLst/>
                        </a:rPr>
                        <a:t>Identificación </a:t>
                      </a:r>
                      <a:r>
                        <a:rPr lang="es-ES" sz="900" dirty="0">
                          <a:effectLst/>
                        </a:rPr>
                        <a:t>de la asignatura.</a:t>
                      </a:r>
                      <a:endParaRPr lang="es-CL" sz="700" b="1" i="1" dirty="0">
                        <a:effectLst/>
                        <a:latin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41514">
                <a:tc gridSpan="8">
                  <a:txBody>
                    <a:bodyPr/>
                    <a:lstStyle/>
                    <a:p>
                      <a:pPr>
                        <a:spcBef>
                          <a:spcPts val="1200"/>
                        </a:spcBef>
                        <a:spcAft>
                          <a:spcPts val="0"/>
                        </a:spcAft>
                      </a:pPr>
                      <a:r>
                        <a:rPr lang="es-MX" sz="900" dirty="0" smtClean="0">
                          <a:effectLst/>
                        </a:rPr>
                        <a:t>Antecedentes Generales</a:t>
                      </a:r>
                      <a:endParaRPr lang="es-CL" sz="700" b="1" dirty="0">
                        <a:effectLst/>
                        <a:latin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256486">
                <a:tc gridSpan="2">
                  <a:txBody>
                    <a:bodyPr/>
                    <a:lstStyle/>
                    <a:p>
                      <a:pPr algn="r">
                        <a:spcAft>
                          <a:spcPts val="0"/>
                        </a:spcAft>
                      </a:pPr>
                      <a:r>
                        <a:rPr lang="es-CL" sz="700">
                          <a:effectLst/>
                        </a:rPr>
                        <a:t>Nombre de la asignatura:</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3">
                  <a:txBody>
                    <a:bodyPr/>
                    <a:lstStyle/>
                    <a:p>
                      <a:pPr>
                        <a:spcAft>
                          <a:spcPts val="0"/>
                        </a:spcAft>
                      </a:pPr>
                      <a:r>
                        <a:rPr lang="es-CL" sz="700" dirty="0" smtClean="0">
                          <a:effectLst/>
                          <a:latin typeface="Helvetica"/>
                          <a:ea typeface="Times New Roman"/>
                          <a:cs typeface="Times New Roman"/>
                        </a:rPr>
                        <a:t>Expresión Oral y Escrita</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gridSpan="2">
                  <a:txBody>
                    <a:bodyPr/>
                    <a:lstStyle/>
                    <a:p>
                      <a:pPr algn="r">
                        <a:spcAft>
                          <a:spcPts val="0"/>
                        </a:spcAft>
                      </a:pPr>
                      <a:r>
                        <a:rPr lang="es-ES" sz="700">
                          <a:effectLst/>
                        </a:rPr>
                        <a:t>Plan curricular:</a:t>
                      </a:r>
                      <a:endParaRPr lang="es-CL" sz="700">
                        <a:effectLst/>
                        <a:latin typeface="Helvetica"/>
                        <a:ea typeface="Times New Roman"/>
                        <a:cs typeface="Times New Roman"/>
                      </a:endParaRPr>
                    </a:p>
                  </a:txBody>
                  <a:tcPr marL="48299" marR="48299" marT="0" marB="0"/>
                </a:tc>
                <a:tc hMerge="1">
                  <a:txBody>
                    <a:bodyPr/>
                    <a:lstStyle/>
                    <a:p>
                      <a:endParaRPr lang="es-CL"/>
                    </a:p>
                  </a:txBody>
                  <a:tcPr/>
                </a:tc>
                <a:tc>
                  <a:txBody>
                    <a:bodyPr/>
                    <a:lstStyle/>
                    <a:p>
                      <a:pPr>
                        <a:spcAft>
                          <a:spcPts val="0"/>
                        </a:spcAft>
                      </a:pPr>
                      <a:r>
                        <a:rPr lang="es-ES" sz="700">
                          <a:effectLst/>
                        </a:rPr>
                        <a:t>AR03</a:t>
                      </a:r>
                      <a:endParaRPr lang="es-CL" sz="700">
                        <a:effectLst/>
                        <a:latin typeface="Helvetica"/>
                        <a:ea typeface="Times New Roman"/>
                        <a:cs typeface="Times New Roman"/>
                      </a:endParaRPr>
                    </a:p>
                  </a:txBody>
                  <a:tcPr marL="48299" marR="48299" marT="0" marB="0"/>
                </a:tc>
              </a:tr>
              <a:tr h="108857">
                <a:tc gridSpan="2">
                  <a:txBody>
                    <a:bodyPr/>
                    <a:lstStyle/>
                    <a:p>
                      <a:pPr algn="r">
                        <a:spcAft>
                          <a:spcPts val="0"/>
                        </a:spcAft>
                      </a:pPr>
                      <a:r>
                        <a:rPr lang="es-CL" sz="700">
                          <a:effectLst/>
                        </a:rPr>
                        <a:t>Escuela:</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3">
                  <a:txBody>
                    <a:bodyPr/>
                    <a:lstStyle/>
                    <a:p>
                      <a:pPr>
                        <a:spcAft>
                          <a:spcPts val="0"/>
                        </a:spcAft>
                      </a:pPr>
                      <a:r>
                        <a:rPr lang="es-ES" sz="700">
                          <a:effectLst/>
                        </a:rPr>
                        <a:t>Arquitectura</a:t>
                      </a:r>
                      <a:endParaRPr lang="es-CL" sz="70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gridSpan="2">
                  <a:txBody>
                    <a:bodyPr/>
                    <a:lstStyle/>
                    <a:p>
                      <a:pPr algn="r">
                        <a:spcAft>
                          <a:spcPts val="0"/>
                        </a:spcAft>
                      </a:pPr>
                      <a:r>
                        <a:rPr lang="es-ES" sz="700">
                          <a:effectLst/>
                        </a:rPr>
                        <a:t>Facultad: </a:t>
                      </a:r>
                      <a:endParaRPr lang="es-CL" sz="700">
                        <a:effectLst/>
                        <a:latin typeface="Helvetica"/>
                        <a:ea typeface="Times New Roman"/>
                        <a:cs typeface="Times New Roman"/>
                      </a:endParaRPr>
                    </a:p>
                  </a:txBody>
                  <a:tcPr marL="48299" marR="48299" marT="0" marB="0"/>
                </a:tc>
                <a:tc hMerge="1">
                  <a:txBody>
                    <a:bodyPr/>
                    <a:lstStyle/>
                    <a:p>
                      <a:endParaRPr lang="es-CL"/>
                    </a:p>
                  </a:txBody>
                  <a:tcPr/>
                </a:tc>
                <a:tc>
                  <a:txBody>
                    <a:bodyPr/>
                    <a:lstStyle/>
                    <a:p>
                      <a:pPr>
                        <a:spcAft>
                          <a:spcPts val="0"/>
                        </a:spcAft>
                      </a:pPr>
                      <a:r>
                        <a:rPr lang="es-ES" sz="700">
                          <a:effectLst/>
                        </a:rPr>
                        <a:t>FAUP</a:t>
                      </a:r>
                      <a:endParaRPr lang="es-CL" sz="700">
                        <a:effectLst/>
                        <a:latin typeface="Helvetica"/>
                        <a:ea typeface="Times New Roman"/>
                        <a:cs typeface="Times New Roman"/>
                      </a:endParaRPr>
                    </a:p>
                  </a:txBody>
                  <a:tcPr marL="48299" marR="48299" marT="0" marB="0"/>
                </a:tc>
              </a:tr>
              <a:tr h="170991">
                <a:tc gridSpan="2">
                  <a:txBody>
                    <a:bodyPr/>
                    <a:lstStyle/>
                    <a:p>
                      <a:pPr algn="r">
                        <a:spcAft>
                          <a:spcPts val="0"/>
                        </a:spcAft>
                      </a:pPr>
                      <a:r>
                        <a:rPr lang="es-CL" sz="700">
                          <a:effectLst/>
                        </a:rPr>
                        <a:t>Pre-requisitos:</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3">
                  <a:txBody>
                    <a:bodyPr/>
                    <a:lstStyle/>
                    <a:p>
                      <a:pPr>
                        <a:spcAft>
                          <a:spcPts val="0"/>
                        </a:spcAft>
                      </a:pPr>
                      <a:r>
                        <a:rPr lang="es-ES" sz="800">
                          <a:effectLst/>
                        </a:rPr>
                        <a:t>Admisión</a:t>
                      </a:r>
                      <a:endParaRPr lang="es-CL" sz="70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gridSpan="2">
                  <a:txBody>
                    <a:bodyPr/>
                    <a:lstStyle/>
                    <a:p>
                      <a:pPr algn="r">
                        <a:spcAft>
                          <a:spcPts val="0"/>
                        </a:spcAft>
                      </a:pPr>
                      <a:r>
                        <a:rPr lang="es-CL" sz="700">
                          <a:effectLst/>
                        </a:rPr>
                        <a:t>Código:</a:t>
                      </a:r>
                      <a:endParaRPr lang="es-CL" sz="700">
                        <a:effectLst/>
                        <a:latin typeface="Helvetica"/>
                        <a:ea typeface="Times New Roman"/>
                        <a:cs typeface="Times New Roman"/>
                      </a:endParaRPr>
                    </a:p>
                  </a:txBody>
                  <a:tcPr marL="48299" marR="48299" marT="0" marB="0"/>
                </a:tc>
                <a:tc hMerge="1">
                  <a:txBody>
                    <a:bodyPr/>
                    <a:lstStyle/>
                    <a:p>
                      <a:endParaRPr lang="es-CL"/>
                    </a:p>
                  </a:txBody>
                  <a:tcPr/>
                </a:tc>
                <a:tc>
                  <a:txBody>
                    <a:bodyPr/>
                    <a:lstStyle/>
                    <a:p>
                      <a:pPr>
                        <a:spcAft>
                          <a:spcPts val="0"/>
                        </a:spcAft>
                      </a:pPr>
                      <a:endParaRPr lang="es-CL" sz="700" dirty="0">
                        <a:effectLst/>
                        <a:latin typeface="Helvetica"/>
                        <a:ea typeface="Times New Roman"/>
                        <a:cs typeface="Times New Roman"/>
                      </a:endParaRPr>
                    </a:p>
                  </a:txBody>
                  <a:tcPr marL="48299" marR="48299" marT="0" marB="0"/>
                </a:tc>
              </a:tr>
              <a:tr h="326571">
                <a:tc gridSpan="2">
                  <a:txBody>
                    <a:bodyPr/>
                    <a:lstStyle/>
                    <a:p>
                      <a:pPr algn="r">
                        <a:spcAft>
                          <a:spcPts val="0"/>
                        </a:spcAft>
                      </a:pPr>
                      <a:r>
                        <a:rPr lang="es-ES" sz="700">
                          <a:effectLst/>
                        </a:rPr>
                        <a:t>Ubicación en Plan de Estudios:</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2">
                  <a:txBody>
                    <a:bodyPr/>
                    <a:lstStyle/>
                    <a:p>
                      <a:pPr>
                        <a:spcAft>
                          <a:spcPts val="0"/>
                        </a:spcAft>
                      </a:pPr>
                      <a:r>
                        <a:rPr lang="es-CL" sz="700">
                          <a:effectLst/>
                        </a:rPr>
                        <a:t>Primer Semestre</a:t>
                      </a:r>
                      <a:r>
                        <a:rPr lang="es-CL" sz="800">
                          <a:effectLst/>
                        </a:rPr>
                        <a:t> </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CL" sz="700" dirty="0">
                          <a:effectLst/>
                        </a:rPr>
                        <a:t>Ciclo INICIAL</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r>
              <a:tr h="121920">
                <a:tc gridSpan="2">
                  <a:txBody>
                    <a:bodyPr/>
                    <a:lstStyle/>
                    <a:p>
                      <a:pPr algn="r">
                        <a:spcAft>
                          <a:spcPts val="0"/>
                        </a:spcAft>
                      </a:pPr>
                      <a:r>
                        <a:rPr lang="es-ES" sz="700">
                          <a:effectLst/>
                        </a:rPr>
                        <a:t>Carácter:</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2">
                  <a:txBody>
                    <a:bodyPr/>
                    <a:lstStyle/>
                    <a:p>
                      <a:pPr>
                        <a:spcAft>
                          <a:spcPts val="0"/>
                        </a:spcAft>
                      </a:pPr>
                      <a:r>
                        <a:rPr lang="es-CL" sz="800">
                          <a:effectLst/>
                        </a:rPr>
                        <a:t>SEMESTRAL</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CL" sz="600">
                          <a:effectLst/>
                        </a:rPr>
                        <a:t>OBLIGATORIO</a:t>
                      </a:r>
                      <a:endParaRPr lang="es-CL" sz="700">
                        <a:effectLst/>
                        <a:latin typeface="Helvetica"/>
                        <a:ea typeface="Times New Roman"/>
                        <a:cs typeface="Times New Roman"/>
                      </a:endParaRPr>
                    </a:p>
                  </a:txBody>
                  <a:tcPr marL="48299" marR="48299" marT="0" marB="0" anchor="ctr"/>
                </a:tc>
                <a:tc hMerge="1">
                  <a:txBody>
                    <a:bodyPr/>
                    <a:lstStyle/>
                    <a:p>
                      <a:endParaRPr lang="es-CL"/>
                    </a:p>
                  </a:txBody>
                  <a:tcPr/>
                </a:tc>
                <a:tc hMerge="1">
                  <a:txBody>
                    <a:bodyPr/>
                    <a:lstStyle/>
                    <a:p>
                      <a:endParaRPr lang="es-CL"/>
                    </a:p>
                  </a:txBody>
                  <a:tcPr/>
                </a:tc>
                <a:tc hMerge="1">
                  <a:txBody>
                    <a:bodyPr/>
                    <a:lstStyle/>
                    <a:p>
                      <a:endParaRPr lang="es-CL"/>
                    </a:p>
                  </a:txBody>
                  <a:tcPr/>
                </a:tc>
              </a:tr>
              <a:tr h="116488">
                <a:tc gridSpan="8">
                  <a:txBody>
                    <a:bodyPr/>
                    <a:lstStyle/>
                    <a:p>
                      <a:pPr algn="ctr">
                        <a:spcAft>
                          <a:spcPts val="0"/>
                        </a:spcAft>
                      </a:pPr>
                      <a:r>
                        <a:rPr lang="es-CL" sz="700">
                          <a:effectLst/>
                        </a:rPr>
                        <a:t>CARGA ACADÉMICA</a:t>
                      </a:r>
                      <a:endParaRPr lang="es-CL" sz="70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6240">
                <a:tc gridSpan="2">
                  <a:txBody>
                    <a:bodyPr/>
                    <a:lstStyle/>
                    <a:p>
                      <a:pPr algn="r">
                        <a:spcAft>
                          <a:spcPts val="0"/>
                        </a:spcAft>
                      </a:pPr>
                      <a:r>
                        <a:rPr lang="es-CL" sz="700">
                          <a:effectLst/>
                        </a:rPr>
                        <a:t>Créditos:</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CL" sz="800" dirty="0" smtClean="0">
                          <a:effectLst/>
                        </a:rPr>
                        <a:t>2  </a:t>
                      </a:r>
                      <a:r>
                        <a:rPr lang="es-CL" sz="800" dirty="0">
                          <a:effectLst/>
                        </a:rPr>
                        <a:t>Créditos </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gridSpan="2">
                  <a:txBody>
                    <a:bodyPr/>
                    <a:lstStyle/>
                    <a:p>
                      <a:pPr>
                        <a:spcAft>
                          <a:spcPts val="0"/>
                        </a:spcAft>
                      </a:pPr>
                      <a:r>
                        <a:rPr lang="es-CL" sz="800" dirty="0" smtClean="0">
                          <a:effectLst/>
                        </a:rPr>
                        <a:t>54 </a:t>
                      </a:r>
                      <a:r>
                        <a:rPr lang="es-CL" sz="800" dirty="0" err="1">
                          <a:effectLst/>
                        </a:rPr>
                        <a:t>hrs</a:t>
                      </a:r>
                      <a:r>
                        <a:rPr lang="es-CL" sz="800" dirty="0">
                          <a:effectLst/>
                        </a:rPr>
                        <a:t>. cronológicas totales </a:t>
                      </a:r>
                      <a:r>
                        <a:rPr lang="es-CL" sz="600" dirty="0">
                          <a:effectLst/>
                        </a:rPr>
                        <a:t>(1crédito=27 </a:t>
                      </a:r>
                      <a:r>
                        <a:rPr lang="es-CL" sz="600" dirty="0" err="1">
                          <a:effectLst/>
                        </a:rPr>
                        <a:t>hrs</a:t>
                      </a:r>
                      <a:r>
                        <a:rPr lang="es-CL" sz="600" dirty="0">
                          <a:effectLst/>
                        </a:rPr>
                        <a:t>. cronológicas totales –presenciales – no presenciales- al semestre). Según Resolución N°585/2013 y N°584/2013  de rectoría..</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r>
              <a:tr h="1219200">
                <a:tc gridSpan="2">
                  <a:txBody>
                    <a:bodyPr/>
                    <a:lstStyle/>
                    <a:p>
                      <a:pPr algn="r">
                        <a:spcAft>
                          <a:spcPts val="0"/>
                        </a:spcAft>
                      </a:pPr>
                      <a:r>
                        <a:rPr lang="es-CL" sz="700">
                          <a:effectLst/>
                        </a:rPr>
                        <a:t>Tiempo presencial:</a:t>
                      </a:r>
                      <a:endParaRPr lang="es-CL" sz="700">
                        <a:effectLst/>
                        <a:latin typeface="Helvetica"/>
                        <a:ea typeface="Times New Roman"/>
                        <a:cs typeface="Times New Roman"/>
                      </a:endParaRPr>
                    </a:p>
                  </a:txBody>
                  <a:tcPr marL="48299" marR="48299" marT="0" marB="0"/>
                </a:tc>
                <a:tc hMerge="1">
                  <a:txBody>
                    <a:bodyPr/>
                    <a:lstStyle/>
                    <a:p>
                      <a:endParaRPr lang="es-CL"/>
                    </a:p>
                  </a:txBody>
                  <a:tcPr/>
                </a:tc>
                <a:tc>
                  <a:txBody>
                    <a:bodyPr/>
                    <a:lstStyle/>
                    <a:p>
                      <a:pPr>
                        <a:spcAft>
                          <a:spcPts val="0"/>
                        </a:spcAft>
                      </a:pPr>
                      <a:r>
                        <a:rPr lang="es-CL" sz="800" dirty="0" smtClean="0">
                          <a:effectLst/>
                        </a:rPr>
                        <a:t>4 </a:t>
                      </a:r>
                      <a:r>
                        <a:rPr lang="es-CL" sz="800" dirty="0" err="1" smtClean="0">
                          <a:effectLst/>
                        </a:rPr>
                        <a:t>hrs</a:t>
                      </a:r>
                      <a:r>
                        <a:rPr lang="es-CL" sz="800" dirty="0">
                          <a:effectLst/>
                        </a:rPr>
                        <a:t>. académicas por semana</a:t>
                      </a:r>
                      <a:endParaRPr lang="es-CL" sz="700" dirty="0">
                        <a:effectLst/>
                        <a:latin typeface="Helvetica"/>
                        <a:ea typeface="Times New Roman"/>
                        <a:cs typeface="Times New Roman"/>
                      </a:endParaRPr>
                    </a:p>
                  </a:txBody>
                  <a:tcPr marL="48299" marR="48299" marT="0" marB="0"/>
                </a:tc>
                <a:tc gridSpan="3">
                  <a:txBody>
                    <a:bodyPr/>
                    <a:lstStyle/>
                    <a:p>
                      <a:pPr>
                        <a:spcAft>
                          <a:spcPts val="0"/>
                        </a:spcAft>
                      </a:pPr>
                      <a:r>
                        <a:rPr lang="es-CL" sz="800" dirty="0">
                          <a:effectLst/>
                        </a:rPr>
                        <a:t>Equivalen a  </a:t>
                      </a:r>
                      <a:r>
                        <a:rPr lang="es-CL" sz="800" dirty="0" smtClean="0">
                          <a:effectLst/>
                        </a:rPr>
                        <a:t>3 </a:t>
                      </a:r>
                      <a:r>
                        <a:rPr lang="es-CL" sz="800" dirty="0" err="1" smtClean="0">
                          <a:effectLst/>
                        </a:rPr>
                        <a:t>hrs</a:t>
                      </a:r>
                      <a:r>
                        <a:rPr lang="es-CL" sz="800" dirty="0">
                          <a:effectLst/>
                        </a:rPr>
                        <a:t>. cronológicas por semana </a:t>
                      </a:r>
                      <a:r>
                        <a:rPr lang="es-CL" sz="600" dirty="0">
                          <a:effectLst/>
                        </a:rPr>
                        <a:t>(multiplicar recuadro anterior por 0,75)</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gridSpan="2">
                  <a:txBody>
                    <a:bodyPr/>
                    <a:lstStyle/>
                    <a:p>
                      <a:pPr>
                        <a:spcAft>
                          <a:spcPts val="0"/>
                        </a:spcAft>
                      </a:pPr>
                      <a:r>
                        <a:rPr lang="es-CL" sz="800" dirty="0" smtClean="0">
                          <a:effectLst/>
                        </a:rPr>
                        <a:t>54 </a:t>
                      </a:r>
                      <a:r>
                        <a:rPr lang="es-CL" sz="800" dirty="0" err="1" smtClean="0">
                          <a:effectLst/>
                        </a:rPr>
                        <a:t>hrs</a:t>
                      </a:r>
                      <a:r>
                        <a:rPr lang="es-CL" sz="800" dirty="0">
                          <a:effectLst/>
                        </a:rPr>
                        <a:t>. cronológicas presenciales por semestre </a:t>
                      </a:r>
                      <a:r>
                        <a:rPr lang="es-CL" sz="600" dirty="0">
                          <a:effectLst/>
                        </a:rPr>
                        <a:t>(considerar 18 semanas. Multiplicar recuadro anterior por 18).</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r>
              <a:tr h="692596">
                <a:tc gridSpan="2">
                  <a:txBody>
                    <a:bodyPr/>
                    <a:lstStyle/>
                    <a:p>
                      <a:pPr algn="r">
                        <a:spcAft>
                          <a:spcPts val="0"/>
                        </a:spcAft>
                      </a:pPr>
                      <a:r>
                        <a:rPr lang="es-CL" sz="700">
                          <a:effectLst/>
                        </a:rPr>
                        <a:t>Tiempo no presencial:</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4">
                  <a:txBody>
                    <a:bodyPr/>
                    <a:lstStyle/>
                    <a:p>
                      <a:pPr>
                        <a:spcAft>
                          <a:spcPts val="0"/>
                        </a:spcAft>
                      </a:pPr>
                      <a:r>
                        <a:rPr lang="es-CL" sz="600" dirty="0">
                          <a:effectLst/>
                        </a:rPr>
                        <a:t>Nota: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gridSpan="2">
                  <a:txBody>
                    <a:bodyPr/>
                    <a:lstStyle/>
                    <a:p>
                      <a:pPr>
                        <a:spcAft>
                          <a:spcPts val="0"/>
                        </a:spcAft>
                      </a:pPr>
                      <a:r>
                        <a:rPr lang="es-ES" sz="700" dirty="0">
                          <a:effectLst/>
                        </a:rPr>
                        <a:t>0 hrs. cronológicas no presenciales por semestre.</a:t>
                      </a:r>
                      <a:r>
                        <a:rPr lang="es-ES" sz="800" dirty="0">
                          <a:effectLst/>
                        </a:rPr>
                        <a:t> </a:t>
                      </a:r>
                      <a:r>
                        <a:rPr lang="es-ES" sz="600" dirty="0">
                          <a:effectLst/>
                        </a:rPr>
                        <a:t>Resulta de la resta entre horas totales y presenciales (considerar 18 semanas). </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r>
              <a:tr h="108857">
                <a:tc gridSpan="2">
                  <a:txBody>
                    <a:bodyPr/>
                    <a:lstStyle/>
                    <a:p>
                      <a:pPr algn="r">
                        <a:spcAft>
                          <a:spcPts val="0"/>
                        </a:spcAft>
                      </a:pPr>
                      <a:r>
                        <a:rPr lang="es-CL" sz="700">
                          <a:effectLst/>
                        </a:rPr>
                        <a:t>Vigencia:</a:t>
                      </a:r>
                      <a:endParaRPr lang="es-CL" sz="700">
                        <a:effectLst/>
                        <a:latin typeface="Helvetica"/>
                        <a:ea typeface="Times New Roman"/>
                        <a:cs typeface="Times New Roman"/>
                      </a:endParaRPr>
                    </a:p>
                  </a:txBody>
                  <a:tcPr marL="48299" marR="48299" marT="0" marB="0"/>
                </a:tc>
                <a:tc hMerge="1">
                  <a:txBody>
                    <a:bodyPr/>
                    <a:lstStyle/>
                    <a:p>
                      <a:endParaRPr lang="es-CL"/>
                    </a:p>
                  </a:txBody>
                  <a:tcPr/>
                </a:tc>
                <a:tc gridSpan="6">
                  <a:txBody>
                    <a:bodyPr/>
                    <a:lstStyle/>
                    <a:p>
                      <a:pPr>
                        <a:spcAft>
                          <a:spcPts val="0"/>
                        </a:spcAft>
                      </a:pPr>
                      <a:r>
                        <a:rPr lang="es-ES" sz="700" dirty="0">
                          <a:effectLst/>
                        </a:rPr>
                        <a:t>2015-2021</a:t>
                      </a:r>
                      <a:endParaRPr lang="es-CL" sz="700" dirty="0">
                        <a:effectLst/>
                        <a:latin typeface="Helvetica"/>
                        <a:ea typeface="Times New Roman"/>
                        <a:cs typeface="Times New Roman"/>
                      </a:endParaRPr>
                    </a:p>
                  </a:txBody>
                  <a:tcPr marL="48299" marR="48299" marT="0" marB="0"/>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
        <p:nvSpPr>
          <p:cNvPr id="4" name="Rectangle 2"/>
          <p:cNvSpPr>
            <a:spLocks noChangeArrowheads="1"/>
          </p:cNvSpPr>
          <p:nvPr/>
        </p:nvSpPr>
        <p:spPr bwMode="auto">
          <a:xfrm>
            <a:off x="2913063" y="1525482"/>
            <a:ext cx="131936" cy="414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5298" tIns="108797" rIns="65298" bIns="27199" numCol="1" anchor="ctr" anchorCtr="0" compatLnSpc="1">
            <a:prstTxWarp prst="textNoShape">
              <a:avLst/>
            </a:prstTxWarp>
            <a:spAutoFit/>
          </a:bodyPr>
          <a:lstStyle/>
          <a:p>
            <a:pPr fontAlgn="base">
              <a:spcBef>
                <a:spcPct val="0"/>
              </a:spcBef>
              <a:spcAft>
                <a:spcPct val="0"/>
              </a:spcAft>
            </a:pPr>
            <a:endParaRPr lang="es-CL" altLang="es-CL">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5313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2863</Words>
  <Application>Microsoft Office PowerPoint</Application>
  <PresentationFormat>Presentación en pantalla (4:3)</PresentationFormat>
  <Paragraphs>198</Paragraphs>
  <Slides>13</Slides>
  <Notes>4</Notes>
  <HiddenSlides>0</HiddenSlides>
  <MMClips>0</MMClips>
  <ScaleCrop>false</ScaleCrop>
  <HeadingPairs>
    <vt:vector size="4" baseType="variant">
      <vt:variant>
        <vt:lpstr>Tema</vt:lpstr>
      </vt:variant>
      <vt:variant>
        <vt:i4>2</vt:i4>
      </vt:variant>
      <vt:variant>
        <vt:lpstr>Títulos de diapositiva</vt:lpstr>
      </vt:variant>
      <vt:variant>
        <vt:i4>13</vt:i4>
      </vt:variant>
    </vt:vector>
  </HeadingPairs>
  <TitlesOfParts>
    <vt:vector size="15" baseType="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Leonardo Cortes</dc:creator>
  <cp:lastModifiedBy>Leonardo Cortes</cp:lastModifiedBy>
  <cp:revision>10</cp:revision>
  <dcterms:created xsi:type="dcterms:W3CDTF">2015-08-21T17:01:31Z</dcterms:created>
  <dcterms:modified xsi:type="dcterms:W3CDTF">2015-08-21T18:05:34Z</dcterms:modified>
</cp:coreProperties>
</file>