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62" r:id="rId6"/>
    <p:sldId id="263" r:id="rId7"/>
    <p:sldId id="271" r:id="rId8"/>
    <p:sldId id="259" r:id="rId9"/>
    <p:sldId id="272" r:id="rId10"/>
    <p:sldId id="273" r:id="rId11"/>
    <p:sldId id="274" r:id="rId12"/>
    <p:sldId id="275" r:id="rId13"/>
    <p:sldId id="276" r:id="rId14"/>
    <p:sldId id="269" r:id="rId15"/>
    <p:sldId id="270" r:id="rId16"/>
  </p:sldIdLst>
  <p:sldSz cx="9144000" cy="6858000" type="screen4x3"/>
  <p:notesSz cx="6858000" cy="9144000"/>
  <p:defaultTextStyle>
    <a:defPPr>
      <a:defRPr lang="es-CL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7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681AE-CD4E-4E4E-B350-407EF8031AA1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7B9D0-FCD0-402E-A450-C7E9DFC80F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70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9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10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11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12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13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>
                <a:solidFill>
                  <a:prstClr val="black"/>
                </a:solidFill>
              </a:rPr>
              <a:pPr/>
              <a:t>14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81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66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114" y="384175"/>
            <a:ext cx="2879725" cy="81930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856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5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28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1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9766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9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7" indent="0">
              <a:buNone/>
              <a:defRPr sz="2000" b="1"/>
            </a:lvl2pPr>
            <a:lvl3pPr marL="914093" indent="0">
              <a:buNone/>
              <a:defRPr sz="1800" b="1"/>
            </a:lvl3pPr>
            <a:lvl4pPr marL="1371141" indent="0">
              <a:buNone/>
              <a:defRPr sz="1600" b="1"/>
            </a:lvl4pPr>
            <a:lvl5pPr marL="1828188" indent="0">
              <a:buNone/>
              <a:defRPr sz="1600" b="1"/>
            </a:lvl5pPr>
            <a:lvl6pPr marL="2285236" indent="0">
              <a:buNone/>
              <a:defRPr sz="1600" b="1"/>
            </a:lvl6pPr>
            <a:lvl7pPr marL="2742282" indent="0">
              <a:buNone/>
              <a:defRPr sz="1600" b="1"/>
            </a:lvl7pPr>
            <a:lvl8pPr marL="3199330" indent="0">
              <a:buNone/>
              <a:defRPr sz="1600" b="1"/>
            </a:lvl8pPr>
            <a:lvl9pPr marL="365637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7" indent="0">
              <a:buNone/>
              <a:defRPr sz="2000" b="1"/>
            </a:lvl2pPr>
            <a:lvl3pPr marL="914093" indent="0">
              <a:buNone/>
              <a:defRPr sz="1800" b="1"/>
            </a:lvl3pPr>
            <a:lvl4pPr marL="1371141" indent="0">
              <a:buNone/>
              <a:defRPr sz="1600" b="1"/>
            </a:lvl4pPr>
            <a:lvl5pPr marL="1828188" indent="0">
              <a:buNone/>
              <a:defRPr sz="1600" b="1"/>
            </a:lvl5pPr>
            <a:lvl6pPr marL="2285236" indent="0">
              <a:buNone/>
              <a:defRPr sz="1600" b="1"/>
            </a:lvl6pPr>
            <a:lvl7pPr marL="2742282" indent="0">
              <a:buNone/>
              <a:defRPr sz="1600" b="1"/>
            </a:lvl7pPr>
            <a:lvl8pPr marL="3199330" indent="0">
              <a:buNone/>
              <a:defRPr sz="1600" b="1"/>
            </a:lvl8pPr>
            <a:lvl9pPr marL="365637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36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34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59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47" indent="0">
              <a:buNone/>
              <a:defRPr sz="1100"/>
            </a:lvl2pPr>
            <a:lvl3pPr marL="914093" indent="0">
              <a:buNone/>
              <a:defRPr sz="1000"/>
            </a:lvl3pPr>
            <a:lvl4pPr marL="1371141" indent="0">
              <a:buNone/>
              <a:defRPr sz="900"/>
            </a:lvl4pPr>
            <a:lvl5pPr marL="1828188" indent="0">
              <a:buNone/>
              <a:defRPr sz="900"/>
            </a:lvl5pPr>
            <a:lvl6pPr marL="2285236" indent="0">
              <a:buNone/>
              <a:defRPr sz="900"/>
            </a:lvl6pPr>
            <a:lvl7pPr marL="2742282" indent="0">
              <a:buNone/>
              <a:defRPr sz="900"/>
            </a:lvl7pPr>
            <a:lvl8pPr marL="3199330" indent="0">
              <a:buNone/>
              <a:defRPr sz="900"/>
            </a:lvl8pPr>
            <a:lvl9pPr marL="3656376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6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976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47" indent="0">
              <a:buNone/>
              <a:defRPr sz="2800"/>
            </a:lvl2pPr>
            <a:lvl3pPr marL="914093" indent="0">
              <a:buNone/>
              <a:defRPr sz="2400"/>
            </a:lvl3pPr>
            <a:lvl4pPr marL="1371141" indent="0">
              <a:buNone/>
              <a:defRPr sz="2000"/>
            </a:lvl4pPr>
            <a:lvl5pPr marL="1828188" indent="0">
              <a:buNone/>
              <a:defRPr sz="2000"/>
            </a:lvl5pPr>
            <a:lvl6pPr marL="2285236" indent="0">
              <a:buNone/>
              <a:defRPr sz="2000"/>
            </a:lvl6pPr>
            <a:lvl7pPr marL="2742282" indent="0">
              <a:buNone/>
              <a:defRPr sz="2000"/>
            </a:lvl7pPr>
            <a:lvl8pPr marL="3199330" indent="0">
              <a:buNone/>
              <a:defRPr sz="2000"/>
            </a:lvl8pPr>
            <a:lvl9pPr marL="3656376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47" indent="0">
              <a:buNone/>
              <a:defRPr sz="1100"/>
            </a:lvl2pPr>
            <a:lvl3pPr marL="914093" indent="0">
              <a:buNone/>
              <a:defRPr sz="1000"/>
            </a:lvl3pPr>
            <a:lvl4pPr marL="1371141" indent="0">
              <a:buNone/>
              <a:defRPr sz="900"/>
            </a:lvl4pPr>
            <a:lvl5pPr marL="1828188" indent="0">
              <a:buNone/>
              <a:defRPr sz="900"/>
            </a:lvl5pPr>
            <a:lvl6pPr marL="2285236" indent="0">
              <a:buNone/>
              <a:defRPr sz="900"/>
            </a:lvl6pPr>
            <a:lvl7pPr marL="2742282" indent="0">
              <a:buNone/>
              <a:defRPr sz="900"/>
            </a:lvl7pPr>
            <a:lvl8pPr marL="3199330" indent="0">
              <a:buNone/>
              <a:defRPr sz="900"/>
            </a:lvl8pPr>
            <a:lvl9pPr marL="3656376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93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3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116" y="384175"/>
            <a:ext cx="2879725" cy="81930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9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20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037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11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4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50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96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219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0F6F-DA6E-40C5-9D19-A91E0B8F225B}" type="datetimeFigureOut">
              <a:rPr lang="es-CL" smtClean="0"/>
              <a:t>23-12-2015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4166-26E6-4A03-9A3D-973B9A94A5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26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0" tIns="45705" rIns="91410" bIns="4570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10" tIns="45705" rIns="91410" bIns="4570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10" tIns="45705" rIns="91410" bIns="4570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72"/>
            <a:fld id="{007FEEF4-D43A-4CA8-AA70-375AAE236EA3}" type="datetimeFigureOut">
              <a:rPr lang="es-CL" smtClean="0">
                <a:solidFill>
                  <a:srgbClr val="000000">
                    <a:tint val="75000"/>
                  </a:srgbClr>
                </a:solidFill>
              </a:rPr>
              <a:pPr defTabSz="913872"/>
              <a:t>23-12-2015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10" tIns="45705" rIns="91410" bIns="4570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72"/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10" tIns="45705" rIns="91410" bIns="4570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72"/>
            <a:fld id="{4F79C697-9A38-488B-B35D-7B75F103FA94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 defTabSz="913872"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6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0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7" indent="-342787" algn="l" defTabSz="9140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02" indent="-285655" algn="l" defTabSz="9140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8" indent="-228524" algn="l" defTabSz="9140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64" indent="-228524" algn="l" defTabSz="9140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12" indent="-228524" algn="l" defTabSz="91409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58" indent="-228524" algn="l" defTabSz="9140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06" indent="-228524" algn="l" defTabSz="9140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54" indent="-228524" algn="l" defTabSz="9140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01" indent="-228524" algn="l" defTabSz="9140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7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3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41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8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36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82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30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76" algn="l" defTabSz="9140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63194" y="4437112"/>
            <a:ext cx="6532154" cy="1035426"/>
          </a:xfrm>
          <a:prstGeom prst="rect">
            <a:avLst/>
          </a:prstGeom>
        </p:spPr>
        <p:txBody>
          <a:bodyPr wrap="square" lIns="65291" tIns="32646" rIns="65291" bIns="32646">
            <a:spAutoFit/>
          </a:bodyPr>
          <a:lstStyle/>
          <a:p>
            <a:pPr algn="r" defTabSz="913762"/>
            <a:r>
              <a:rPr lang="es-CL" sz="3400" b="1" dirty="0">
                <a:solidFill>
                  <a:srgbClr val="08A1D9">
                    <a:lumMod val="75000"/>
                  </a:srgbClr>
                </a:solidFill>
              </a:rPr>
              <a:t>CI</a:t>
            </a:r>
            <a:r>
              <a:rPr lang="es-CL" sz="3400" b="1" dirty="0">
                <a:solidFill>
                  <a:srgbClr val="0679A3"/>
                </a:solidFill>
              </a:rPr>
              <a:t>C</a:t>
            </a:r>
            <a:r>
              <a:rPr lang="es-CL" sz="3400" b="1" dirty="0">
                <a:solidFill>
                  <a:srgbClr val="08A1D9">
                    <a:lumMod val="75000"/>
                  </a:srgbClr>
                </a:solidFill>
              </a:rPr>
              <a:t>LO INICIAL</a:t>
            </a:r>
          </a:p>
          <a:p>
            <a:pPr algn="r" defTabSz="913762"/>
            <a:r>
              <a:rPr lang="es-CL" sz="2900" b="1" dirty="0" smtClean="0">
                <a:solidFill>
                  <a:srgbClr val="08A1D9">
                    <a:lumMod val="75000"/>
                  </a:srgbClr>
                </a:solidFill>
              </a:rPr>
              <a:t>SEGUNDO SEMESTRE INTEGRADO</a:t>
            </a:r>
            <a:endParaRPr lang="es-CL" sz="1400" b="1" dirty="0">
              <a:solidFill>
                <a:srgbClr val="000000"/>
              </a:solidFill>
            </a:endParaRPr>
          </a:p>
        </p:txBody>
      </p:sp>
      <p:sp>
        <p:nvSpPr>
          <p:cNvPr id="3" name="1 Rectángulo redondeado"/>
          <p:cNvSpPr/>
          <p:nvPr/>
        </p:nvSpPr>
        <p:spPr>
          <a:xfrm>
            <a:off x="3779912" y="5805264"/>
            <a:ext cx="5215437" cy="9361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8" tIns="32649" rIns="65298" bIns="32649" rtlCol="0" anchor="ctr"/>
          <a:lstStyle/>
          <a:p>
            <a:pPr algn="r" defTabSz="913762"/>
            <a:r>
              <a:rPr lang="es-CL" sz="1700" dirty="0" smtClean="0">
                <a:solidFill>
                  <a:srgbClr val="FFFFFF"/>
                </a:solidFill>
                <a:ea typeface="Times New Roman"/>
                <a:cs typeface="Times New Roman"/>
              </a:rPr>
              <a:t>Área Proyecto y Diseño; </a:t>
            </a:r>
          </a:p>
          <a:p>
            <a:pPr algn="r" defTabSz="913762"/>
            <a:r>
              <a:rPr lang="es-CL" sz="1700" dirty="0" smtClean="0">
                <a:solidFill>
                  <a:srgbClr val="FFFFFF"/>
                </a:solidFill>
                <a:ea typeface="Times New Roman"/>
                <a:cs typeface="Times New Roman"/>
              </a:rPr>
              <a:t>Área Ciencia Tecnología; </a:t>
            </a:r>
          </a:p>
          <a:p>
            <a:pPr algn="r" defTabSz="913762"/>
            <a:r>
              <a:rPr lang="es-CL" sz="1700" dirty="0" smtClean="0">
                <a:solidFill>
                  <a:srgbClr val="FFFFFF"/>
                </a:solidFill>
                <a:ea typeface="Times New Roman"/>
                <a:cs typeface="Times New Roman"/>
              </a:rPr>
              <a:t>Área Investigación y Contexto Social</a:t>
            </a:r>
            <a:endParaRPr lang="es-CL" sz="1700" dirty="0">
              <a:solidFill>
                <a:srgbClr val="FFFFFF"/>
              </a:solidFill>
              <a:ea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9512" y="210126"/>
            <a:ext cx="55074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b="1" dirty="0" smtClean="0">
                <a:solidFill>
                  <a:srgbClr val="FFFFFF">
                    <a:lumMod val="75000"/>
                  </a:srgbClr>
                </a:solidFill>
              </a:rPr>
              <a:t>Imagen significativa del Encargo desarrollado por el estudiante</a:t>
            </a:r>
            <a:endParaRPr lang="es-CL" sz="1600" dirty="0"/>
          </a:p>
        </p:txBody>
      </p:sp>
      <p:sp>
        <p:nvSpPr>
          <p:cNvPr id="5" name="4 Rectángulo"/>
          <p:cNvSpPr/>
          <p:nvPr/>
        </p:nvSpPr>
        <p:spPr>
          <a:xfrm>
            <a:off x="7487884" y="5435932"/>
            <a:ext cx="1507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L" b="1" dirty="0" smtClean="0">
                <a:solidFill>
                  <a:srgbClr val="08A1D9">
                    <a:lumMod val="75000"/>
                  </a:srgbClr>
                </a:solidFill>
              </a:rPr>
              <a:t>ESTUDIANTE: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84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028535"/>
            <a:ext cx="6532925" cy="496809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IMÁGENES DEL PROYECTO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0059" y="171770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2"/>
            <a:r>
              <a:rPr lang="es-CL" b="1" dirty="0">
                <a:solidFill>
                  <a:schemeClr val="bg1">
                    <a:lumMod val="75000"/>
                  </a:schemeClr>
                </a:solidFill>
              </a:rPr>
              <a:t>Utilice la cantidad de láminas necesarias para dar cuenta de su trabajo / Agregar textos breves para contextualizar imagen</a:t>
            </a:r>
            <a:endParaRPr lang="es-CL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028535"/>
            <a:ext cx="6532925" cy="496809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IMÁGENES DEL PROYECTO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0059" y="171770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2"/>
            <a:r>
              <a:rPr lang="es-CL" b="1" dirty="0">
                <a:solidFill>
                  <a:schemeClr val="bg1">
                    <a:lumMod val="75000"/>
                  </a:schemeClr>
                </a:solidFill>
              </a:rPr>
              <a:t>Utilice la cantidad de láminas necesarias para dar cuenta de su trabajo / Agregar textos breves para contextualizar imagen</a:t>
            </a:r>
            <a:endParaRPr lang="es-CL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028535"/>
            <a:ext cx="6532925" cy="496809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IMÁGENES DEL PROYECTO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0059" y="171770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2"/>
            <a:r>
              <a:rPr lang="es-CL" b="1" dirty="0">
                <a:solidFill>
                  <a:schemeClr val="bg1">
                    <a:lumMod val="75000"/>
                  </a:schemeClr>
                </a:solidFill>
              </a:rPr>
              <a:t>Utilice la cantidad de láminas necesarias para dar cuenta de su trabajo / Agregar textos breves para contextualizar imagen</a:t>
            </a:r>
            <a:endParaRPr lang="es-CL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100543"/>
            <a:ext cx="6532925" cy="496809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PERCEPCIÓN RESPECTO A INTEGRACIÓN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04016"/>
              </p:ext>
            </p:extLst>
          </p:nvPr>
        </p:nvGraphicFramePr>
        <p:xfrm>
          <a:off x="395983" y="620688"/>
          <a:ext cx="6480720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/>
                <a:gridCol w="1440160"/>
                <a:gridCol w="1440160"/>
                <a:gridCol w="1512168"/>
              </a:tblGrid>
              <a:tr h="474598">
                <a:tc rowSpan="3">
                  <a:txBody>
                    <a:bodyPr/>
                    <a:lstStyle/>
                    <a:p>
                      <a:pPr marL="88900" indent="0" algn="ctr" defTabSz="885825" fontAlgn="ctr"/>
                      <a:r>
                        <a:rPr lang="es-CL" sz="1000" u="none" strike="noStrike" dirty="0">
                          <a:effectLst/>
                        </a:rPr>
                        <a:t>Percepción del estudiante </a:t>
                      </a:r>
                      <a:r>
                        <a:rPr lang="es-CL" sz="1000" u="none" strike="noStrike" dirty="0" smtClean="0">
                          <a:effectLst/>
                        </a:rPr>
                        <a:t>respecto</a:t>
                      </a:r>
                    </a:p>
                    <a:p>
                      <a:pPr marL="88900" indent="0" algn="ctr" defTabSz="885825" fontAlgn="ctr"/>
                      <a:r>
                        <a:rPr lang="es-CL" sz="1000" u="none" strike="noStrike" dirty="0" smtClean="0">
                          <a:effectLst/>
                        </a:rPr>
                        <a:t> </a:t>
                      </a:r>
                      <a:r>
                        <a:rPr lang="es-CL" sz="1000" u="none" strike="noStrike" dirty="0">
                          <a:effectLst/>
                        </a:rPr>
                        <a:t>a la integración. Indique con </a:t>
                      </a:r>
                      <a:r>
                        <a:rPr lang="es-CL" sz="1000" u="none" strike="noStrike" dirty="0" smtClean="0">
                          <a:effectLst/>
                        </a:rPr>
                        <a:t>una</a:t>
                      </a:r>
                    </a:p>
                    <a:p>
                      <a:pPr marL="88900" indent="0" algn="ctr" defTabSz="885825" fontAlgn="ctr"/>
                      <a:r>
                        <a:rPr lang="es-CL" sz="1000" u="none" strike="noStrike" dirty="0" smtClean="0">
                          <a:effectLst/>
                        </a:rPr>
                        <a:t> </a:t>
                      </a:r>
                      <a:r>
                        <a:rPr lang="es-CL" sz="1000" u="none" strike="noStrike" dirty="0">
                          <a:effectLst/>
                        </a:rPr>
                        <a:t>X el nivel de integración que </a:t>
                      </a:r>
                      <a:r>
                        <a:rPr lang="es-CL" sz="1000" u="none" strike="noStrike" dirty="0" smtClean="0">
                          <a:effectLst/>
                        </a:rPr>
                        <a:t>a</a:t>
                      </a:r>
                    </a:p>
                    <a:p>
                      <a:pPr marL="88900" indent="0" algn="ctr" defTabSz="885825" fontAlgn="ctr"/>
                      <a:r>
                        <a:rPr lang="es-CL" sz="1000" u="none" strike="noStrike" dirty="0" smtClean="0">
                          <a:effectLst/>
                        </a:rPr>
                        <a:t> </a:t>
                      </a:r>
                      <a:r>
                        <a:rPr lang="es-CL" sz="1000" u="none" strike="noStrike" dirty="0">
                          <a:effectLst/>
                        </a:rPr>
                        <a:t>su juicio se logró entre las </a:t>
                      </a:r>
                      <a:endParaRPr lang="es-CL" sz="1000" u="none" strike="noStrike" dirty="0" smtClean="0">
                        <a:effectLst/>
                      </a:endParaRPr>
                    </a:p>
                    <a:p>
                      <a:pPr marL="88900" indent="0" algn="ctr" defTabSz="885825" fontAlgn="ctr"/>
                      <a:r>
                        <a:rPr lang="es-CL" sz="1000" u="none" strike="noStrike" dirty="0" smtClean="0">
                          <a:effectLst/>
                        </a:rPr>
                        <a:t>distintas </a:t>
                      </a:r>
                      <a:r>
                        <a:rPr lang="es-CL" sz="1000" u="none" strike="noStrike" dirty="0">
                          <a:effectLst/>
                        </a:rPr>
                        <a:t>asignaturas del </a:t>
                      </a:r>
                      <a:endParaRPr lang="es-CL" sz="1000" u="none" strike="noStrike" dirty="0" smtClean="0">
                        <a:effectLst/>
                      </a:endParaRPr>
                    </a:p>
                    <a:p>
                      <a:pPr marL="88900" indent="0" algn="ctr" defTabSz="885825" fontAlgn="ctr"/>
                      <a:r>
                        <a:rPr lang="es-CL" sz="1000" u="none" strike="noStrike" dirty="0" smtClean="0">
                          <a:effectLst/>
                        </a:rPr>
                        <a:t>segundo </a:t>
                      </a:r>
                      <a:r>
                        <a:rPr lang="es-CL" sz="1000" u="none" strike="noStrike" dirty="0">
                          <a:effectLst/>
                        </a:rPr>
                        <a:t>semestre integrado.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Logrado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Parcialmente Logrado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No logrado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7633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Los aprendizajes y materias de las distintas asignaturas logran integrarse en el ejercicio final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Los aprendizajes y materias de algunas asignaturas logran integrarse al ejercicio final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Los aprendizajes y contenidos de las distintas asignaturas no logran integrarse en el ejercicio final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3323">
                <a:tc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________________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_________________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_________________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50650"/>
              </p:ext>
            </p:extLst>
          </p:nvPr>
        </p:nvGraphicFramePr>
        <p:xfrm>
          <a:off x="395536" y="3140968"/>
          <a:ext cx="6480720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719"/>
                <a:gridCol w="4397001"/>
              </a:tblGrid>
              <a:tr h="1584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Reflexión crítica respecto a la integración de asignaturas en el semestre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 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9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463196" y="5877272"/>
            <a:ext cx="6532925" cy="743030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RÚBRICA DE EVALUACIÓN DE PORTAFOLIO</a:t>
            </a:r>
          </a:p>
          <a:p>
            <a:pPr algn="r" defTabSz="913762"/>
            <a:r>
              <a:rPr lang="es-CL" sz="1600" b="1" dirty="0" smtClean="0">
                <a:solidFill>
                  <a:schemeClr val="bg1">
                    <a:lumMod val="75000"/>
                  </a:schemeClr>
                </a:solidFill>
              </a:rPr>
              <a:t>Criterios y sus niveles de logro mediante los que se evaluará el portafolio</a:t>
            </a:r>
            <a:endParaRPr lang="es-CL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64492"/>
              </p:ext>
            </p:extLst>
          </p:nvPr>
        </p:nvGraphicFramePr>
        <p:xfrm>
          <a:off x="395536" y="404666"/>
          <a:ext cx="8064897" cy="5472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8494"/>
                <a:gridCol w="1776049"/>
                <a:gridCol w="1539632"/>
                <a:gridCol w="1302380"/>
                <a:gridCol w="1415993"/>
                <a:gridCol w="952349"/>
              </a:tblGrid>
              <a:tr h="56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Dimensiones a Evaluar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COMPLETITUD Y AUTONOMÍA                   10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COMPLETITUD                                         8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EVIDENCIA EN DESARRROLLO                                        6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FALTA EVIDENCIA                                        2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EVALUACIÓN obtenida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132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Presentación del contenido (cuantificación)       20%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Contiene todos los elementos de presentación y con detalle que evidencian la tarea desarrollada.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Contiene todos los elementos de presentación que evidencian la tarea desarrollada.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Contiene parcialmente los elementos de presentación que hacen evidente  la tarea desarrollada.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No contiene los elementos necesarios de presentación que haga evidente  la tarea desarrollada.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132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Soportes gráficos y textuales               20%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Incorpora de manera ordenada y coherente elementos gráficos y textos que destacan en conjunto la comprensión del tema tratado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Incorpora de manera ordenada y coherente elementos gráficos y textos que propician la comprensión del tema tratado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Incorpora parcialmente elementos gráficos y textos que ayudan a la comprensión del tema tratado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La incorporación de elementos gráficos no aporta a la comprensión del tema.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132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Sistematización de contenidos              30%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Contiene material que muestra un orden jerarquizado y detallado que reúne y articula  los contenidos del tema tratado.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Contiene material que muestra un orden jerarquizado que reúne y articula  los contenidos del tema tratado.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Contiene material que muestra un orden parcialmente jerarquizado que reúne los contenidos del tema tratado.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Contiene poco material y/o inadecuadamente jerarquizado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55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30% Desempeño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Se evidencia y/o comunica el “aprendizaje esperado” según el programa de la asignatura.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Existe evidencia general respecto el  “aprendizaje esperado” según el programa de la asignatura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effectLst/>
                        </a:rPr>
                        <a:t>Se evidencia sólo parcialmente  el “aprendizaje esperado” según el programa de la asignatura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No se evidencia el “aprendizaje esperado” según el programa de la asignatura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L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Puntaje obtenido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0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093296"/>
            <a:ext cx="6532925" cy="512198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900" b="1" dirty="0" smtClean="0">
                <a:solidFill>
                  <a:srgbClr val="08A1D9">
                    <a:lumMod val="75000"/>
                  </a:srgbClr>
                </a:solidFill>
              </a:rPr>
              <a:t>SEMESTRE INTEGRADO </a:t>
            </a:r>
            <a:r>
              <a:rPr lang="es-CL" sz="2900" b="1" dirty="0" smtClean="0">
                <a:solidFill>
                  <a:schemeClr val="bg1">
                    <a:lumMod val="75000"/>
                  </a:schemeClr>
                </a:solidFill>
              </a:rPr>
              <a:t>ENCARGO FINAL</a:t>
            </a:r>
            <a:endParaRPr lang="es-CL" sz="29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13063" y="1525482"/>
            <a:ext cx="131936" cy="41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298" tIns="108797" rIns="65298" bIns="2719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13063" y="1525482"/>
            <a:ext cx="131936" cy="41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298" tIns="108797" rIns="65298" bIns="2719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28491"/>
              </p:ext>
            </p:extLst>
          </p:nvPr>
        </p:nvGraphicFramePr>
        <p:xfrm>
          <a:off x="467543" y="476672"/>
          <a:ext cx="8136905" cy="4636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1468"/>
                <a:gridCol w="110488"/>
                <a:gridCol w="4344949"/>
              </a:tblGrid>
              <a:tr h="26422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 smtClean="0">
                          <a:solidFill>
                            <a:srgbClr val="0679A3"/>
                          </a:solidFill>
                          <a:effectLst/>
                        </a:rPr>
                        <a:t>  ASIGNATURA</a:t>
                      </a:r>
                      <a:endParaRPr lang="es-CL" sz="1400" b="1" i="0" u="none" strike="noStrike" dirty="0">
                        <a:solidFill>
                          <a:srgbClr val="0679A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>
                          <a:solidFill>
                            <a:srgbClr val="0679A3"/>
                          </a:solidFill>
                          <a:effectLst/>
                        </a:rPr>
                        <a:t> </a:t>
                      </a:r>
                      <a:endParaRPr lang="es-CL" sz="1400" b="1" i="0" u="none" strike="noStrike" dirty="0">
                        <a:solidFill>
                          <a:srgbClr val="0679A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 smtClean="0">
                          <a:solidFill>
                            <a:srgbClr val="0679A3"/>
                          </a:solidFill>
                          <a:effectLst/>
                        </a:rPr>
                        <a:t>  EQUIPO DOCENTE </a:t>
                      </a:r>
                    </a:p>
                    <a:p>
                      <a:pPr algn="l" fontAlgn="b"/>
                      <a:r>
                        <a:rPr lang="es-CL" sz="1400" b="1" u="none" strike="noStrike" dirty="0" smtClean="0">
                          <a:solidFill>
                            <a:srgbClr val="0679A3"/>
                          </a:solidFill>
                          <a:effectLst/>
                        </a:rPr>
                        <a:t>  (información a completar por el estudiante)</a:t>
                      </a:r>
                      <a:endParaRPr lang="es-CL" sz="1400" b="1" i="0" u="none" strike="noStrike" dirty="0">
                        <a:solidFill>
                          <a:srgbClr val="0679A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6108">
                <a:tc>
                  <a:txBody>
                    <a:bodyPr/>
                    <a:lstStyle/>
                    <a:p>
                      <a:pPr algn="l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 smtClean="0">
                          <a:effectLst/>
                        </a:rPr>
                        <a:t>  </a:t>
                      </a:r>
                      <a:r>
                        <a:rPr lang="es-CL" sz="1400" b="1" u="none" strike="noStrike" dirty="0" smtClean="0">
                          <a:solidFill>
                            <a:srgbClr val="0679A3"/>
                          </a:solidFill>
                          <a:effectLst/>
                        </a:rPr>
                        <a:t>ÁREA </a:t>
                      </a:r>
                      <a:r>
                        <a:rPr lang="es-CL" sz="1400" b="1" u="none" strike="noStrike" dirty="0">
                          <a:solidFill>
                            <a:srgbClr val="0679A3"/>
                          </a:solidFill>
                          <a:effectLst/>
                        </a:rPr>
                        <a:t>PROYECTO Y DISEÑO</a:t>
                      </a:r>
                      <a:endParaRPr lang="es-CL" sz="1400" b="1" i="0" u="none" strike="noStrike" dirty="0">
                        <a:solidFill>
                          <a:srgbClr val="0679A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0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TALLER </a:t>
                      </a:r>
                      <a:r>
                        <a:rPr lang="es-CL" sz="1100" b="1" u="none" strike="noStrike" dirty="0">
                          <a:effectLst/>
                        </a:rPr>
                        <a:t>CUERPO Y MATERIA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Profesor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Ayudante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0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IDEACIÓN </a:t>
                      </a:r>
                      <a:r>
                        <a:rPr lang="es-CL" sz="1100" b="1" u="none" strike="noStrike" dirty="0">
                          <a:effectLst/>
                        </a:rPr>
                        <a:t>GRÁFICA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Profesor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Ayudante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0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DIMENSIÓN </a:t>
                      </a:r>
                      <a:r>
                        <a:rPr lang="es-CL" sz="1100" b="1" u="none" strike="noStrike" dirty="0">
                          <a:effectLst/>
                        </a:rPr>
                        <a:t>MATERIAL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Profesor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Ayudante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88"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 smtClean="0">
                          <a:effectLst/>
                        </a:rPr>
                        <a:t>  </a:t>
                      </a:r>
                      <a:r>
                        <a:rPr lang="es-CL" sz="1400" b="1" u="none" strike="noStrike" dirty="0" smtClean="0">
                          <a:solidFill>
                            <a:srgbClr val="0679A3"/>
                          </a:solidFill>
                          <a:effectLst/>
                        </a:rPr>
                        <a:t>ÁREA </a:t>
                      </a:r>
                      <a:r>
                        <a:rPr lang="es-CL" sz="1400" b="1" u="none" strike="noStrike" dirty="0">
                          <a:solidFill>
                            <a:srgbClr val="0679A3"/>
                          </a:solidFill>
                          <a:effectLst/>
                        </a:rPr>
                        <a:t>CIENCIA Y TECNOLOGÍA</a:t>
                      </a:r>
                      <a:endParaRPr lang="es-CL" sz="1400" b="1" i="0" u="none" strike="noStrike" dirty="0">
                        <a:solidFill>
                          <a:srgbClr val="0679A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0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RAZÓN </a:t>
                      </a:r>
                      <a:r>
                        <a:rPr lang="es-CL" sz="1100" b="1" u="none" strike="noStrike" dirty="0">
                          <a:effectLst/>
                        </a:rPr>
                        <a:t>Y LÓGICA DE LOS TIPOS ESTRUCTURALES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Profesor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Ayudante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0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INTRODUCCIÓN </a:t>
                      </a:r>
                      <a:r>
                        <a:rPr lang="es-CL" sz="1100" b="1" u="none" strike="noStrike" dirty="0">
                          <a:effectLst/>
                        </a:rPr>
                        <a:t>A LOS SISTEMAS CONSTRUCTIVOS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Profesor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Ayudante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48">
                <a:tc gridSpan="2">
                  <a:txBody>
                    <a:bodyPr/>
                    <a:lstStyle/>
                    <a:p>
                      <a:pPr algn="l" fontAlgn="b"/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 smtClean="0">
                          <a:solidFill>
                            <a:srgbClr val="0679A3"/>
                          </a:solidFill>
                          <a:effectLst/>
                        </a:rPr>
                        <a:t>  ÁREA </a:t>
                      </a:r>
                      <a:r>
                        <a:rPr lang="es-CL" sz="1400" b="1" u="none" strike="noStrike" dirty="0">
                          <a:solidFill>
                            <a:srgbClr val="0679A3"/>
                          </a:solidFill>
                          <a:effectLst/>
                        </a:rPr>
                        <a:t>INVESTIGACIÓN Y CONTEXTO SOCIAL</a:t>
                      </a:r>
                      <a:endParaRPr lang="es-CL" sz="1400" b="1" i="0" u="none" strike="noStrike" dirty="0">
                        <a:solidFill>
                          <a:srgbClr val="0679A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effectLst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0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ESPACIO </a:t>
                      </a:r>
                      <a:r>
                        <a:rPr lang="es-CL" sz="1100" b="1" u="none" strike="noStrike" dirty="0">
                          <a:effectLst/>
                        </a:rPr>
                        <a:t>Y PERCEPCIÓN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Profesor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21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 smtClean="0">
                          <a:effectLst/>
                        </a:rPr>
                        <a:t>  Ayudante</a:t>
                      </a:r>
                      <a:r>
                        <a:rPr lang="es-CL" sz="1100" b="1" u="none" strike="noStrike" dirty="0">
                          <a:effectLst/>
                        </a:rPr>
                        <a:t>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17 Rectángulo"/>
          <p:cNvSpPr/>
          <p:nvPr/>
        </p:nvSpPr>
        <p:spPr>
          <a:xfrm>
            <a:off x="2463196" y="6093296"/>
            <a:ext cx="6532925" cy="512198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ASIGNATURAS INTEGRADAS</a:t>
            </a:r>
            <a:endParaRPr lang="es-CL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730023"/>
              </p:ext>
            </p:extLst>
          </p:nvPr>
        </p:nvGraphicFramePr>
        <p:xfrm>
          <a:off x="467544" y="5301208"/>
          <a:ext cx="2941426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8351"/>
                <a:gridCol w="1853075"/>
              </a:tblGrid>
              <a:tr h="42606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kern="1200" dirty="0" smtClean="0">
                          <a:solidFill>
                            <a:srgbClr val="0679A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SECCIÓN</a:t>
                      </a:r>
                      <a:endParaRPr lang="es-CL" sz="1600" b="1" u="none" strike="noStrike" kern="1200" dirty="0">
                        <a:solidFill>
                          <a:srgbClr val="0679A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200" b="1" u="none" strike="noStrike" kern="1200" dirty="0" smtClean="0">
                          <a:solidFill>
                            <a:srgbClr val="0679A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CL" sz="3600" b="1" u="none" strike="noStrike" kern="1200" dirty="0" smtClean="0">
                        <a:solidFill>
                          <a:srgbClr val="0679A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5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13063" y="1525482"/>
            <a:ext cx="131936" cy="41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298" tIns="108797" rIns="65298" bIns="2719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13063" y="1525482"/>
            <a:ext cx="131936" cy="41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298" tIns="108797" rIns="65298" bIns="2719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463196" y="6093296"/>
            <a:ext cx="6532925" cy="804585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lvl="0"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APRENDIZAJES ESPERADOS</a:t>
            </a:r>
          </a:p>
          <a:p>
            <a:pPr lvl="0" algn="r" defTabSz="913762"/>
            <a:r>
              <a:rPr lang="es-CL" sz="2000" b="1" dirty="0" smtClean="0">
                <a:solidFill>
                  <a:srgbClr val="FFFFFF">
                    <a:lumMod val="75000"/>
                  </a:srgbClr>
                </a:solidFill>
              </a:rPr>
              <a:t>Para cada asignatura de acuerdo a Programa Genérico</a:t>
            </a:r>
            <a:endParaRPr lang="es-CL" sz="2000" b="1" dirty="0">
              <a:solidFill>
                <a:srgbClr val="FFFFFF">
                  <a:lumMod val="75000"/>
                </a:srgb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06709"/>
              </p:ext>
            </p:extLst>
          </p:nvPr>
        </p:nvGraphicFramePr>
        <p:xfrm>
          <a:off x="353092" y="619924"/>
          <a:ext cx="8467380" cy="4753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6549"/>
                <a:gridCol w="207420"/>
                <a:gridCol w="5623411"/>
              </a:tblGrid>
              <a:tr h="288796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kumimoji="0" lang="es-CL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ASIGNATURA</a:t>
                      </a:r>
                      <a:endParaRPr lang="es-CL" sz="11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APRENDIZAJES ESPERADOS</a:t>
                      </a:r>
                      <a:endParaRPr kumimoji="0" lang="es-C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7318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CUERPO Y MATERIA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desarrollo de proyectos con sentido, en este nivel se le agrega la dimensión material y estructural.</a:t>
                      </a:r>
                    </a:p>
                    <a:p>
                      <a:pPr algn="l" fontAlgn="b"/>
                      <a:r>
                        <a:rPr lang="es-C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desarrollo de formulaciones espaciales que incluyen un acercamiento interpretativo al  lugar en donde estos se emplazan. Se potencian los recursos gráficos y las nuevas tecnologías asociadas al cuerpo arquitectónico. En esta etapa se debe fomentar la  crítica hacia el propio trabajo y el de los compañeros</a:t>
                      </a: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167318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IDEACIÓN GRÁFICA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Habilitar al estudiante para poder idear gráficamente proyectos, mediante una propuesta y expresión propia, conceptualizando y comunicando procesos proyectuales.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167318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DIMENSIÓN MATERIAL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Relacionar y explorar mediante medios gráficos y modelos el desarrollo de una dimensión evocativa y portadora de sentido, la cual se relaciona con la materialidad y la forma arquitectónica.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292807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RAZÓN Y LÓGICA DE LOS TIPOS ESTRUCTURALES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curso es el segundo en el área de las estructuras. Su propósito es introducir al estudiante en el reconocimiento y la propuesta de la tipología estructural que formará parte de su proyecto arquitectónico, dentro de un taller integrado. 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284441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INTRODUCCIÓN A LOS SISTEMAS CONSTRUCTIVOS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Asignatura introductoria respecto de a los sistemas constructivos y su relación con la configuración espacial, vinculados a la materialidad, y las nociones básicas de la eficiencia energética y la sustentabilidad medioambiental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  <a:tr h="1142336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ESPACIO Y PERCEPCIÓN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  <a:latin typeface="+mn-lt"/>
                        </a:rPr>
                        <a:t>El estudiante, desde en el ámbito de la percepción,  debe ser capaz de reconocer los principales atributos espaciales del espacio público, pudiendo llegar a caracterizarlo. Por otro lado, el estudiante debe ser capaz de comunicar dicha caracterización, registrando sus observaciones y expresándolas mediante planimetrías y láminas expositivas. Para esto, participará en salidas a terrenos desde las cuales podrá confrontar su experiencia con los aspectos teóricos de la asignatura, siendo capaz de reflexionar en torno a la dimensión espacial de la ciudad.</a:t>
                      </a:r>
                      <a:br>
                        <a:rPr lang="es-CL" sz="1050" u="none" strike="noStrike" dirty="0">
                          <a:effectLst/>
                          <a:latin typeface="+mn-lt"/>
                        </a:rPr>
                      </a:b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6" marR="8366" marT="83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3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13063" y="1525482"/>
            <a:ext cx="131936" cy="41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298" tIns="108797" rIns="65298" bIns="2719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13063" y="1525482"/>
            <a:ext cx="131936" cy="41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298" tIns="108797" rIns="65298" bIns="2719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463196" y="6021288"/>
            <a:ext cx="6532925" cy="804585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FORMULACIÓN DE ENCARGO FINAL </a:t>
            </a:r>
            <a:r>
              <a:rPr lang="es-CL" sz="2000" b="1" dirty="0" smtClean="0">
                <a:solidFill>
                  <a:schemeClr val="bg1">
                    <a:lumMod val="75000"/>
                  </a:schemeClr>
                </a:solidFill>
              </a:rPr>
              <a:t>Presentado en Portafolio</a:t>
            </a:r>
            <a:endParaRPr lang="es-CL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31912"/>
              </p:ext>
            </p:extLst>
          </p:nvPr>
        </p:nvGraphicFramePr>
        <p:xfrm>
          <a:off x="353092" y="404664"/>
          <a:ext cx="8467380" cy="5378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6549"/>
                <a:gridCol w="207420"/>
                <a:gridCol w="5623411"/>
              </a:tblGrid>
              <a:tr h="288796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kumimoji="0" lang="es-CL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ASIGNATURA</a:t>
                      </a:r>
                      <a:endParaRPr lang="es-CL" sz="11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79A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ENCARGO (información a completar por el estudiante)</a:t>
                      </a:r>
                      <a:endParaRPr kumimoji="0" lang="es-C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CUERPO Y MATERIA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688090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IDEACIÓN GRÁFICA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832106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DIMENSIÓN MATERIAL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672156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RAZÓN Y LÓGICA DE LOS TIPOS ESTRUCTURALES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656560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INTRODUCCIÓN A LOS SISTEMAS CONSTRUCTIVOS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175684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endParaRPr lang="es-CL" sz="1100" b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  <a:tr h="712972">
                <a:tc>
                  <a:txBody>
                    <a:bodyPr/>
                    <a:lstStyle/>
                    <a:p>
                      <a:pPr marL="0" algn="l" defTabSz="914093" rtl="0" eaLnBrk="1" fontAlgn="b" latinLnBrk="0" hangingPunct="1"/>
                      <a:r>
                        <a:rPr lang="es-CL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ESPACIO Y PERCEPCIÓN</a:t>
                      </a:r>
                    </a:p>
                  </a:txBody>
                  <a:tcPr marL="8366" marR="8366" marT="836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0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2463196" y="6021288"/>
            <a:ext cx="6532925" cy="804585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EVALUACIÓN DE ENCARGO FINAL               </a:t>
            </a:r>
            <a:r>
              <a:rPr lang="es-CL" sz="2000" b="1" dirty="0" smtClean="0">
                <a:solidFill>
                  <a:schemeClr val="bg1">
                    <a:lumMod val="75000"/>
                  </a:schemeClr>
                </a:solidFill>
              </a:rPr>
              <a:t>Rúbrica de evaluación de proyecto</a:t>
            </a:r>
            <a:endParaRPr lang="es-CL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1519" y="188640"/>
            <a:ext cx="8744601" cy="54726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0679A3"/>
                </a:solidFill>
              </a:rPr>
              <a:t>EL ESTUDIANTE DEBERÁ INCLUIR UNA COPIA DE LA RÚBRICA DE EVALUACIÓN</a:t>
            </a:r>
            <a:endParaRPr lang="es-CL" b="1" dirty="0">
              <a:solidFill>
                <a:srgbClr val="0679A3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00667"/>
              </p:ext>
            </p:extLst>
          </p:nvPr>
        </p:nvGraphicFramePr>
        <p:xfrm>
          <a:off x="251520" y="6028702"/>
          <a:ext cx="2941426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429258"/>
              </a:tblGrid>
              <a:tr h="42606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kern="1200" dirty="0" smtClean="0">
                          <a:solidFill>
                            <a:srgbClr val="0679A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CALIFICACIÓN</a:t>
                      </a:r>
                      <a:r>
                        <a:rPr lang="es-CL" sz="1600" b="1" u="none" strike="noStrike" kern="1200" baseline="0" dirty="0" smtClean="0">
                          <a:solidFill>
                            <a:srgbClr val="0679A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EXAMEN FINAL</a:t>
                      </a:r>
                      <a:endParaRPr lang="es-CL" sz="1600" b="1" u="none" strike="noStrike" kern="1200" dirty="0">
                        <a:solidFill>
                          <a:srgbClr val="0679A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200" b="1" u="none" strike="noStrike" kern="1200" dirty="0" smtClean="0">
                          <a:solidFill>
                            <a:srgbClr val="0679A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CL" sz="3600" b="1" u="none" strike="noStrike" kern="1200" dirty="0" smtClean="0">
                        <a:solidFill>
                          <a:srgbClr val="0679A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7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028535"/>
            <a:ext cx="6532925" cy="496809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IMÁGENES DEL PROYECTO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0059" y="171770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2"/>
            <a:r>
              <a:rPr lang="es-CL" b="1" dirty="0">
                <a:solidFill>
                  <a:schemeClr val="bg1">
                    <a:lumMod val="75000"/>
                  </a:schemeClr>
                </a:solidFill>
              </a:rPr>
              <a:t>Utilice la cantidad de láminas necesarias para dar cuenta de su trabajo / Agregar textos breves para contextualizar imagen</a:t>
            </a:r>
            <a:endParaRPr lang="es-CL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1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028535"/>
            <a:ext cx="6532925" cy="496809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IMÁGENES DEL PROYECTO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0059" y="171770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2"/>
            <a:r>
              <a:rPr lang="es-CL" b="1" dirty="0">
                <a:solidFill>
                  <a:schemeClr val="bg1">
                    <a:lumMod val="75000"/>
                  </a:schemeClr>
                </a:solidFill>
              </a:rPr>
              <a:t>Utilice la cantidad de láminas necesarias para dar cuenta de su trabajo / Agregar textos breves para contextualizar imagen</a:t>
            </a:r>
            <a:endParaRPr lang="es-CL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63196" y="6028535"/>
            <a:ext cx="6532925" cy="496809"/>
          </a:xfrm>
          <a:prstGeom prst="rect">
            <a:avLst/>
          </a:prstGeom>
        </p:spPr>
        <p:txBody>
          <a:bodyPr wrap="square" lIns="65283" tIns="32642" rIns="65283" bIns="32642">
            <a:spAutoFit/>
          </a:bodyPr>
          <a:lstStyle/>
          <a:p>
            <a:pPr algn="r" defTabSz="913762"/>
            <a:r>
              <a:rPr lang="es-CL" sz="2800" b="1" dirty="0" smtClean="0">
                <a:solidFill>
                  <a:srgbClr val="08A1D9">
                    <a:lumMod val="75000"/>
                  </a:srgbClr>
                </a:solidFill>
              </a:rPr>
              <a:t>IMÁGENES DEL PROYECTO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80059" y="171770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62"/>
            <a:r>
              <a:rPr lang="es-CL" b="1" dirty="0">
                <a:solidFill>
                  <a:schemeClr val="bg1">
                    <a:lumMod val="75000"/>
                  </a:schemeClr>
                </a:solidFill>
              </a:rPr>
              <a:t>Utilice la cantidad de láminas necesarias para dar cuenta de su trabajo / Agregar textos breves para contextualizar imagen</a:t>
            </a:r>
            <a:endParaRPr lang="es-CL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1052</Words>
  <Application>Microsoft Office PowerPoint</Application>
  <PresentationFormat>Presentación en pantalla (4:3)</PresentationFormat>
  <Paragraphs>162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 Cortes</dc:creator>
  <cp:lastModifiedBy>Leonardo Cortes</cp:lastModifiedBy>
  <cp:revision>20</cp:revision>
  <dcterms:created xsi:type="dcterms:W3CDTF">2015-08-21T17:01:31Z</dcterms:created>
  <dcterms:modified xsi:type="dcterms:W3CDTF">2015-12-23T17:54:03Z</dcterms:modified>
</cp:coreProperties>
</file>