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333" r:id="rId2"/>
    <p:sldId id="312" r:id="rId3"/>
    <p:sldId id="313" r:id="rId4"/>
    <p:sldId id="314" r:id="rId5"/>
    <p:sldId id="315" r:id="rId6"/>
    <p:sldId id="329" r:id="rId7"/>
    <p:sldId id="330" r:id="rId8"/>
    <p:sldId id="331" r:id="rId9"/>
    <p:sldId id="332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4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342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8432" y="3720480"/>
            <a:ext cx="9701478" cy="523393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CCCC00"/>
                </a:solidFill>
                <a:latin typeface="Calibri" panose="020F0502020204030204" pitchFamily="34" charset="0"/>
              </a:rPr>
              <a:t>LÍNEA DE TALLER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85387" y="8783687"/>
            <a:ext cx="8109178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MEDIOS </a:t>
            </a:r>
            <a:r>
              <a:rPr lang="es-CL" sz="4330" b="1" dirty="0">
                <a:solidFill>
                  <a:srgbClr val="CCCC00"/>
                </a:solidFill>
                <a:latin typeface="Calibri" panose="020F0502020204030204" pitchFamily="34" charset="0"/>
              </a:rPr>
              <a:t>| COMPOSICION </a:t>
            </a:r>
            <a:r>
              <a:rPr lang="es-CL" sz="4340" b="1" dirty="0">
                <a:solidFill>
                  <a:srgbClr val="CCCC00"/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TALLER </a:t>
            </a:r>
          </a:p>
        </p:txBody>
      </p:sp>
    </p:spTree>
    <p:extLst>
      <p:ext uri="{BB962C8B-B14F-4D97-AF65-F5344CB8AC3E}">
        <p14:creationId xmlns:p14="http://schemas.microsoft.com/office/powerpoint/2010/main" val="28610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368839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COMPOSICIÓN 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643633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de Composición I introduce al alumno en </a:t>
            </a:r>
            <a:r>
              <a:rPr lang="es-CL" sz="900" dirty="0" smtClean="0"/>
              <a:t>el manejo </a:t>
            </a:r>
            <a:r>
              <a:rPr lang="es-CL" sz="900" dirty="0"/>
              <a:t>del lenguaje plástico formal necesario para </a:t>
            </a:r>
            <a:r>
              <a:rPr lang="es-CL" sz="900" dirty="0" smtClean="0"/>
              <a:t>la práctica </a:t>
            </a:r>
            <a:r>
              <a:rPr lang="es-CL" sz="900" dirty="0"/>
              <a:t>del Arquitecto y del Arquitecto del Paisaje</a:t>
            </a:r>
            <a:r>
              <a:rPr lang="es-CL" sz="900" dirty="0" smtClean="0"/>
              <a:t>. Entrega </a:t>
            </a:r>
            <a:r>
              <a:rPr lang="es-CL" sz="900" dirty="0"/>
              <a:t>las herramientas para que ese lenguaje </a:t>
            </a:r>
            <a:r>
              <a:rPr lang="es-CL" sz="900" dirty="0" smtClean="0"/>
              <a:t>sea propositivo </a:t>
            </a:r>
            <a:r>
              <a:rPr lang="es-CL" sz="900" dirty="0"/>
              <a:t>y creativo. Se propone también como </a:t>
            </a:r>
            <a:r>
              <a:rPr lang="es-CL" sz="900" dirty="0" smtClean="0"/>
              <a:t>una </a:t>
            </a:r>
            <a:r>
              <a:rPr lang="es-CL" sz="900" dirty="0"/>
              <a:t>instancia de investigación formal donde </a:t>
            </a:r>
            <a:r>
              <a:rPr lang="es-CL" sz="900" dirty="0" smtClean="0"/>
              <a:t>los estudiantes </a:t>
            </a:r>
            <a:r>
              <a:rPr lang="es-CL" sz="900" dirty="0"/>
              <a:t>desarrollan su creatividad de acuerdo </a:t>
            </a:r>
            <a:r>
              <a:rPr lang="es-CL" sz="900" dirty="0" smtClean="0"/>
              <a:t>a sus </a:t>
            </a:r>
            <a:r>
              <a:rPr lang="es-CL" sz="900" dirty="0"/>
              <a:t>propios procesos particulares que lo </a:t>
            </a:r>
            <a:r>
              <a:rPr lang="es-CL" sz="900" dirty="0" smtClean="0"/>
              <a:t>conduzcan de </a:t>
            </a:r>
            <a:r>
              <a:rPr lang="es-CL" sz="900" dirty="0"/>
              <a:t>mejor manera a generar un pensamiento visual </a:t>
            </a:r>
            <a:r>
              <a:rPr lang="es-CL" sz="900" dirty="0" smtClean="0"/>
              <a:t>y formal </a:t>
            </a:r>
            <a:r>
              <a:rPr lang="es-CL" sz="900" dirty="0"/>
              <a:t>para un contexto siempre cambiante </a:t>
            </a:r>
            <a:r>
              <a:rPr lang="es-CL" sz="900" dirty="0" smtClean="0"/>
              <a:t>y exigente </a:t>
            </a:r>
            <a:r>
              <a:rPr lang="es-CL" sz="900" dirty="0"/>
              <a:t>en el plano de la forma y el espacio</a:t>
            </a:r>
            <a:r>
              <a:rPr lang="es-CL" sz="900" dirty="0" smtClean="0"/>
              <a:t>. También </a:t>
            </a:r>
            <a:r>
              <a:rPr lang="es-CL" sz="900" dirty="0"/>
              <a:t>entrega al alumno el lenguaje verbal, </a:t>
            </a:r>
            <a:r>
              <a:rPr lang="es-CL" sz="900" dirty="0" smtClean="0"/>
              <a:t>propio de </a:t>
            </a:r>
            <a:r>
              <a:rPr lang="es-CL" sz="900" dirty="0"/>
              <a:t>lo visual que permite la socialización de </a:t>
            </a:r>
            <a:r>
              <a:rPr lang="es-CL" sz="900" dirty="0" smtClean="0"/>
              <a:t>las reflexiones </a:t>
            </a:r>
            <a:r>
              <a:rPr lang="es-CL" sz="900" dirty="0"/>
              <a:t>y aprendizajes logrados.</a:t>
            </a:r>
            <a:endParaRPr lang="es-CL" sz="900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 smtClean="0"/>
              <a:t>Iniciarse en un primer lenguaje plástico formal. Descubrir formas en espacio construido. Captar y ordenar planos y volúmenes. Iniciar proyectos de composición espacial.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18200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040843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Composición </a:t>
                      </a:r>
                      <a:r>
                        <a:rPr lang="es-CL" sz="1100" u="none" strike="noStrike" dirty="0">
                          <a:effectLst/>
                        </a:rPr>
                        <a:t>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3365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PROYECTO DE COMPOSICIÓN</a:t>
            </a:r>
            <a:endParaRPr lang="es-CL" sz="2000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9222"/>
              </p:ext>
            </p:extLst>
          </p:nvPr>
        </p:nvGraphicFramePr>
        <p:xfrm>
          <a:off x="208112" y="119648"/>
          <a:ext cx="3096344" cy="9321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DESCOMPOSICION DEL ESPACIO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DE LO BIDIMENSIONAL  A LO TRIDIMENSIONAL 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PROYECTO DE COMPOSICIÓN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articulación con coherencia de las partes de una organización formal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transmitir y comunicar mediante la forma, entendida como un cuerpo plástico articulador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976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67835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3163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22490"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9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748067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817918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Formular primeros argumentos desde variables disciplinares.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Conocer técnica de representación e ideación.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Aplicar conceptos básicos de composición en organizaciones espaciales.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Manejar de manera elemental conceptos de masa, peso visual, jerarquía, recorrido, tensión.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factores básicos de lenguaje visual de la composición espacial.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Anejar de manera elemental técnicas de representación gráfica y/o en 3 dimensiones.</a:t>
                      </a: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6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COMPOSICIÓN </a:t>
            </a:r>
            <a:r>
              <a:rPr lang="es-CL" sz="4800" b="1" dirty="0">
                <a:solidFill>
                  <a:srgbClr val="CCCC00"/>
                </a:solidFill>
                <a:latin typeface="Calibri" panose="020F0502020204030204" pitchFamily="34" charset="0"/>
              </a:rPr>
              <a:t>I</a:t>
            </a:r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de Composición II introduce al alumno en </a:t>
            </a:r>
            <a:r>
              <a:rPr lang="es-CL" sz="900" dirty="0" smtClean="0"/>
              <a:t>el manejo </a:t>
            </a:r>
            <a:r>
              <a:rPr lang="es-CL" sz="900" dirty="0"/>
              <a:t>del lenguaje plástico formal necesario para </a:t>
            </a:r>
            <a:r>
              <a:rPr lang="es-CL" sz="900" dirty="0" smtClean="0"/>
              <a:t>la práctica </a:t>
            </a:r>
            <a:r>
              <a:rPr lang="es-CL" sz="900" dirty="0"/>
              <a:t>del Arquitecto y del Arquitecto del Paisaje</a:t>
            </a:r>
            <a:r>
              <a:rPr lang="es-CL" sz="900" dirty="0" smtClean="0"/>
              <a:t>. Entrega </a:t>
            </a:r>
            <a:r>
              <a:rPr lang="es-CL" sz="900" dirty="0"/>
              <a:t>las herramientas para que ese lenguaje </a:t>
            </a:r>
            <a:r>
              <a:rPr lang="es-CL" sz="900" dirty="0" smtClean="0"/>
              <a:t>sea propositivo </a:t>
            </a:r>
            <a:r>
              <a:rPr lang="es-CL" sz="900" dirty="0"/>
              <a:t>y creativo. Se propone también como </a:t>
            </a:r>
            <a:r>
              <a:rPr lang="es-CL" sz="900" dirty="0" smtClean="0"/>
              <a:t>una instancia </a:t>
            </a:r>
            <a:r>
              <a:rPr lang="es-CL" sz="900" dirty="0"/>
              <a:t>de investigación formal donde </a:t>
            </a:r>
            <a:r>
              <a:rPr lang="es-CL" sz="900" dirty="0" smtClean="0"/>
              <a:t>los estudiantes </a:t>
            </a:r>
            <a:r>
              <a:rPr lang="es-CL" sz="900" dirty="0"/>
              <a:t>desarrollan su creatividad de acuerdo </a:t>
            </a:r>
            <a:r>
              <a:rPr lang="es-CL" sz="900" dirty="0" smtClean="0"/>
              <a:t>a sus </a:t>
            </a:r>
            <a:r>
              <a:rPr lang="es-CL" sz="900" dirty="0"/>
              <a:t>propios procesos particulares que lo </a:t>
            </a:r>
            <a:r>
              <a:rPr lang="es-CL" sz="900" dirty="0" smtClean="0"/>
              <a:t>conduzcan de </a:t>
            </a:r>
            <a:r>
              <a:rPr lang="es-CL" sz="900" dirty="0"/>
              <a:t>mejor manera a generar un pensamiento visual </a:t>
            </a:r>
            <a:r>
              <a:rPr lang="es-CL" sz="900" dirty="0" smtClean="0"/>
              <a:t>y formal </a:t>
            </a:r>
            <a:r>
              <a:rPr lang="es-CL" sz="900" dirty="0"/>
              <a:t>para un contexto siempre cambiante </a:t>
            </a:r>
            <a:r>
              <a:rPr lang="es-CL" sz="900" dirty="0" smtClean="0"/>
              <a:t>y exigente </a:t>
            </a:r>
            <a:r>
              <a:rPr lang="es-CL" sz="900" dirty="0"/>
              <a:t>en el plano de la forma y el espacio</a:t>
            </a:r>
            <a:r>
              <a:rPr lang="es-CL" sz="900" dirty="0" smtClean="0"/>
              <a:t>. También </a:t>
            </a:r>
            <a:r>
              <a:rPr lang="es-CL" sz="900" dirty="0"/>
              <a:t>entrega al alumno el lenguaje verbal, </a:t>
            </a:r>
            <a:r>
              <a:rPr lang="es-CL" sz="900" dirty="0" smtClean="0"/>
              <a:t>propio de </a:t>
            </a:r>
            <a:r>
              <a:rPr lang="es-CL" sz="900" dirty="0"/>
              <a:t>lo visual que permite la socialización de </a:t>
            </a:r>
            <a:r>
              <a:rPr lang="es-CL" sz="900" dirty="0" smtClean="0"/>
              <a:t>las reflexiones </a:t>
            </a:r>
            <a:r>
              <a:rPr lang="es-CL" sz="900" dirty="0"/>
              <a:t>y aprendizajes logrados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Experimentar la relación entre volumen, espacialidad y </a:t>
            </a:r>
            <a:r>
              <a:rPr lang="es-CL" sz="900" dirty="0" smtClean="0"/>
              <a:t>color.</a:t>
            </a:r>
            <a:endParaRPr lang="es-CL" sz="900" dirty="0"/>
          </a:p>
          <a:p>
            <a:pPr algn="just"/>
            <a:r>
              <a:rPr lang="es-CL" sz="900" dirty="0"/>
              <a:t>Desarrollar y conocer las posibilidades de articulación de volúmenes bajo condiciones cualitativamente </a:t>
            </a:r>
            <a:r>
              <a:rPr lang="es-CL" sz="900" dirty="0" smtClean="0"/>
              <a:t>distintas.</a:t>
            </a:r>
            <a:endParaRPr lang="es-CL" sz="900" dirty="0"/>
          </a:p>
          <a:p>
            <a:pPr algn="just"/>
            <a:r>
              <a:rPr lang="es-CL" sz="900" dirty="0"/>
              <a:t>Desarrollar y reconocer tramas y leyes de organización espacial de mediana </a:t>
            </a:r>
            <a:r>
              <a:rPr lang="es-CL" sz="900" dirty="0" smtClean="0"/>
              <a:t>complejidad.</a:t>
            </a:r>
            <a:endParaRPr lang="es-CL" sz="900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88744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238164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Composición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3371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Segundo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1100" u="none" strike="noStrike" dirty="0" smtClean="0">
                          <a:effectLst/>
                        </a:rPr>
                        <a:t> Por semana </a:t>
                      </a:r>
                    </a:p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9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INTERACCIONES VOLUMÉTRICAS</a:t>
            </a:r>
            <a:endParaRPr lang="es-CL" sz="2000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33868"/>
              </p:ext>
            </p:extLst>
          </p:nvPr>
        </p:nvGraphicFramePr>
        <p:xfrm>
          <a:off x="208112" y="119648"/>
          <a:ext cx="3096344" cy="9321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651761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RELACION VOLUMEN,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COLOR Y LENGUAJE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2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OPERACIONES ESPACIALES DE CUERPOS COMPLEJOS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INTERACCION VOLUMETRICAS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conceptual y perceptual de referentes arquitectónicos formales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67835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3163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22490"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93191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Percibir, analizar y desarrollar propuestas espaciales de mediana complejidad.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Manejar lenguaje volumétrico y articulaciones formales.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Formular propuestas espaciales coherentes con relación a idea fuerza y sintaxis.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Representar formalmente resultados.</a:t>
                      </a: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</TotalTime>
  <Words>1011</Words>
  <Application>Microsoft Office PowerPoint</Application>
  <PresentationFormat>A3 Paper (297x420 mm)</PresentationFormat>
  <Paragraphs>186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349</cp:revision>
  <cp:lastPrinted>2014-06-25T14:04:49Z</cp:lastPrinted>
  <dcterms:created xsi:type="dcterms:W3CDTF">2013-10-07T01:38:27Z</dcterms:created>
  <dcterms:modified xsi:type="dcterms:W3CDTF">2014-12-02T20:10:42Z</dcterms:modified>
</cp:coreProperties>
</file>