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82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8" autoAdjust="0"/>
    <p:restoredTop sz="98269" autoAdjust="0"/>
  </p:normalViewPr>
  <p:slideViewPr>
    <p:cSldViewPr>
      <p:cViewPr varScale="1">
        <p:scale>
          <a:sx n="67" d="100"/>
          <a:sy n="67" d="100"/>
        </p:scale>
        <p:origin x="1398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17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505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7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8080FF"/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EDIFICACIÓN Y </a:t>
            </a:r>
            <a:r>
              <a:rPr lang="es-CL" sz="3640" dirty="0">
                <a:solidFill>
                  <a:srgbClr val="8080FF"/>
                </a:solidFill>
                <a:latin typeface="Calibri" panose="020F0502020204030204" pitchFamily="34" charset="0"/>
              </a:rPr>
              <a:t>ESTRUCTURAS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017030" y="8783687"/>
            <a:ext cx="10600624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MATEMATICA </a:t>
            </a:r>
            <a:r>
              <a:rPr lang="es-CL" sz="4330" b="1" dirty="0">
                <a:solidFill>
                  <a:srgbClr val="8080FF"/>
                </a:solidFill>
                <a:latin typeface="Calibri" panose="020F0502020204030204" pitchFamily="34" charset="0"/>
              </a:rPr>
              <a:t>| EDIFICACION |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ESTRUCTURAS</a:t>
            </a:r>
            <a:r>
              <a:rPr lang="es-CL" sz="4340" b="1" dirty="0">
                <a:solidFill>
                  <a:srgbClr val="8080FF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88" y="777465"/>
            <a:ext cx="5424766" cy="797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EDIFICACION 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Asignatura inicial en la formación técnica </a:t>
            </a:r>
            <a:r>
              <a:rPr lang="es-CL" sz="900" dirty="0" smtClean="0"/>
              <a:t>de arquitectura </a:t>
            </a:r>
            <a:r>
              <a:rPr lang="es-CL" sz="900" dirty="0"/>
              <a:t>con carácter de introducción general a </a:t>
            </a:r>
            <a:r>
              <a:rPr lang="es-CL" sz="900" dirty="0" smtClean="0"/>
              <a:t>la comprensión </a:t>
            </a:r>
            <a:r>
              <a:rPr lang="es-CL" sz="900" dirty="0"/>
              <a:t>de la técnica en la arquitectura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lvl="0" algn="just">
              <a:tabLst>
                <a:tab pos="315595" algn="l"/>
              </a:tabLst>
            </a:pPr>
            <a:r>
              <a:rPr lang="es-CL" sz="900" dirty="0">
                <a:solidFill>
                  <a:srgbClr val="000000"/>
                </a:solidFill>
                <a:cs typeface="Arial" pitchFamily="34" charset="0"/>
              </a:rPr>
              <a:t>Identificar aspectos esenciales de la relación </a:t>
            </a:r>
            <a:r>
              <a:rPr lang="es-CL" sz="900" dirty="0" smtClean="0">
                <a:solidFill>
                  <a:srgbClr val="000000"/>
                </a:solidFill>
                <a:cs typeface="Arial" pitchFamily="34" charset="0"/>
              </a:rPr>
              <a:t>hombre-naturaleza, procesar </a:t>
            </a:r>
            <a:r>
              <a:rPr lang="es-CL" sz="900" dirty="0">
                <a:solidFill>
                  <a:srgbClr val="000000"/>
                </a:solidFill>
                <a:cs typeface="Arial" pitchFamily="34" charset="0"/>
              </a:rPr>
              <a:t>y resumir información específica de lectura y/o de clases </a:t>
            </a:r>
            <a:r>
              <a:rPr lang="es-CL" sz="900" dirty="0" smtClean="0">
                <a:solidFill>
                  <a:srgbClr val="000000"/>
                </a:solidFill>
                <a:cs typeface="Arial" pitchFamily="34" charset="0"/>
              </a:rPr>
              <a:t>lectivas.</a:t>
            </a:r>
            <a:endParaRPr lang="es-CL" sz="900" dirty="0">
              <a:solidFill>
                <a:srgbClr val="000000"/>
              </a:solidFill>
              <a:cs typeface="Arial" pitchFamily="34" charset="0"/>
            </a:endParaRPr>
          </a:p>
          <a:p>
            <a:pPr lvl="0" algn="just">
              <a:tabLst>
                <a:tab pos="315595" algn="l"/>
              </a:tabLst>
            </a:pPr>
            <a:r>
              <a:rPr lang="es-CL" sz="900" dirty="0">
                <a:solidFill>
                  <a:srgbClr val="000000"/>
                </a:solidFill>
                <a:cs typeface="Arial" pitchFamily="34" charset="0"/>
              </a:rPr>
              <a:t>Reconocer la técnica como </a:t>
            </a:r>
            <a:r>
              <a:rPr lang="es-CL" sz="900" dirty="0" smtClean="0">
                <a:solidFill>
                  <a:srgbClr val="000000"/>
                </a:solidFill>
                <a:cs typeface="Arial" pitchFamily="34" charset="0"/>
              </a:rPr>
              <a:t>instrumento e identificar </a:t>
            </a:r>
            <a:r>
              <a:rPr lang="es-CL" sz="900" dirty="0">
                <a:solidFill>
                  <a:srgbClr val="000000"/>
                </a:solidFill>
                <a:cs typeface="Arial" pitchFamily="34" charset="0"/>
              </a:rPr>
              <a:t>distintas formas de habitar en relación al medio y la </a:t>
            </a:r>
            <a:r>
              <a:rPr lang="es-CL" sz="900" dirty="0" smtClean="0">
                <a:solidFill>
                  <a:srgbClr val="000000"/>
                </a:solidFill>
                <a:cs typeface="Arial" pitchFamily="34" charset="0"/>
              </a:rPr>
              <a:t>sustentabilidad.</a:t>
            </a:r>
            <a:endParaRPr lang="es-CL" sz="900" dirty="0">
              <a:solidFill>
                <a:srgbClr val="000000"/>
              </a:solidFill>
              <a:cs typeface="Arial" pitchFamily="34" charset="0"/>
            </a:endParaRPr>
          </a:p>
          <a:p>
            <a:pPr lvl="0" algn="just">
              <a:tabLst>
                <a:tab pos="315595" algn="l"/>
              </a:tabLst>
            </a:pPr>
            <a:r>
              <a:rPr lang="es-CL" sz="900" dirty="0">
                <a:solidFill>
                  <a:srgbClr val="000000"/>
                </a:solidFill>
                <a:cs typeface="Arial" pitchFamily="34" charset="0"/>
              </a:rPr>
              <a:t>Elaborar estudios reproductivos de casos y/o modelos correspondientes a la técnica arquitectónica en el uso de materiales y sistemas técnicos constructivos.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527802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</a:t>
                      </a:r>
                      <a:r>
                        <a:rPr lang="es-ES" sz="900" dirty="0" smtClean="0">
                          <a:effectLst/>
                        </a:rPr>
                        <a:t>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561770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Edificación </a:t>
                      </a:r>
                      <a:r>
                        <a:rPr lang="es-CL" sz="1100" u="none" strike="noStrike" dirty="0">
                          <a:effectLst/>
                        </a:rPr>
                        <a:t>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AR02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Admisión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3368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Primer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inicial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Semestral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Obligatorio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 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>
                          <a:effectLst/>
                        </a:rPr>
                        <a:t>. Cronológicas totales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27 hrs. Cronológicas no presenciales por semestre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3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534149"/>
              </p:ext>
            </p:extLst>
          </p:nvPr>
        </p:nvGraphicFramePr>
        <p:xfrm>
          <a:off x="208112" y="214843"/>
          <a:ext cx="3096344" cy="90761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RELACION HOMBRE - NATURALEZA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LA TECNICA EN LA ARQUITECTURA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  <a:cs typeface="Arial" pitchFamily="34" charset="0"/>
                        </a:rPr>
                        <a:t>LA DIMENSION</a:t>
                      </a:r>
                      <a:r>
                        <a:rPr lang="es-CL" sz="1000" baseline="0" dirty="0" smtClean="0">
                          <a:latin typeface="+mn-lt"/>
                          <a:cs typeface="Arial" pitchFamily="34" charset="0"/>
                        </a:rPr>
                        <a:t> TECTONICA DE LA CONSTRUICCION</a:t>
                      </a:r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  <a:cs typeface="Arial" pitchFamily="34" charset="0"/>
                        </a:rPr>
                        <a:t>UNIDAD 4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  <a:cs typeface="Arial" pitchFamily="34" charset="0"/>
                        </a:rPr>
                        <a:t>IMPLICANCIAS</a:t>
                      </a:r>
                      <a:r>
                        <a:rPr lang="es-CL" sz="1000" baseline="0" dirty="0" smtClean="0">
                          <a:latin typeface="+mn-lt"/>
                          <a:cs typeface="Arial" pitchFamily="34" charset="0"/>
                        </a:rPr>
                        <a:t> DE LA OPCION TECNICA Y SU MANEJO ARQUITECTONICO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Comportamiento básico de los materiales constructivos estructurales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Elección del sistema constructivo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Sistemas estructurales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Sistemas de instalaciones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302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121868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1.1. Determinar condicionantes ambientales y culturales del problema arquitectónico.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6245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1.4. Formular fundamentos de intervención proyectual desde bases ambientales, sociales, culturales, históricas, patrimoniales, y estéticas del contexto.</a:t>
                      </a:r>
                      <a:endParaRPr lang="es-ES" sz="800" dirty="0" smtClean="0"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21489">
                <a:tc rowSpan="4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537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1.6. Producir el expediente técnico del proyecto de arquitectura.</a:t>
                      </a: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proyectos.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3.1. Detectar áreas temáticas y problemas de investigación en el campo de la arquitectura y el urbanismo.</a:t>
                      </a:r>
                      <a:endParaRPr lang="es-ES" sz="80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8080FF"/>
                </a:solidFill>
              </a:rPr>
              <a:t>IMPLICANCIAS DE LA OPCIÓN TÉCNICA Y SU MANEJO ARQUITECTÓNICO   </a:t>
            </a:r>
            <a:endParaRPr lang="es-CL" sz="2000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0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9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249019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Procesar</a:t>
                      </a:r>
                      <a:r>
                        <a:rPr lang="es-CL" sz="1000" baseline="0" dirty="0" smtClean="0">
                          <a:latin typeface="+mn-lt"/>
                        </a:rPr>
                        <a:t> y resumir información específica.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Relación hombre – naturaleza y sustentabilidad ambiental.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Contexto geográfico y requerimiento del hábitat.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Soluciones y representación a nivel básico.</a:t>
                      </a: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6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EDIFICACION 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cs typeface="Arial" pitchFamily="34" charset="0"/>
              </a:rPr>
              <a:t>ABSTRACT</a:t>
            </a:r>
          </a:p>
          <a:p>
            <a:pPr algn="just"/>
            <a:r>
              <a:rPr lang="es-CL" sz="900" dirty="0"/>
              <a:t>S</a:t>
            </a:r>
            <a:r>
              <a:rPr lang="es-CL" sz="900" dirty="0" smtClean="0"/>
              <a:t>e </a:t>
            </a:r>
            <a:r>
              <a:rPr lang="es-CL" sz="900" dirty="0"/>
              <a:t>centra en la visión global de </a:t>
            </a:r>
            <a:r>
              <a:rPr lang="es-CL" sz="900" dirty="0" smtClean="0"/>
              <a:t>los sistemas </a:t>
            </a:r>
            <a:r>
              <a:rPr lang="es-CL" sz="900" dirty="0"/>
              <a:t>componentes del edificio arquitectónico, </a:t>
            </a:r>
            <a:r>
              <a:rPr lang="es-CL" sz="900" dirty="0" smtClean="0"/>
              <a:t>y se </a:t>
            </a:r>
            <a:r>
              <a:rPr lang="es-CL" sz="900" dirty="0"/>
              <a:t>introduce en los conocimientos de los sistemas </a:t>
            </a:r>
            <a:r>
              <a:rPr lang="es-CL" sz="900" dirty="0" smtClean="0"/>
              <a:t>de comunicación </a:t>
            </a:r>
            <a:r>
              <a:rPr lang="es-CL" sz="900" dirty="0"/>
              <a:t>técnica de la relación </a:t>
            </a:r>
            <a:r>
              <a:rPr lang="es-CL" sz="900" dirty="0" smtClean="0"/>
              <a:t>proyecto–construcción </a:t>
            </a:r>
            <a:r>
              <a:rPr lang="es-CL" sz="900" dirty="0"/>
              <a:t>traducida en el expediente técnico</a:t>
            </a:r>
            <a:r>
              <a:rPr lang="es-CL" sz="900" dirty="0" smtClean="0"/>
              <a:t>, avanzando </a:t>
            </a:r>
            <a:r>
              <a:rPr lang="es-CL" sz="900" dirty="0"/>
              <a:t>en la identificación de requerimientos </a:t>
            </a:r>
            <a:r>
              <a:rPr lang="es-CL" sz="900" dirty="0" smtClean="0"/>
              <a:t>y condicionantes </a:t>
            </a:r>
            <a:r>
              <a:rPr lang="es-CL" sz="900" dirty="0"/>
              <a:t>de la opción técnica e iniciando </a:t>
            </a:r>
            <a:r>
              <a:rPr lang="es-CL" sz="900" dirty="0" smtClean="0"/>
              <a:t>el conocimiento </a:t>
            </a:r>
            <a:r>
              <a:rPr lang="es-CL" sz="900" dirty="0"/>
              <a:t>básico de sistemas </a:t>
            </a:r>
            <a:r>
              <a:rPr lang="es-CL" sz="900" dirty="0" smtClean="0"/>
              <a:t>técnicos constructivos</a:t>
            </a:r>
            <a:r>
              <a:rPr lang="es-CL" sz="900" dirty="0"/>
              <a:t>, que desarrollará la </a:t>
            </a:r>
            <a:r>
              <a:rPr lang="es-CL" sz="900" dirty="0" smtClean="0"/>
              <a:t>asignatura siguiente.</a:t>
            </a:r>
          </a:p>
          <a:p>
            <a:pPr algn="just"/>
            <a:endParaRPr lang="es-MX" sz="900" dirty="0" smtClean="0">
              <a:cs typeface="Arial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>
                <a:cs typeface="Arial" pitchFamily="34" charset="0"/>
              </a:rPr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 smtClean="0">
                <a:cs typeface="Arial" pitchFamily="34" charset="0"/>
              </a:rPr>
              <a:t>Comprender </a:t>
            </a:r>
            <a:r>
              <a:rPr lang="es-CL" sz="900" dirty="0">
                <a:cs typeface="Arial" pitchFamily="34" charset="0"/>
              </a:rPr>
              <a:t>las obras arquitectónicas edificadas como sistemas orgánicos, identificando y diferenciando las funciones de los subsistemas técnicos  y tecnológicos que las </a:t>
            </a:r>
            <a:r>
              <a:rPr lang="es-CL" sz="900" dirty="0" smtClean="0">
                <a:cs typeface="Arial" pitchFamily="34" charset="0"/>
              </a:rPr>
              <a:t>integran y aplicar criterios estructurales</a:t>
            </a:r>
            <a:r>
              <a:rPr lang="es-CL" sz="900" dirty="0">
                <a:cs typeface="Arial" pitchFamily="34" charset="0"/>
              </a:rPr>
              <a:t> </a:t>
            </a:r>
            <a:r>
              <a:rPr lang="es-CL" sz="900" dirty="0" smtClean="0">
                <a:cs typeface="Arial" pitchFamily="34" charset="0"/>
              </a:rPr>
              <a:t>en </a:t>
            </a:r>
            <a:r>
              <a:rPr lang="es-CL" sz="900" dirty="0">
                <a:cs typeface="Arial" pitchFamily="34" charset="0"/>
              </a:rPr>
              <a:t>la proposición de proyectos arquitectónicos, </a:t>
            </a:r>
            <a:r>
              <a:rPr lang="es-CL" sz="900" dirty="0" smtClean="0">
                <a:cs typeface="Arial" pitchFamily="34" charset="0"/>
              </a:rPr>
              <a:t>como </a:t>
            </a:r>
            <a:r>
              <a:rPr lang="es-CL" sz="900" dirty="0">
                <a:cs typeface="Arial" pitchFamily="34" charset="0"/>
              </a:rPr>
              <a:t>orden y materialización </a:t>
            </a:r>
            <a:r>
              <a:rPr lang="es-CL" sz="900" dirty="0" smtClean="0">
                <a:cs typeface="Arial" pitchFamily="34" charset="0"/>
              </a:rPr>
              <a:t>básicos.</a:t>
            </a:r>
            <a:endParaRPr lang="es-CL" sz="900" dirty="0">
              <a:cs typeface="Arial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CL" sz="900" dirty="0" smtClean="0">
              <a:cs typeface="Arial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 smtClean="0">
                <a:cs typeface="Arial" pitchFamily="34" charset="0"/>
              </a:rPr>
              <a:t>Reconocer </a:t>
            </a:r>
            <a:r>
              <a:rPr lang="es-CL" sz="900" dirty="0">
                <a:cs typeface="Arial" pitchFamily="34" charset="0"/>
              </a:rPr>
              <a:t>los componentes elementales de los sistemas de comunicación técnica (planos y especificaciones técnicas) en la interacción  “Proyecto-Construcción” y la importancia de su integración para la Eficiencia Constructiva. </a:t>
            </a:r>
            <a:endParaRPr lang="es-MX" sz="900" dirty="0">
              <a:cs typeface="Arial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u="sng" dirty="0" smtClean="0"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211488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  <a:latin typeface="+mn-lt"/>
                        </a:rPr>
                        <a:t>Identificación </a:t>
                      </a:r>
                      <a:r>
                        <a:rPr lang="es-CL" sz="900" dirty="0">
                          <a:effectLst/>
                          <a:latin typeface="+mn-lt"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  <a:latin typeface="+mn-lt"/>
                        </a:rPr>
                        <a:t>docente</a:t>
                      </a:r>
                      <a:endParaRPr lang="es-C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+mn-lt"/>
                        </a:rPr>
                        <a:t>Nombre</a:t>
                      </a:r>
                      <a:endParaRPr lang="es-CL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  <a:latin typeface="+mn-lt"/>
                        </a:rPr>
                        <a:t>Antecedentes</a:t>
                      </a:r>
                      <a:endParaRPr lang="es-C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590471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Edificación 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  <a:latin typeface="+mn-lt"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CL" sz="1100" u="none" strike="noStrike" dirty="0" smtClean="0"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  <a:latin typeface="+mn-lt"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Edificación </a:t>
                      </a:r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3372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Segundo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inicial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+mn-lt"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+mn-lt"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+mn-lt"/>
                        </a:rPr>
                        <a:t>3 Créditos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  <a:latin typeface="+mn-lt"/>
                        </a:rPr>
                        <a:t>81 hrs. Cronológicas totales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  <a:latin typeface="+mn-lt"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  <a:latin typeface="+mn-lt"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  <a:latin typeface="+mn-lt"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  <a:latin typeface="+mn-lt"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  <a:latin typeface="+mn-lt"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27 </a:t>
                      </a:r>
                      <a:r>
                        <a:rPr lang="es-CL" sz="1100" u="none" strike="noStrike" dirty="0" err="1">
                          <a:effectLst/>
                          <a:latin typeface="+mn-lt"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8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484840"/>
              </p:ext>
            </p:extLst>
          </p:nvPr>
        </p:nvGraphicFramePr>
        <p:xfrm>
          <a:off x="208112" y="180976"/>
          <a:ext cx="3096344" cy="9110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  <a:cs typeface="Arial" pitchFamily="34" charset="0"/>
                        </a:rPr>
                        <a:t>EL EDIFICIO COMO</a:t>
                      </a:r>
                      <a:r>
                        <a:rPr lang="es-CL" sz="1000" baseline="0" dirty="0" smtClean="0">
                          <a:latin typeface="+mn-lt"/>
                          <a:cs typeface="Arial" pitchFamily="34" charset="0"/>
                        </a:rPr>
                        <a:t> SISTEMA ORGANICO</a:t>
                      </a:r>
                    </a:p>
                    <a:p>
                      <a:pPr algn="just"/>
                      <a:endParaRPr lang="es-CL" sz="10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baseline="0" dirty="0" smtClean="0">
                          <a:latin typeface="+mn-lt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baseline="0" dirty="0" smtClean="0">
                          <a:latin typeface="+mn-lt"/>
                          <a:cs typeface="Arial" pitchFamily="34" charset="0"/>
                        </a:rPr>
                        <a:t>SISTEMAS TECNICOS CONSTRUCTIVOS DE BAJA COMPLEJIDAD</a:t>
                      </a:r>
                    </a:p>
                    <a:p>
                      <a:pPr algn="just"/>
                      <a:endParaRPr lang="es-CL" sz="10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baseline="0" dirty="0" smtClean="0">
                          <a:latin typeface="+mn-lt"/>
                          <a:cs typeface="Arial" pitchFamily="34" charset="0"/>
                        </a:rPr>
                        <a:t>UNIDAD 3 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  <a:cs typeface="Arial" pitchFamily="34" charset="0"/>
                        </a:rPr>
                        <a:t>INCIDENCIAS DE LA OPCION TECNICA ARQUITECTONICA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  <a:cs typeface="Arial" pitchFamily="34" charset="0"/>
                        </a:rPr>
                        <a:t>UNIDAD 4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  <a:cs typeface="Arial" pitchFamily="34" charset="0"/>
                        </a:rPr>
                        <a:t>LA</a:t>
                      </a:r>
                      <a:r>
                        <a:rPr lang="es-CL" sz="1000" baseline="0" dirty="0" smtClean="0">
                          <a:latin typeface="+mn-lt"/>
                          <a:cs typeface="Arial" pitchFamily="34" charset="0"/>
                        </a:rPr>
                        <a:t> RELACION PROYECTO -  CONSTRUCCION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Sistemas de comunicación técnica.</a:t>
                      </a:r>
                      <a:r>
                        <a:rPr lang="es-CL" sz="1000" baseline="0" dirty="0" smtClean="0">
                          <a:latin typeface="+mn-lt"/>
                        </a:rPr>
                        <a:t> </a:t>
                      </a:r>
                      <a:r>
                        <a:rPr lang="es-CL" sz="1000" dirty="0" smtClean="0">
                          <a:latin typeface="+mn-lt"/>
                        </a:rPr>
                        <a:t>Expediente técnico, su rol e identificación de sus partes: dibujo técnico básico, simbologías, terminologías y especificaciones técnicas (nociones básicas).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Aplicación de normativa vigente.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169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121868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1.1. Determinar condicionantes ambientales y culturales del problema arquitectónico.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6245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1.4. Formular fundamentos de intervención proyectual desde bases ambientales, sociales, culturales, históricas, patrimoniales, y estéticas del contexto.</a:t>
                      </a:r>
                      <a:endParaRPr lang="es-ES" sz="800" dirty="0" smtClean="0"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21489">
                <a:tc rowSpan="4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537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1.6. Producir el expediente técnico del proyecto de arquitectura.</a:t>
                      </a: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proyectos.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3.1. Detectar áreas temáticas y problemas de investigación en el campo de la arquitectura y el urbanismo.</a:t>
                      </a:r>
                      <a:endParaRPr lang="es-ES" sz="80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8080FF"/>
                </a:solidFill>
              </a:rPr>
              <a:t>LA RELACION PROYECTO-CONSTRUCCION</a:t>
            </a:r>
            <a:endParaRPr lang="es-CL" sz="2000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59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5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054674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Reconocer sistemas constructivos básicos y sus posibilidades de expresión formal.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Opción técnica, reconocimiento, implicancias y condicionantes en el proyecto arquitectónico y su contexto.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Componentes elementales de comunicación. (planimetría y especificaciones técnicas).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 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1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3415</TotalTime>
  <Words>1017</Words>
  <Application>Microsoft Office PowerPoint</Application>
  <PresentationFormat>A3 Paper (297x420 mm)</PresentationFormat>
  <Paragraphs>198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373</cp:revision>
  <cp:lastPrinted>2014-06-25T14:04:49Z</cp:lastPrinted>
  <dcterms:created xsi:type="dcterms:W3CDTF">2013-10-07T01:38:27Z</dcterms:created>
  <dcterms:modified xsi:type="dcterms:W3CDTF">2014-12-02T19:53:15Z</dcterms:modified>
</cp:coreProperties>
</file>