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82" r:id="rId2"/>
    <p:sldId id="306" r:id="rId3"/>
    <p:sldId id="258" r:id="rId4"/>
    <p:sldId id="304" r:id="rId5"/>
    <p:sldId id="305" r:id="rId6"/>
    <p:sldId id="308" r:id="rId7"/>
    <p:sldId id="309" r:id="rId8"/>
    <p:sldId id="310" r:id="rId9"/>
    <p:sldId id="311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1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31594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56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7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Y </a:t>
            </a: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ESTRUCTURAS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17030" y="8783687"/>
            <a:ext cx="1060062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MATEMATICA </a:t>
            </a:r>
            <a:r>
              <a:rPr lang="es-CL" sz="4330" b="1" dirty="0">
                <a:solidFill>
                  <a:srgbClr val="8080FF"/>
                </a:solidFill>
                <a:latin typeface="Calibri" panose="020F0502020204030204" pitchFamily="34" charset="0"/>
              </a:rPr>
              <a:t>| EDIFICACION |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ESTRUCTURAS</a:t>
            </a:r>
            <a:r>
              <a:rPr lang="es-CL" sz="4340" b="1" dirty="0">
                <a:solidFill>
                  <a:srgbClr val="8080FF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777465"/>
            <a:ext cx="5424766" cy="797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VII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  <a:endParaRPr lang="es-ES" sz="900" b="1" u="sng" dirty="0"/>
          </a:p>
          <a:p>
            <a:pPr algn="just"/>
            <a:r>
              <a:rPr lang="es-CL" sz="900" dirty="0"/>
              <a:t>Esta asignatura es complementaria a las de </a:t>
            </a:r>
            <a:r>
              <a:rPr lang="es-CL" sz="900" dirty="0" smtClean="0"/>
              <a:t>formación general </a:t>
            </a:r>
            <a:r>
              <a:rPr lang="es-CL" sz="900" dirty="0"/>
              <a:t>básica de la línea de Edificación, </a:t>
            </a:r>
            <a:r>
              <a:rPr lang="es-CL" sz="900" dirty="0" smtClean="0"/>
              <a:t>completando la </a:t>
            </a:r>
            <a:r>
              <a:rPr lang="es-CL" sz="900" dirty="0"/>
              <a:t>formación de los alumnos de Arquitectura, </a:t>
            </a:r>
            <a:r>
              <a:rPr lang="es-CL" sz="900" dirty="0" smtClean="0"/>
              <a:t>en relación </a:t>
            </a:r>
            <a:r>
              <a:rPr lang="es-CL" sz="900" dirty="0"/>
              <a:t>al conocimiento y dominio de este </a:t>
            </a:r>
            <a:r>
              <a:rPr lang="es-CL" sz="900" dirty="0" smtClean="0"/>
              <a:t>material tecnológico </a:t>
            </a:r>
            <a:r>
              <a:rPr lang="es-CL" sz="900" dirty="0"/>
              <a:t>y de los correspondientes </a:t>
            </a:r>
            <a:r>
              <a:rPr lang="es-CL" sz="900" dirty="0" smtClean="0"/>
              <a:t>sistemas constructivos </a:t>
            </a:r>
            <a:r>
              <a:rPr lang="es-CL" sz="900" dirty="0"/>
              <a:t>y estructurales disponibles y </a:t>
            </a:r>
            <a:r>
              <a:rPr lang="es-CL" sz="900" dirty="0" smtClean="0"/>
              <a:t>sus respectivas </a:t>
            </a:r>
            <a:r>
              <a:rPr lang="es-CL" sz="900" dirty="0"/>
              <a:t>implicancias y </a:t>
            </a:r>
            <a:r>
              <a:rPr lang="es-CL" sz="900" dirty="0" smtClean="0"/>
              <a:t>potencialidades arquitectónicas.</a:t>
            </a:r>
          </a:p>
          <a:p>
            <a:pPr algn="just"/>
            <a:endParaRPr lang="es-MX" sz="900" b="1" u="sng" dirty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/>
              <a:t>Observación de edificios de características formales, estructurales y constructivas diversas, ejecutados en hormigón </a:t>
            </a:r>
            <a:r>
              <a:rPr lang="es-CL" sz="900" dirty="0" smtClean="0"/>
              <a:t>armado.</a:t>
            </a:r>
            <a:r>
              <a:rPr lang="es-CL" sz="900" dirty="0"/>
              <a:t> </a:t>
            </a:r>
            <a:r>
              <a:rPr lang="es-CL" sz="900" dirty="0" smtClean="0"/>
              <a:t>Realización </a:t>
            </a:r>
            <a:r>
              <a:rPr lang="es-CL" sz="900" dirty="0"/>
              <a:t>de estudios de elementos de sistemas constructivos y/o ejercicios reproductivos o de elaboración de modelos, para reconocer las incidencias de sus componentes y/o identificar elementos constructivos y el conjunto de antecedentes técnicos necesarios para su materialización en un proyecto arquitectónico.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CL" sz="900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/>
              <a:t>Observar </a:t>
            </a:r>
            <a:r>
              <a:rPr lang="es-CL" sz="900" dirty="0"/>
              <a:t>e identificar las distintas etapas de ejecución de una obra de hormigón armado, con vistas a lograr las intenciones arquitectónicas </a:t>
            </a:r>
            <a:r>
              <a:rPr lang="es-CL" sz="900" dirty="0" smtClean="0"/>
              <a:t>deseadas. Estudios </a:t>
            </a:r>
            <a:r>
              <a:rPr lang="es-CL" sz="900" dirty="0"/>
              <a:t>de temas de tratamiento  de material hormigón armado y/o sistema técnico constructivo más adecuado para la materialización de una propuesta arquitectónica, de acuerdo a sus características funcionales y expresivas</a:t>
            </a:r>
            <a:endParaRPr lang="es-MX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27028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601296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Edificación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VII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Edificación V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3402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Séptimo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Ciclo </a:t>
                      </a:r>
                      <a:r>
                        <a:rPr lang="es-CL" sz="1100" u="none" strike="noStrike" dirty="0" smtClean="0">
                          <a:effectLst/>
                        </a:rPr>
                        <a:t>Avanzado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8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892110"/>
              </p:ext>
            </p:extLst>
          </p:nvPr>
        </p:nvGraphicFramePr>
        <p:xfrm>
          <a:off x="208112" y="196251"/>
          <a:ext cx="3096344" cy="9145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MATERIAL, SU CONTEXTO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TECNOLOGICO Y LA ARQUITECTURA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INTEGRACION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ARQUITECTONICA DE LA ESTRUCTURA. EVOLUCION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SISTEMAS DE FABRICACION POR MONTAJE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 4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TERMINACIONES E INNOVACIONES TECNICAS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Sistemas de terminaciones.</a:t>
                      </a:r>
                      <a:r>
                        <a:rPr lang="es-CL" sz="1000" baseline="0" dirty="0" smtClean="0">
                          <a:latin typeface="+mn-lt"/>
                        </a:rPr>
                        <a:t> </a:t>
                      </a:r>
                      <a:r>
                        <a:rPr lang="es-CL" sz="1000" dirty="0" smtClean="0">
                          <a:latin typeface="+mn-lt"/>
                        </a:rPr>
                        <a:t>Innovaciones técnicas: en el material</a:t>
                      </a:r>
                      <a:r>
                        <a:rPr lang="es-CL" sz="1000" baseline="0" dirty="0" smtClean="0">
                          <a:latin typeface="+mn-lt"/>
                        </a:rPr>
                        <a:t> y</a:t>
                      </a:r>
                      <a:r>
                        <a:rPr lang="es-CL" sz="1000" dirty="0" smtClean="0">
                          <a:latin typeface="+mn-lt"/>
                        </a:rPr>
                        <a:t> en los procesos. Nuevos materiales de la tecno-ciencia.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9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21868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16245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1.4. Formular fundamentos de intervención proyectual desde bases ambientales, sociales, culturales, históricas, patrimoniales, y estéticas del contexto.</a:t>
                      </a:r>
                      <a:endParaRPr lang="es-ES" sz="800" dirty="0" smtClean="0"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6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1.5. Concebir formalmente proyectos de Arq. en sus distintos niveles de elaboración espacial y técnica.</a:t>
                      </a:r>
                      <a:endParaRPr kumimoji="0" lang="es-C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1.6. Producir el expediente técnico del proyecto de arquitectura.</a:t>
                      </a: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82632" y="8545016"/>
            <a:ext cx="59108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lvl="0" algn="r"/>
            <a:r>
              <a:rPr lang="es-CL" sz="2000" b="1" dirty="0">
                <a:solidFill>
                  <a:srgbClr val="CC00CC"/>
                </a:solidFill>
              </a:rPr>
              <a:t> </a:t>
            </a:r>
            <a:r>
              <a:rPr lang="es-CL" sz="2000" b="1" dirty="0" smtClean="0">
                <a:solidFill>
                  <a:srgbClr val="8080FF"/>
                </a:solidFill>
              </a:rPr>
              <a:t>TERMINACIONES E INNOVACIONES TÉCNICAS </a:t>
            </a:r>
            <a:endParaRPr lang="es-CL" sz="20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529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5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01942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Materialidad</a:t>
                      </a:r>
                      <a:r>
                        <a:rPr lang="es-CL" sz="1000" baseline="0" dirty="0" smtClean="0">
                          <a:latin typeface="+mn-lt"/>
                        </a:rPr>
                        <a:t> acero y condiciones ambientales.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Materialidad acero y requerimientos programáticos.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Elaborar informes sobre el sistema estructural de acero.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Diseño en acero e industrialización.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Diagnóstico, estrategias, forma y materialización en acero.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Elaboración de expediente técnico.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Comunicación de resultados.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</a:t>
                      </a:r>
                      <a:r>
                        <a:rPr lang="es-CL" sz="1400" baseline="0" dirty="0" smtClean="0">
                          <a:latin typeface="+mn-lt"/>
                        </a:rPr>
                        <a:t>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2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VIII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  <a:endParaRPr lang="es-ES" sz="900" b="1" u="sng" dirty="0"/>
          </a:p>
          <a:p>
            <a:pPr algn="just"/>
            <a:r>
              <a:rPr lang="es-CL" sz="900" dirty="0"/>
              <a:t>Esta asignatura pretende acercar al alumno a </a:t>
            </a:r>
            <a:r>
              <a:rPr lang="es-CL" sz="900" dirty="0" smtClean="0"/>
              <a:t>las labores </a:t>
            </a:r>
            <a:r>
              <a:rPr lang="es-CL" sz="900" dirty="0"/>
              <a:t>propias del ejercicio profesional, </a:t>
            </a:r>
            <a:r>
              <a:rPr lang="es-CL" sz="900" dirty="0" smtClean="0"/>
              <a:t>con eficiencia</a:t>
            </a:r>
            <a:r>
              <a:rPr lang="es-CL" sz="900" dirty="0"/>
              <a:t>, ética, sentido social y en conformidad a </a:t>
            </a:r>
            <a:r>
              <a:rPr lang="es-CL" sz="900" dirty="0" smtClean="0"/>
              <a:t>la normativa </a:t>
            </a:r>
            <a:r>
              <a:rPr lang="es-CL" sz="900" dirty="0"/>
              <a:t>vigente. Recoge e integra gran parte de </a:t>
            </a:r>
            <a:r>
              <a:rPr lang="es-CL" sz="900" dirty="0" smtClean="0"/>
              <a:t>los conocimientos </a:t>
            </a:r>
            <a:r>
              <a:rPr lang="es-CL" sz="900" dirty="0"/>
              <a:t>adquiridos en los cursos del </a:t>
            </a:r>
            <a:r>
              <a:rPr lang="es-CL" sz="900" dirty="0" smtClean="0"/>
              <a:t>área tecnológica </a:t>
            </a:r>
            <a:r>
              <a:rPr lang="es-CL" sz="900" dirty="0"/>
              <a:t>e incorpora el concepto de </a:t>
            </a:r>
            <a:r>
              <a:rPr lang="es-CL" sz="900" dirty="0" smtClean="0"/>
              <a:t>coordinación integral </a:t>
            </a:r>
            <a:r>
              <a:rPr lang="es-CL" sz="900" dirty="0"/>
              <a:t>de proyectos en donde el arquitecto juega </a:t>
            </a:r>
            <a:r>
              <a:rPr lang="es-CL" sz="900" dirty="0" smtClean="0"/>
              <a:t>un rol </a:t>
            </a:r>
            <a:r>
              <a:rPr lang="es-CL" sz="900" dirty="0"/>
              <a:t>fundamental desde la generación del proyecto, </a:t>
            </a:r>
            <a:r>
              <a:rPr lang="es-CL" sz="900" dirty="0" smtClean="0"/>
              <a:t>su desarrollo</a:t>
            </a:r>
            <a:r>
              <a:rPr lang="es-CL" sz="900" dirty="0"/>
              <a:t>, la aprobación por los </a:t>
            </a:r>
            <a:r>
              <a:rPr lang="es-CL" sz="900" dirty="0" smtClean="0"/>
              <a:t>organismos correspondientes</a:t>
            </a:r>
            <a:r>
              <a:rPr lang="es-CL" sz="900" dirty="0"/>
              <a:t>, supervisión de obras, hasta </a:t>
            </a:r>
            <a:r>
              <a:rPr lang="es-CL" sz="900" dirty="0" smtClean="0"/>
              <a:t>la Recepción </a:t>
            </a:r>
            <a:r>
              <a:rPr lang="es-CL" sz="900" dirty="0"/>
              <a:t>Final, incluyendo las </a:t>
            </a:r>
            <a:r>
              <a:rPr lang="es-CL" sz="900" dirty="0" smtClean="0"/>
              <a:t>responsabilidades posteriores</a:t>
            </a:r>
            <a:r>
              <a:rPr lang="es-CL" sz="900" dirty="0"/>
              <a:t>. La asignatura es avanzada en </a:t>
            </a:r>
            <a:r>
              <a:rPr lang="es-CL" sz="900" dirty="0" smtClean="0"/>
              <a:t>la formación </a:t>
            </a:r>
            <a:r>
              <a:rPr lang="es-CL" sz="900" dirty="0"/>
              <a:t>del arquitecto y forma parte integral de </a:t>
            </a:r>
            <a:r>
              <a:rPr lang="es-CL" sz="900" dirty="0" smtClean="0"/>
              <a:t>la línea </a:t>
            </a:r>
            <a:r>
              <a:rPr lang="es-CL" sz="900" dirty="0"/>
              <a:t>Tecnológica en el currículo de la Escuela </a:t>
            </a:r>
            <a:r>
              <a:rPr lang="es-CL" sz="900" dirty="0" smtClean="0"/>
              <a:t>de Arquitectura</a:t>
            </a:r>
            <a:r>
              <a:rPr lang="es-CL" sz="900" dirty="0"/>
              <a:t>.</a:t>
            </a:r>
            <a:endParaRPr lang="es-MX" sz="900" b="1" u="sng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/>
              <a:t>Reconocer </a:t>
            </a:r>
            <a:r>
              <a:rPr lang="es-CL" sz="900" dirty="0"/>
              <a:t>el rol propio del arquitecto en el quehacer de su profesión con sentido de ética y respetando la normativa vigente y el medio ambiente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/>
              <a:t>Elaborar expedientes técnicos de obras de arquitectura y urbanización, coordinando planos, especificaciones técnicas y presupuestos de </a:t>
            </a:r>
            <a:r>
              <a:rPr lang="es-CL" sz="900" dirty="0" smtClean="0"/>
              <a:t>obra.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212099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9327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Edificación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VIII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AR02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Edificación VI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3410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Octavo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Ciclo </a:t>
                      </a:r>
                      <a:r>
                        <a:rPr lang="es-CL" sz="1100" u="none" strike="noStrike" dirty="0" smtClean="0">
                          <a:effectLst/>
                        </a:rPr>
                        <a:t>Avanzado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Semestral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Obligatorio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 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6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16658"/>
              </p:ext>
            </p:extLst>
          </p:nvPr>
        </p:nvGraphicFramePr>
        <p:xfrm>
          <a:off x="208112" y="192088"/>
          <a:ext cx="3096344" cy="9071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ARQUITECTO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EXPEDIENTE TECNICO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ANTECEDENTES CONTRACTUALES Y DE SUPERVISION DE OBRAS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Reconocimiento de los antecedentes para obtención de permisos municipales de construcción.</a:t>
                      </a:r>
                      <a:r>
                        <a:rPr lang="es-CL" sz="1000" baseline="0" dirty="0" smtClean="0">
                          <a:latin typeface="+mn-lt"/>
                        </a:rPr>
                        <a:t> </a:t>
                      </a:r>
                      <a:r>
                        <a:rPr lang="es-CL" sz="1000" dirty="0" smtClean="0">
                          <a:latin typeface="+mn-lt"/>
                        </a:rPr>
                        <a:t>Redacción de Bases Administrativas; petición, estudio y adjudicación  de propuestas,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Análisis de contratos de obra</a:t>
                      </a:r>
                      <a:r>
                        <a:rPr lang="es-CL" sz="1000" baseline="0" dirty="0" smtClean="0">
                          <a:latin typeface="+mn-lt"/>
                        </a:rPr>
                        <a:t> y </a:t>
                      </a:r>
                      <a:r>
                        <a:rPr lang="es-CL" sz="1000" dirty="0" smtClean="0">
                          <a:latin typeface="+mn-lt"/>
                        </a:rPr>
                        <a:t>de estados de Pago y su operatoria.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Inspección Técnica en obra de partidas dadas con informe de avance y control de calidad.</a:t>
                      </a:r>
                      <a:r>
                        <a:rPr lang="es-CL" sz="1000" baseline="0" dirty="0" smtClean="0">
                          <a:latin typeface="+mn-lt"/>
                        </a:rPr>
                        <a:t> </a:t>
                      </a:r>
                      <a:r>
                        <a:rPr lang="es-CL" sz="1000" dirty="0" smtClean="0">
                          <a:latin typeface="+mn-lt"/>
                        </a:rPr>
                        <a:t>Programación de Obras por Carta Gantt.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681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21868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16245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1.6. Producir el expediente técnico del proyecto de arquitectura.</a:t>
                      </a: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4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1.8 Dirigir y administrar procesos constructivos de edificios y obras de urbanización.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08712" y="854501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8080FF"/>
                </a:solidFill>
              </a:rPr>
              <a:t>ANTECEDENTES CONTRACTUALES Y DE SUPERVISIÓN DE OBRAS</a:t>
            </a:r>
          </a:p>
          <a:p>
            <a:pPr lvl="0" algn="r"/>
            <a:r>
              <a:rPr lang="es-CL" sz="2000" b="1" dirty="0" smtClean="0">
                <a:solidFill>
                  <a:srgbClr val="8080FF"/>
                </a:solidFill>
              </a:rPr>
              <a:t> </a:t>
            </a:r>
            <a:endParaRPr lang="es-CL" sz="20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529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6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5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863705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Ética</a:t>
                      </a:r>
                      <a:r>
                        <a:rPr lang="es-CL" sz="1000" baseline="0" dirty="0" smtClean="0">
                          <a:latin typeface="+mn-lt"/>
                        </a:rPr>
                        <a:t> profesional.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Criterios sobre asesoramiento.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Antecedentes contractuales y supervisión de obra.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Programación.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Expediente técnico.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</a:t>
                      </a:r>
                      <a:r>
                        <a:rPr lang="es-CL" sz="1400" baseline="0" dirty="0" smtClean="0">
                          <a:latin typeface="+mn-lt"/>
                        </a:rPr>
                        <a:t>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8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</TotalTime>
  <Words>1170</Words>
  <Application>Microsoft Office PowerPoint</Application>
  <PresentationFormat>A3 Paper (297x420 mm)</PresentationFormat>
  <Paragraphs>207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375</cp:revision>
  <cp:lastPrinted>2014-06-25T14:04:49Z</cp:lastPrinted>
  <dcterms:created xsi:type="dcterms:W3CDTF">2013-10-07T01:38:27Z</dcterms:created>
  <dcterms:modified xsi:type="dcterms:W3CDTF">2014-12-02T19:54:25Z</dcterms:modified>
</cp:coreProperties>
</file>