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19"/>
  </p:notesMasterIdLst>
  <p:handoutMasterIdLst>
    <p:handoutMasterId r:id="rId20"/>
  </p:handoutMasterIdLst>
  <p:sldIdLst>
    <p:sldId id="305" r:id="rId2"/>
    <p:sldId id="266" r:id="rId3"/>
    <p:sldId id="258" r:id="rId4"/>
    <p:sldId id="280" r:id="rId5"/>
    <p:sldId id="281" r:id="rId6"/>
    <p:sldId id="283" r:id="rId7"/>
    <p:sldId id="284" r:id="rId8"/>
    <p:sldId id="285" r:id="rId9"/>
    <p:sldId id="299" r:id="rId10"/>
    <p:sldId id="287" r:id="rId11"/>
    <p:sldId id="288" r:id="rId12"/>
    <p:sldId id="289" r:id="rId13"/>
    <p:sldId id="300" r:id="rId14"/>
    <p:sldId id="301" r:id="rId15"/>
    <p:sldId id="302" r:id="rId16"/>
    <p:sldId id="303" r:id="rId17"/>
    <p:sldId id="304" r:id="rId18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8269" autoAdjust="0"/>
  </p:normalViewPr>
  <p:slideViewPr>
    <p:cSldViewPr>
      <p:cViewPr varScale="1">
        <p:scale>
          <a:sx n="67" d="100"/>
          <a:sy n="67" d="100"/>
        </p:scale>
        <p:origin x="1518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594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9316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384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41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7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LÍNEA DE </a:t>
            </a:r>
            <a:r>
              <a:rPr lang="es-CL" sz="3640" dirty="0" smtClean="0">
                <a:solidFill>
                  <a:srgbClr val="8080FF"/>
                </a:solidFill>
                <a:latin typeface="Calibri" panose="020F0502020204030204" pitchFamily="34" charset="0"/>
              </a:rPr>
              <a:t>EDIFICACIÓN Y </a:t>
            </a:r>
            <a:r>
              <a:rPr lang="es-CL" sz="3640" dirty="0">
                <a:solidFill>
                  <a:srgbClr val="8080FF"/>
                </a:solidFill>
                <a:latin typeface="Calibri" panose="020F0502020204030204" pitchFamily="34" charset="0"/>
              </a:rPr>
              <a:t>ESTRUCTURAS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17030" y="8783687"/>
            <a:ext cx="1060062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es-CL" sz="36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MATEMATICA | EDIFICACION </a:t>
            </a:r>
            <a:r>
              <a:rPr lang="es-CL" sz="4340" b="1" dirty="0">
                <a:solidFill>
                  <a:srgbClr val="8080FF"/>
                </a:solidFill>
                <a:latin typeface="Calibri" panose="020F0502020204030204" pitchFamily="34" charset="0"/>
              </a:rPr>
              <a:t>| ESTRUCTURAS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777465"/>
            <a:ext cx="5424766" cy="797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ESTRUCTURAS III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ABSTRACT</a:t>
            </a:r>
            <a:endParaRPr lang="es-ES" sz="9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900" dirty="0"/>
              <a:t>Enmarcados en los objetivos generales, la </a:t>
            </a:r>
            <a:r>
              <a:rPr lang="es-CL" sz="900" dirty="0" smtClean="0"/>
              <a:t>asignatura Estructuras </a:t>
            </a:r>
            <a:r>
              <a:rPr lang="es-CL" sz="900" dirty="0"/>
              <a:t>III, entrega los conocimientos teóricos </a:t>
            </a:r>
            <a:r>
              <a:rPr lang="es-CL" sz="900" dirty="0" smtClean="0"/>
              <a:t>y prácticos </a:t>
            </a:r>
            <a:r>
              <a:rPr lang="es-CL" sz="900" dirty="0"/>
              <a:t>necesarios para que el estudiante inicie </a:t>
            </a:r>
            <a:r>
              <a:rPr lang="es-CL" sz="900" dirty="0" smtClean="0"/>
              <a:t>el proceso </a:t>
            </a:r>
            <a:r>
              <a:rPr lang="es-CL" sz="900" dirty="0"/>
              <a:t>de análisis y diseño estructural aplicado </a:t>
            </a:r>
            <a:r>
              <a:rPr lang="es-CL" sz="900" dirty="0" smtClean="0"/>
              <a:t>a modelos hiperestáticos simples</a:t>
            </a:r>
            <a:r>
              <a:rPr lang="es-CL" sz="900" dirty="0"/>
              <a:t>.</a:t>
            </a:r>
            <a:endParaRPr lang="es-ES" sz="9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OBJETIVO </a:t>
            </a:r>
            <a:r>
              <a:rPr lang="es-MX" sz="900" b="1" u="sng" dirty="0">
                <a:latin typeface="Calibri" panose="020F0502020204030204" pitchFamily="34" charset="0"/>
                <a:cs typeface="Arial" panose="020B0604020202020204" pitchFamily="34" charset="0"/>
              </a:rPr>
              <a:t>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Comprender la base de la Teoría de Deformaciones y cuantificar esfuerzos internos en las estructuras hiperestáticas de barras sometidas a cargas gravitacionales referidas al análisis estructural estático.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>
                <a:latin typeface="Calibri" panose="020F0502020204030204" pitchFamily="34" charset="0"/>
                <a:cs typeface="Arial" panose="020B0604020202020204" pitchFamily="34" charset="0"/>
              </a:rPr>
              <a:t>Definir </a:t>
            </a: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el modelo estructural del </a:t>
            </a:r>
            <a:r>
              <a:rPr lang="es-CL" sz="900" dirty="0" smtClean="0">
                <a:latin typeface="Calibri" panose="020F0502020204030204" pitchFamily="34" charset="0"/>
                <a:cs typeface="Arial" panose="020B0604020202020204" pitchFamily="34" charset="0"/>
              </a:rPr>
              <a:t>proyecto y desarrollar </a:t>
            </a: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criterios constructivos del proyecto.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81473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954725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Estructuras </a:t>
                      </a:r>
                      <a:r>
                        <a:rPr lang="es-CL" sz="1100" u="none" strike="noStrike" dirty="0" smtClean="0">
                          <a:effectLst/>
                        </a:rPr>
                        <a:t>III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Estructuras 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3393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Quinto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Ciclo Intermedio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0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81485"/>
              </p:ext>
            </p:extLst>
          </p:nvPr>
        </p:nvGraphicFramePr>
        <p:xfrm>
          <a:off x="208112" y="192088"/>
          <a:ext cx="3096344" cy="91427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 1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INTRODUCCIÓN A LAS ESTRUCTURAS HIPERESTÁTICAS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 2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TEORÍA DE DEFORMACIONES (SLOPE DEFLECTION)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</a:t>
                      </a:r>
                      <a:r>
                        <a:rPr lang="es-CL" sz="1000" baseline="0" dirty="0" smtClean="0">
                          <a:latin typeface="+mn-lt"/>
                        </a:rPr>
                        <a:t> 3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VIGAS CONTINUAS E INTRODUCCIÓN A PÓRTICOS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176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16116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ea typeface="Times New Roman"/>
                        </a:rPr>
                        <a:t>1.2. Realizar lectura espacial de preexistencias en contextos de intervención.</a:t>
                      </a:r>
                      <a:endParaRPr lang="es-ES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6245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1.5. Concebir formalmente proyectos de Arq. en sus distintos niveles de elaboración espacial y técnica (Partido Gral., Anteproyecto, Proyecto)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3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42537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52875" y="8588568"/>
            <a:ext cx="56406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lvl="0" algn="r"/>
            <a:r>
              <a:rPr lang="es-CL" sz="2000" b="1" dirty="0" smtClean="0">
                <a:solidFill>
                  <a:srgbClr val="8080FF"/>
                </a:solidFill>
              </a:rPr>
              <a:t>VIGAS CONTINUAS E INTRODUCCIÓN A PÓRTICOS</a:t>
            </a:r>
            <a:endParaRPr lang="es-CL" sz="20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2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84871"/>
              </p:ext>
            </p:extLst>
          </p:nvPr>
        </p:nvGraphicFramePr>
        <p:xfrm>
          <a:off x="237816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Cargas sobre vigas continuas.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Análisis estáticos en base a marcos rígidos.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Lectura de planos de estructura.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Deducir planos de estructuras desde planos de arquitectura.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Colaborar en la supervisión de estructuras de H.A y posibles deformaciones de encajonados.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2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ESTRUCTURAS IV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ABSTRACT</a:t>
            </a:r>
            <a:endParaRPr lang="es-ES" sz="9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900" dirty="0"/>
              <a:t>S</a:t>
            </a:r>
            <a:r>
              <a:rPr lang="es-CL" sz="900" dirty="0" smtClean="0"/>
              <a:t>e </a:t>
            </a:r>
            <a:r>
              <a:rPr lang="es-CL" sz="900" dirty="0"/>
              <a:t>orienta </a:t>
            </a:r>
            <a:r>
              <a:rPr lang="es-CL" sz="900" dirty="0" smtClean="0"/>
              <a:t>a capacitar </a:t>
            </a:r>
            <a:r>
              <a:rPr lang="es-CL" sz="900" dirty="0"/>
              <a:t>al estudiante con herramientas </a:t>
            </a:r>
            <a:r>
              <a:rPr lang="es-CL" sz="900" dirty="0" smtClean="0"/>
              <a:t>teóricas básicas </a:t>
            </a:r>
            <a:r>
              <a:rPr lang="es-CL" sz="900" dirty="0"/>
              <a:t>para </a:t>
            </a:r>
            <a:r>
              <a:rPr lang="es-CL" sz="900" dirty="0" smtClean="0"/>
              <a:t>la comprensión </a:t>
            </a:r>
            <a:r>
              <a:rPr lang="es-CL" sz="900" dirty="0"/>
              <a:t>y evaluación metódica </a:t>
            </a:r>
            <a:r>
              <a:rPr lang="es-CL" sz="900" dirty="0" smtClean="0"/>
              <a:t>de modelos </a:t>
            </a:r>
            <a:r>
              <a:rPr lang="es-CL" sz="900" dirty="0"/>
              <a:t>físico matemáticos representativos de </a:t>
            </a:r>
            <a:r>
              <a:rPr lang="es-CL" sz="900" dirty="0" smtClean="0"/>
              <a:t>las distintas tipologías estructurales </a:t>
            </a:r>
            <a:r>
              <a:rPr lang="es-CL" sz="900" dirty="0"/>
              <a:t>de </a:t>
            </a:r>
            <a:r>
              <a:rPr lang="es-CL" sz="900" dirty="0" smtClean="0"/>
              <a:t>materialidad heterogénea </a:t>
            </a:r>
            <a:r>
              <a:rPr lang="es-CL" sz="900" dirty="0"/>
              <a:t>y su comportamiento frente a </a:t>
            </a:r>
            <a:r>
              <a:rPr lang="es-CL" sz="900" dirty="0" smtClean="0"/>
              <a:t>diversas situaciones </a:t>
            </a:r>
            <a:r>
              <a:rPr lang="es-CL" sz="900" dirty="0"/>
              <a:t>de diseño. De lo </a:t>
            </a:r>
            <a:r>
              <a:rPr lang="es-CL" sz="900" dirty="0" smtClean="0"/>
              <a:t>anterior, en consecuencia, la </a:t>
            </a:r>
            <a:r>
              <a:rPr lang="es-CL" sz="900" dirty="0"/>
              <a:t>asignatura enseña a comprender el </a:t>
            </a:r>
            <a:r>
              <a:rPr lang="es-CL" sz="900" dirty="0" smtClean="0"/>
              <a:t>comportamiento de </a:t>
            </a:r>
            <a:r>
              <a:rPr lang="es-CL" sz="900" dirty="0"/>
              <a:t>elementos estructurales hiperestáticos </a:t>
            </a:r>
            <a:r>
              <a:rPr lang="es-CL" sz="900" dirty="0" smtClean="0"/>
              <a:t>de materialidad </a:t>
            </a:r>
            <a:r>
              <a:rPr lang="es-CL" sz="900" dirty="0"/>
              <a:t>heterogénea sometidos a </a:t>
            </a:r>
            <a:r>
              <a:rPr lang="es-CL" sz="900" dirty="0" smtClean="0"/>
              <a:t>esfuerzos combinados.</a:t>
            </a:r>
          </a:p>
          <a:p>
            <a:pPr algn="just"/>
            <a:endParaRPr lang="es-ES" sz="9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>
                <a:latin typeface="Calibri" panose="020F0502020204030204" pitchFamily="34" charset="0"/>
                <a:cs typeface="Arial" panose="020B0604020202020204" pitchFamily="34" charset="0"/>
              </a:rPr>
              <a:t>OBJETIVO 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s-CL" sz="900" dirty="0" smtClean="0">
                <a:latin typeface="Calibri" panose="020F0502020204030204" pitchFamily="34" charset="0"/>
                <a:cs typeface="Arial" panose="020B0604020202020204" pitchFamily="34" charset="0"/>
              </a:rPr>
              <a:t>dentificar</a:t>
            </a: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, dimensionar y evaluar elementos estructurales de hormigón armado, aplicando aspectos normativos y constructivos para las estructuras en este tipo de material. Además, podrá dimensionar y evaluar muros de  albañilerías (armadas y confinadas), de uno y dos pisos  con techumbre flexible frente a las solicitaciones sísmicas.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80203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45675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Estructuras </a:t>
                      </a:r>
                      <a:r>
                        <a:rPr lang="es-CL" sz="1100" u="none" strike="noStrike" dirty="0" smtClean="0">
                          <a:effectLst/>
                        </a:rPr>
                        <a:t>IV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Estructuras III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3398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Sexto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Ciclo </a:t>
                      </a:r>
                      <a:r>
                        <a:rPr lang="es-CL" sz="1100" u="none" strike="noStrike" dirty="0" smtClean="0">
                          <a:effectLst/>
                        </a:rPr>
                        <a:t>Intermedio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9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81320"/>
              </p:ext>
            </p:extLst>
          </p:nvPr>
        </p:nvGraphicFramePr>
        <p:xfrm>
          <a:off x="208112" y="192088"/>
          <a:ext cx="3096344" cy="9114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UNIDAD</a:t>
                      </a:r>
                      <a:r>
                        <a:rPr lang="es-CL" sz="1000" baseline="0" dirty="0" smtClean="0">
                          <a:latin typeface="+mn-lt"/>
                        </a:rPr>
                        <a:t> 1</a:t>
                      </a: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RESISTENCIA DE MATERIALES. MATERIALES HETEROGENEOS</a:t>
                      </a:r>
                      <a:r>
                        <a:rPr lang="es-CL" sz="1000" b="0" baseline="0" dirty="0" smtClean="0">
                          <a:solidFill>
                            <a:schemeClr val="tx1"/>
                          </a:solidFill>
                        </a:rPr>
                        <a:t>. HORMIGON ARMADO.</a:t>
                      </a: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CL" sz="1000" b="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RESISTENCIA DE MATERIALES. MATERIALES</a:t>
                      </a:r>
                      <a:r>
                        <a:rPr lang="es-CL" sz="1000" b="0" baseline="0" dirty="0" smtClean="0">
                          <a:solidFill>
                            <a:schemeClr val="tx1"/>
                          </a:solidFill>
                        </a:rPr>
                        <a:t> HETEROGENEOS. ALBAÑILERIAS.</a:t>
                      </a: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 3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CONCEPTOS FUNDAMENTALES</a:t>
                      </a:r>
                      <a:r>
                        <a:rPr lang="es-CL" sz="1000" b="0" baseline="0" dirty="0" smtClean="0">
                          <a:solidFill>
                            <a:schemeClr val="tx1"/>
                          </a:solidFill>
                        </a:rPr>
                        <a:t> DE ESTRUCTURACION EN MODELOS HIPERESTARICOS Y HETEROGENEOS.</a:t>
                      </a: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568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1.5. Concebir formalmente proyectos de Arq. en sus distintos niveles de elaboración espacial y técnica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24113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N2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2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4817" y="8304891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lvl="0" algn="r"/>
            <a:r>
              <a:rPr lang="es-CL" sz="2000" b="1" dirty="0" smtClean="0">
                <a:solidFill>
                  <a:srgbClr val="8080FF"/>
                </a:solidFill>
              </a:rPr>
              <a:t>CONCEPTOS FUNDAMENTALES DE ESTRUCTURACION EN MODELOS HIPERESTATICOS Y HETEROGENEOS</a:t>
            </a:r>
            <a:endParaRPr lang="es-CL" sz="20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11280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6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8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97814"/>
              </p:ext>
            </p:extLst>
          </p:nvPr>
        </p:nvGraphicFramePr>
        <p:xfrm>
          <a:off x="237816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Desarrollo espacial y técnico</a:t>
                      </a:r>
                      <a:r>
                        <a:rPr lang="es-CL" sz="1000" baseline="0" dirty="0" smtClean="0">
                          <a:latin typeface="+mn-lt"/>
                        </a:rPr>
                        <a:t> de procesos de materialización de proyecto.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Manejo y concepción de espacio – estructural.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Modelos y tipologías estructurales.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Análisis  técnico de proyectos.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Repertorio de materialidades y sistemas constructivos asociados.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Modelo estructural del proyecto.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Criterios constructivos del proyecto.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Resolución analítica y cuantitativa de problemas con múltiples fuerzas y momentos.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Factibilidad de modelos estructurales a base de distintos tipos de albañilerías y hormigón armado con diafragmas flexibles.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Aplicar aspectos normativos y constructivos para los sistemas de muros de hormigón armado y de albañilería.</a:t>
                      </a: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8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04457"/>
              </p:ext>
            </p:extLst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ESTRUCTURAS 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12551"/>
              </p:ext>
            </p:extLst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latin typeface="Calibri" panose="020F0502020204030204" pitchFamily="34" charset="0"/>
              </a:rPr>
              <a:t>ABSTRACT</a:t>
            </a:r>
          </a:p>
          <a:p>
            <a:pPr algn="just"/>
            <a:r>
              <a:rPr lang="es-CL" sz="900" dirty="0"/>
              <a:t>Constituye el primer curso del ciclo formativo </a:t>
            </a:r>
            <a:r>
              <a:rPr lang="es-CL" sz="900" dirty="0" smtClean="0"/>
              <a:t>en Estructuras</a:t>
            </a:r>
            <a:r>
              <a:rPr lang="es-CL" sz="900" dirty="0"/>
              <a:t>; y, por lo tanto se orienta a entender </a:t>
            </a:r>
            <a:r>
              <a:rPr lang="es-CL" sz="900" dirty="0" smtClean="0"/>
              <a:t>los fundamentos primarios </a:t>
            </a:r>
            <a:r>
              <a:rPr lang="es-CL" sz="900" dirty="0"/>
              <a:t>del análisis </a:t>
            </a:r>
            <a:r>
              <a:rPr lang="es-CL" sz="900" dirty="0" smtClean="0"/>
              <a:t>estructural estático</a:t>
            </a:r>
            <a:r>
              <a:rPr lang="es-CL" sz="900" dirty="0"/>
              <a:t>, aplicado a elementos y </a:t>
            </a:r>
            <a:r>
              <a:rPr lang="es-CL" sz="900" dirty="0" smtClean="0"/>
              <a:t>tipologías estructurales </a:t>
            </a:r>
            <a:r>
              <a:rPr lang="es-CL" sz="900" dirty="0"/>
              <a:t>simples de </a:t>
            </a:r>
            <a:r>
              <a:rPr lang="es-CL" sz="900" dirty="0" smtClean="0"/>
              <a:t>naturaleza isostática, orientándose </a:t>
            </a:r>
            <a:r>
              <a:rPr lang="es-CL" sz="900" dirty="0"/>
              <a:t>a definir los esfuerzos a que </a:t>
            </a:r>
            <a:r>
              <a:rPr lang="es-CL" sz="900" dirty="0" smtClean="0"/>
              <a:t>están sometidas </a:t>
            </a:r>
            <a:r>
              <a:rPr lang="es-CL" sz="900" dirty="0"/>
              <a:t>las piezas producto de las </a:t>
            </a:r>
            <a:r>
              <a:rPr lang="es-CL" sz="900" dirty="0" smtClean="0"/>
              <a:t>solicitaciones externas, independientemente </a:t>
            </a:r>
            <a:r>
              <a:rPr lang="es-CL" sz="900" dirty="0"/>
              <a:t>del material de </a:t>
            </a:r>
            <a:r>
              <a:rPr lang="es-CL" sz="900" dirty="0" smtClean="0"/>
              <a:t>que estén </a:t>
            </a:r>
            <a:r>
              <a:rPr lang="es-CL" sz="900" dirty="0"/>
              <a:t>construidas</a:t>
            </a:r>
            <a:r>
              <a:rPr lang="es-CL" sz="900" dirty="0" smtClean="0"/>
              <a:t>.</a:t>
            </a:r>
          </a:p>
          <a:p>
            <a:pPr algn="just"/>
            <a:endParaRPr lang="es-MX" sz="900" b="1" dirty="0" smtClean="0">
              <a:latin typeface="Calibri" panose="020F050202020403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>
                <a:latin typeface="Calibri" panose="020F0502020204030204" pitchFamily="34" charset="0"/>
              </a:rPr>
              <a:t>OBJETIVO HABILITANTE</a:t>
            </a:r>
          </a:p>
          <a:p>
            <a:pPr lvl="0" algn="just">
              <a:spcAft>
                <a:spcPts val="0"/>
              </a:spcAft>
            </a:pPr>
            <a:r>
              <a:rPr lang="es-CL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El alumno será capaz de reconocer los distintos esfuerzos que comprometen una estructura de comportamiento isostático, esencialmente a nivel de cubierta.</a:t>
            </a:r>
            <a:endParaRPr lang="es-CL" sz="900" dirty="0">
              <a:latin typeface="Calibri" panose="020F0502020204030204" pitchFamily="34" charset="0"/>
              <a:ea typeface="Times New Roman"/>
            </a:endParaRPr>
          </a:p>
          <a:p>
            <a:pPr lvl="0" algn="just">
              <a:spcAft>
                <a:spcPts val="0"/>
              </a:spcAft>
            </a:pPr>
            <a:endParaRPr lang="es-CL" sz="900" dirty="0" smtClean="0">
              <a:solidFill>
                <a:srgbClr val="000000"/>
              </a:solidFill>
              <a:latin typeface="Calibri" panose="020F0502020204030204" pitchFamily="34" charset="0"/>
              <a:ea typeface="Times New Roman"/>
            </a:endParaRPr>
          </a:p>
          <a:p>
            <a:pPr lvl="0" algn="just">
              <a:spcAft>
                <a:spcPts val="0"/>
              </a:spcAft>
            </a:pPr>
            <a:r>
              <a:rPr lang="es-CL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Cuantificará  </a:t>
            </a:r>
            <a:r>
              <a:rPr lang="es-CL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magnitudes de esfuerzos y tensiones de elementos sometidos a compresión, tracción, corte, y flexión </a:t>
            </a:r>
            <a:r>
              <a:rPr lang="es-CL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simple.</a:t>
            </a:r>
            <a:r>
              <a:rPr lang="es-CL" sz="900" dirty="0">
                <a:latin typeface="Calibri" panose="020F0502020204030204" pitchFamily="34" charset="0"/>
                <a:ea typeface="Times New Roman"/>
              </a:rPr>
              <a:t> </a:t>
            </a:r>
            <a:r>
              <a:rPr lang="es-CL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Podrá </a:t>
            </a:r>
            <a:r>
              <a:rPr lang="es-CL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deducir de una planta de arquitectura los elementos estructurales involucrados y llevarlos a diagramas de esfuerzos de fácil comprensión</a:t>
            </a:r>
            <a:r>
              <a:rPr lang="es-CL" sz="9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</a:rPr>
              <a:t>.</a:t>
            </a:r>
            <a:endParaRPr lang="es-MX" sz="900" b="1" u="sng" dirty="0">
              <a:latin typeface="Calibri" panose="020F050202020403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5702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</a:t>
                      </a:r>
                      <a:r>
                        <a:rPr lang="es-CL" sz="900" dirty="0" smtClean="0">
                          <a:effectLst/>
                        </a:rPr>
                        <a:t>docente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628913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Estructuras I</a:t>
                      </a:r>
                      <a:endParaRPr lang="es-C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Matemática I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3380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Tercer Semestre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Ciclo Intermedio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3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733983"/>
              </p:ext>
            </p:extLst>
          </p:nvPr>
        </p:nvGraphicFramePr>
        <p:xfrm>
          <a:off x="208112" y="192088"/>
          <a:ext cx="3096344" cy="9114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SOLICITACIONES EN LAS ESTRUCTURAS; OPERACIONES CON FUERZAS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000" dirty="0" smtClean="0">
                          <a:effectLst/>
                          <a:latin typeface="+mn-lt"/>
                          <a:ea typeface="Times New Roman"/>
                        </a:rPr>
                        <a:t>UNIDAD</a:t>
                      </a:r>
                      <a:r>
                        <a:rPr lang="es-CL" sz="1000" baseline="0" dirty="0" smtClean="0">
                          <a:effectLst/>
                          <a:latin typeface="+mn-lt"/>
                          <a:ea typeface="Times New Roman"/>
                        </a:rPr>
                        <a:t> 2</a:t>
                      </a:r>
                      <a:endParaRPr lang="es-CL" sz="1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EQUILIBRIO DE CUERPOS CONECTADOS</a:t>
                      </a:r>
                      <a:endParaRPr lang="es-CL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L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  <a:endParaRPr lang="es-CL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EL ELEMENTO ESTRUCTURAL. LA ESTRUCTURA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Elementos y estructuras sometidos a cargas y esfuerzos axiales. (compresión, tracción)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Sistemas reticulados planos isostáticos.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Tipologías y soluciones.</a:t>
                      </a:r>
                    </a:p>
                    <a:p>
                      <a:pPr algn="just"/>
                      <a:r>
                        <a:rPr lang="es-CL" sz="1000" dirty="0" smtClean="0">
                          <a:latin typeface="+mn-lt"/>
                        </a:rPr>
                        <a:t>Métodos de evaluación de esfuerzos. Cálculo de tensiones.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99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1.5. Concebir formalmente proyectos de Arq. en sus distintos niveles de elaboración espacial y técnica.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24113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2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8478" y="8545016"/>
            <a:ext cx="81431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algn="r"/>
            <a:r>
              <a:rPr lang="es-CL" sz="2000" b="1" dirty="0" smtClean="0">
                <a:solidFill>
                  <a:srgbClr val="8080FF"/>
                </a:solidFill>
              </a:rPr>
              <a:t> EL ELEMENTO ESTRUCTURAL. LA ESTRUCTURA</a:t>
            </a:r>
            <a:endParaRPr lang="es-CL" sz="2000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35292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5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28009"/>
              </p:ext>
            </p:extLst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772904"/>
              </p:ext>
            </p:extLst>
          </p:nvPr>
        </p:nvGraphicFramePr>
        <p:xfrm>
          <a:off x="208112" y="202849"/>
          <a:ext cx="3087253" cy="92193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735911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Conocer técnicas de comunicación y representación</a:t>
                      </a:r>
                      <a:r>
                        <a:rPr lang="es-CL" sz="1000" baseline="0" dirty="0" smtClean="0">
                          <a:latin typeface="+mn-lt"/>
                        </a:rPr>
                        <a:t> estructural.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Concebir las operaciones espaciales elementales del proyecto estructural.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Reconocimiento inicial en la inspección de elementos estructurales de obra.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Tipologías, soluciones y métodos de evaluación.</a:t>
                      </a: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539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4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8080FF"/>
                </a:solidFill>
                <a:latin typeface="Calibri" panose="020F0502020204030204" pitchFamily="34" charset="0"/>
              </a:rPr>
              <a:t>ESTRUCTURAS 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8080FF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ABSTRACT</a:t>
            </a:r>
            <a:endParaRPr lang="es-ES" sz="9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900" dirty="0"/>
              <a:t>Enmarcado en los objetivos generales de la línea, </a:t>
            </a:r>
            <a:r>
              <a:rPr lang="es-CL" sz="900" dirty="0" smtClean="0"/>
              <a:t>la asignatura </a:t>
            </a:r>
            <a:r>
              <a:rPr lang="es-CL" sz="900" dirty="0"/>
              <a:t>de Estructuras II entrega los </a:t>
            </a:r>
            <a:r>
              <a:rPr lang="es-CL" sz="900" dirty="0" smtClean="0"/>
              <a:t>fundamentos primarios del análisis </a:t>
            </a:r>
            <a:r>
              <a:rPr lang="es-CL" sz="900" dirty="0"/>
              <a:t>estructural aplicado a </a:t>
            </a:r>
            <a:r>
              <a:rPr lang="es-CL" sz="900" dirty="0" smtClean="0"/>
              <a:t>tipologías simples</a:t>
            </a:r>
            <a:r>
              <a:rPr lang="es-CL" sz="900" dirty="0"/>
              <a:t>, las herramientas teórico-prácticas </a:t>
            </a:r>
            <a:r>
              <a:rPr lang="es-CL" sz="900" dirty="0" smtClean="0"/>
              <a:t>necesarias para </a:t>
            </a:r>
            <a:r>
              <a:rPr lang="es-CL" sz="900" dirty="0"/>
              <a:t>iniciar el proceso </a:t>
            </a:r>
            <a:r>
              <a:rPr lang="es-CL" sz="900" dirty="0" smtClean="0"/>
              <a:t>de diseño </a:t>
            </a:r>
            <a:r>
              <a:rPr lang="es-CL" sz="900" dirty="0"/>
              <a:t>estructural </a:t>
            </a:r>
            <a:r>
              <a:rPr lang="es-CL" sz="900" dirty="0" smtClean="0"/>
              <a:t>elemental y pre dimensionamiento </a:t>
            </a:r>
            <a:r>
              <a:rPr lang="es-CL" sz="900" dirty="0"/>
              <a:t>de elementos </a:t>
            </a:r>
            <a:r>
              <a:rPr lang="es-CL" sz="900" dirty="0" smtClean="0"/>
              <a:t>estructurales sometidos </a:t>
            </a:r>
            <a:r>
              <a:rPr lang="es-CL" sz="900" dirty="0"/>
              <a:t>a distintos tipos </a:t>
            </a:r>
            <a:r>
              <a:rPr lang="es-CL" sz="900" dirty="0" smtClean="0"/>
              <a:t>de esfuerzos, incorporando </a:t>
            </a:r>
            <a:r>
              <a:rPr lang="es-CL" sz="900" dirty="0"/>
              <a:t>las características resistentes de </a:t>
            </a:r>
            <a:r>
              <a:rPr lang="es-CL" sz="900" dirty="0" smtClean="0"/>
              <a:t>los materiales </a:t>
            </a:r>
            <a:r>
              <a:rPr lang="es-CL" sz="900" dirty="0"/>
              <a:t>de construcción homogéneos</a:t>
            </a:r>
            <a:r>
              <a:rPr lang="es-CL" sz="900" dirty="0" smtClean="0"/>
              <a:t>.</a:t>
            </a:r>
          </a:p>
          <a:p>
            <a:pPr algn="just"/>
            <a:endParaRPr lang="es-CL" sz="900" b="1" u="sng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900" b="1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OBJETIVO </a:t>
            </a:r>
            <a:r>
              <a:rPr lang="es-MX" sz="900" b="1" u="sng" dirty="0">
                <a:latin typeface="Calibri" panose="020F0502020204030204" pitchFamily="34" charset="0"/>
                <a:cs typeface="Arial" panose="020B0604020202020204" pitchFamily="34" charset="0"/>
              </a:rPr>
              <a:t>HABILITANTE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Cuantificar magnitudes de esfuerzos y tensiones en elementos sometidos a compresión, tracción, corte, flexión simple.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Dar una respuesta en dimensiones, forma de sección y materialidad a las solicitaciones de los elementos, en madera y/o acero</a:t>
            </a: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CL" sz="9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CL" sz="900" dirty="0" smtClean="0">
                <a:latin typeface="Calibri" panose="020F0502020204030204" pitchFamily="34" charset="0"/>
                <a:cs typeface="Arial" panose="020B0604020202020204" pitchFamily="34" charset="0"/>
              </a:rPr>
              <a:t>Analizar</a:t>
            </a:r>
            <a:r>
              <a:rPr lang="es-CL" sz="900" dirty="0">
                <a:latin typeface="Calibri" panose="020F0502020204030204" pitchFamily="34" charset="0"/>
                <a:cs typeface="Arial" panose="020B0604020202020204" pitchFamily="34" charset="0"/>
              </a:rPr>
              <a:t>, evaluar factibilidad de modelos y diseñar estructuras isostáticas básicas a base de: pilar, viga y/o riostras abstrayéndolas a modelos matemáticos simples.</a:t>
            </a:r>
            <a:endParaRPr lang="es-MX" sz="9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660460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Antecedentes</a:t>
                      </a:r>
                      <a:r>
                        <a:rPr lang="es-ES" sz="900" dirty="0">
                          <a:effectLst/>
                        </a:rPr>
                        <a:t>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28925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Estructuras </a:t>
                      </a:r>
                      <a:r>
                        <a:rPr lang="es-CL" sz="1100" u="none" strike="noStrike" dirty="0" smtClean="0">
                          <a:effectLst/>
                        </a:rPr>
                        <a:t>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Arquitectura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Estructuras </a:t>
                      </a:r>
                      <a:r>
                        <a:rPr lang="es-CL" sz="1100" u="none" strike="noStrike" dirty="0">
                          <a:effectLst/>
                        </a:rPr>
                        <a:t>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3387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Cuarto 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Ciclo Intermedio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3 Créditos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81 hrs. Cronológicas totales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4 hrs. Académicas por semana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Equivalen a 3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54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 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1,5 </a:t>
                      </a:r>
                      <a:r>
                        <a:rPr lang="es-CL" sz="1100" u="none" strike="noStrike" dirty="0" err="1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27 hrs. Cronológicas no presenciales por semestre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3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156239"/>
              </p:ext>
            </p:extLst>
          </p:nvPr>
        </p:nvGraphicFramePr>
        <p:xfrm>
          <a:off x="208112" y="192088"/>
          <a:ext cx="3096344" cy="91140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2075265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CL" sz="1000" b="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s-CL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COMPORTAMIENTO MECÁNICO DE LOS MATERIALES. DISEÑO DE ELEMENTOS ESTRUCTURALES SOMETIDOS A ESFUERZOS SIMPLES: COMPRESIÓN, TRACCIÓN, CORTE</a:t>
                      </a:r>
                      <a:r>
                        <a:rPr lang="es-CL" sz="1000" b="1" dirty="0" smtClean="0">
                          <a:solidFill>
                            <a:srgbClr val="CC00CC"/>
                          </a:solidFill>
                        </a:rPr>
                        <a:t>.</a:t>
                      </a:r>
                    </a:p>
                    <a:p>
                      <a:pPr algn="just"/>
                      <a:endParaRPr lang="es-CL" sz="1000" b="1" dirty="0" smtClean="0">
                        <a:solidFill>
                          <a:srgbClr val="CC00CC"/>
                        </a:solidFill>
                      </a:endParaRPr>
                    </a:p>
                    <a:p>
                      <a:pPr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</a:t>
                      </a:r>
                      <a:r>
                        <a:rPr lang="es-CL" sz="1000" b="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DISEÑO DE ELEMENTOS ESTRUCTURALES SOMETIDOS A ESFUERZOS SIMPLES DE FLEXIÓN Y COMBINADOS: FLEXIÓN COMPUESTA Y PANDEO</a:t>
                      </a:r>
                      <a:endParaRPr lang="es-C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L" sz="1000" b="1" dirty="0" smtClean="0">
                        <a:solidFill>
                          <a:srgbClr val="CC00CC"/>
                        </a:solidFill>
                      </a:endParaRPr>
                    </a:p>
                    <a:p>
                      <a:pPr algn="just"/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UNIDAD 3</a:t>
                      </a:r>
                    </a:p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0" dirty="0" smtClean="0">
                          <a:solidFill>
                            <a:schemeClr val="tx1"/>
                          </a:solidFill>
                        </a:rPr>
                        <a:t>ANÁLISIS ESTRUCTURAL DE MODELOS SIMPLES ISOSTÁTICOS DE MATERIALIDAD HOMOGÉNEA (MADERA Y ACERO).</a:t>
                      </a:r>
                    </a:p>
                    <a:p>
                      <a:pPr algn="just"/>
                      <a:endParaRPr lang="es-CL" sz="1000" dirty="0" smtClean="0">
                        <a:latin typeface="+mn-lt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393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smtClean="0">
                          <a:effectLst/>
                          <a:latin typeface="+mn-lt"/>
                          <a:ea typeface="Times New Roman"/>
                        </a:rPr>
                        <a:t>1.5. Concebir formalmente proyectos de Arq. en sus distintos niveles de elaboración espacial y técnica.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241135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6787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1.7. Efectuar seguimiento de obra y supervisión constructiva de proyectos.</a:t>
                      </a: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  <a:tr h="121489">
                <a:tc rowSpan="2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5376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1.10. Comunicar procesos y resultados de diseño.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N1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32648" y="8304891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8080FF"/>
                </a:solidFill>
              </a:rPr>
              <a:t>EJERCICIO DE SALIDA</a:t>
            </a:r>
          </a:p>
          <a:p>
            <a:pPr lvl="0" algn="r"/>
            <a:r>
              <a:rPr lang="es-CL" sz="2000" b="1" dirty="0" smtClean="0">
                <a:solidFill>
                  <a:srgbClr val="8080FF"/>
                </a:solidFill>
              </a:rPr>
              <a:t>ANÁLISIS ESTRUCTURAL DE MODELOS SIMPLES ISOSTÁTICOS DE MATERIALIDAD HOMOGÉNEA (MADERA Y ACERO)</a:t>
            </a:r>
            <a:endParaRPr lang="es-CL" sz="2000" b="1" dirty="0">
              <a:solidFill>
                <a:srgbClr val="808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20480" y="192088"/>
            <a:ext cx="9073008" cy="811280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5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FF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20480" y="192088"/>
            <a:ext cx="9001000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4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80168"/>
              </p:ext>
            </p:extLst>
          </p:nvPr>
        </p:nvGraphicFramePr>
        <p:xfrm>
          <a:off x="237816" y="202849"/>
          <a:ext cx="3087253" cy="9193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5692"/>
                <a:gridCol w="861561"/>
              </a:tblGrid>
              <a:tr h="462240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marL="91171" marR="91171" marT="45586" marB="45586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50773">
                <a:tc gridSpan="2">
                  <a:txBody>
                    <a:bodyPr/>
                    <a:lstStyle/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Establecer criterios estructurales en relación al diseño arquitectónico básico en base a elementos isostáticos.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Fundamentos primarios de análisis estructural sísmico.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Dar respuesta estructural a problemas arquitectónicos básicos.</a:t>
                      </a: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Representación y comunicación gráfica.</a:t>
                      </a: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</a:txBody>
                  <a:tcPr marL="91171" marR="91171" marT="45586" marB="45586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703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372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08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marL="91171" marR="91171" marT="45586" marB="4558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01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3356</TotalTime>
  <Words>1942</Words>
  <Application>Microsoft Office PowerPoint</Application>
  <PresentationFormat>A3 Paper (297x420 mm)</PresentationFormat>
  <Paragraphs>372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354</cp:revision>
  <cp:lastPrinted>2014-06-25T14:04:49Z</cp:lastPrinted>
  <dcterms:created xsi:type="dcterms:W3CDTF">2013-10-07T01:38:27Z</dcterms:created>
  <dcterms:modified xsi:type="dcterms:W3CDTF">2014-12-02T19:53:49Z</dcterms:modified>
</cp:coreProperties>
</file>