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329" r:id="rId2"/>
    <p:sldId id="312" r:id="rId3"/>
    <p:sldId id="313" r:id="rId4"/>
    <p:sldId id="314" r:id="rId5"/>
    <p:sldId id="315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C00CC"/>
    <a:srgbClr val="CCCC00"/>
    <a:srgbClr val="8080FF"/>
    <a:srgbClr val="0066FF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04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17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4633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00" dirty="0">
                <a:solidFill>
                  <a:srgbClr val="993366"/>
                </a:solidFill>
                <a:latin typeface="Calibri" panose="020F0502020204030204" pitchFamily="34" charset="0"/>
              </a:rPr>
              <a:t>LÍNEA DE TEORIA Y PATRIMONIO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20280" y="8783687"/>
            <a:ext cx="10930815" cy="754040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INSTRUMENTOS| PATRIMONIO</a:t>
            </a:r>
            <a:r>
              <a:rPr lang="es-CL" sz="43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 | </a:t>
            </a:r>
            <a:r>
              <a:rPr lang="es-CL" sz="4300" b="1" dirty="0">
                <a:solidFill>
                  <a:srgbClr val="993366"/>
                </a:solidFill>
                <a:latin typeface="Calibri" panose="020F0502020204030204" pitchFamily="34" charset="0"/>
              </a:rPr>
              <a:t>HISTORIA </a:t>
            </a:r>
            <a:r>
              <a:rPr lang="es-CL" sz="43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|</a:t>
            </a:r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TEORIA </a:t>
            </a:r>
            <a:endParaRPr lang="es-CL" sz="36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087" y="2770244"/>
            <a:ext cx="8273008" cy="60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12642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DOCENTE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993366"/>
                </a:solidFill>
                <a:latin typeface="Calibri" panose="020F0502020204030204" pitchFamily="34" charset="0"/>
              </a:rPr>
              <a:t>HISTORIA DEL ARTE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61227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IDENTIFICACIÓN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 LA ASIGNATURA </a:t>
                      </a:r>
                      <a:endParaRPr lang="es-C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CL" sz="900" dirty="0"/>
              <a:t>La asignatura de Historia del Arte I, se sitúa en la </a:t>
            </a:r>
            <a:r>
              <a:rPr lang="es-CL" sz="900" dirty="0" smtClean="0"/>
              <a:t>línea curricular </a:t>
            </a:r>
            <a:r>
              <a:rPr lang="es-CL" sz="900" dirty="0"/>
              <a:t>de Teoría e Historia y es la primera de </a:t>
            </a:r>
            <a:r>
              <a:rPr lang="es-CL" sz="900" dirty="0" smtClean="0"/>
              <a:t>las cinco asignaturas </a:t>
            </a:r>
            <a:r>
              <a:rPr lang="es-CL" sz="900" dirty="0"/>
              <a:t>de Historia de la Arquitectura </a:t>
            </a:r>
            <a:r>
              <a:rPr lang="es-CL" sz="900" dirty="0" smtClean="0"/>
              <a:t>que componen </a:t>
            </a:r>
            <a:r>
              <a:rPr lang="es-CL" sz="900" dirty="0"/>
              <a:t>dicha línea. Ubicada en el ciclo inicial, </a:t>
            </a:r>
            <a:r>
              <a:rPr lang="es-CL" sz="900" dirty="0" smtClean="0"/>
              <a:t>en el </a:t>
            </a:r>
            <a:r>
              <a:rPr lang="es-CL" sz="900" dirty="0"/>
              <a:t>tercer semestre de la carrera, su objetivo </a:t>
            </a:r>
            <a:r>
              <a:rPr lang="es-CL" sz="900" dirty="0" smtClean="0"/>
              <a:t>principal es </a:t>
            </a:r>
            <a:r>
              <a:rPr lang="es-CL" sz="900" dirty="0"/>
              <a:t>formar competencias básicas en los </a:t>
            </a:r>
            <a:r>
              <a:rPr lang="es-CL" sz="900" dirty="0" smtClean="0"/>
              <a:t>estudiantes que </a:t>
            </a:r>
            <a:r>
              <a:rPr lang="es-CL" sz="900" dirty="0"/>
              <a:t>permitan construir una base de </a:t>
            </a:r>
            <a:r>
              <a:rPr lang="es-CL" sz="900" dirty="0" smtClean="0"/>
              <a:t>conocimiento histórico </a:t>
            </a:r>
            <a:r>
              <a:rPr lang="es-CL" sz="900" dirty="0"/>
              <a:t>para el aprendizaje y desempeño en </a:t>
            </a:r>
            <a:r>
              <a:rPr lang="es-CL" sz="900" dirty="0" smtClean="0"/>
              <a:t>la investigación </a:t>
            </a:r>
            <a:r>
              <a:rPr lang="es-CL" sz="900" dirty="0"/>
              <a:t>proyectual y disciplinar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ES" sz="900" dirty="0" smtClean="0"/>
              <a:t>Desarrollar capacidades mínimas de conocimiento crítico de las tendencias artísticas del siglo XX. Desarrollar la capacidad de redacción clara y sintética de textos propios a un nivel básico, será capaz de elaborar preguntas pertinentes y direccionadas a la arquitectura y una conceptualización básica de la idea de habitar.</a:t>
            </a:r>
            <a:endParaRPr lang="es-CL" sz="9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3091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7625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Historia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del arte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Admisión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Tercer </a:t>
                      </a:r>
                      <a:r>
                        <a:rPr lang="es-CL" sz="1100" u="none" strike="noStrike" dirty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63677"/>
              </p:ext>
            </p:extLst>
          </p:nvPr>
        </p:nvGraphicFramePr>
        <p:xfrm>
          <a:off x="208112" y="192088"/>
          <a:ext cx="3096344" cy="9122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78723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CRISIS DE LA MIMESIS Y VANGUARDIAS ARTISTICAS</a:t>
                      </a:r>
                    </a:p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ANTECEDENTES Y CONTEXTO DEL ARTE EN LA EPOCA</a:t>
                      </a:r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“POSTMODERNA”</a:t>
                      </a:r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 de los grandes relatos que implica el desarrollo de operaciones del descentramiento: ampliación de soportes y medios para el arte, desplazamiento de los géneros, parodia, deconstrucción, etc. Expresionismo Abstracto y Movimiento Informalista y el “delta” desarrollado en los años 60, la reapropiación del espacio urbano (</a:t>
                      </a:r>
                      <a:r>
                        <a:rPr lang="es-C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art, acciones de arte y </a:t>
                      </a:r>
                      <a:r>
                        <a:rPr lang="es-C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Minimal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y la consolidación de los </a:t>
                      </a:r>
                      <a:r>
                        <a:rPr lang="es-C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-media como hegemonía visual (Pop art, </a:t>
                      </a:r>
                      <a:r>
                        <a:rPr lang="es-CL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Povera</a:t>
                      </a:r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Arte objetual y Video arte).</a:t>
                      </a:r>
                    </a:p>
                    <a:p>
                      <a:pPr algn="just"/>
                      <a:r>
                        <a:rPr lang="es-CL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CL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34238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67269">
                <a:tc rowSpan="4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6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3.1.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0689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3.2. Desarrollar estudios e investigaciones a nivel básico aplicando procedimientos metodológicos.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31318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solidFill>
                            <a:srgbClr val="000000"/>
                          </a:solidFill>
                          <a:ea typeface="Times New Roman"/>
                        </a:rPr>
                        <a:t>3.3. Difundir resultados de la investigación.</a:t>
                      </a:r>
                      <a:endParaRPr lang="es-CL" sz="800" dirty="0" smtClean="0">
                        <a:solidFill>
                          <a:srgbClr val="000000"/>
                        </a:solidFill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993366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993366"/>
                </a:solidFill>
              </a:rPr>
              <a:t>ANTECEDENTES Y CONTEXTO DEL ARTE EN LA EPOCA “POSTEMODERNA”</a:t>
            </a:r>
            <a:endParaRPr lang="es-CL" sz="2000" dirty="0">
              <a:solidFill>
                <a:srgbClr val="9933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38661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016817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pPr algn="just"/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componentes básicos de análisis cultural.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elementos básicos de análisis del problema arquitectónico.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Conocer conceptos elementales en la elaboración de marcos interpretativos de la arquitectura.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Conocer herramientas básicas de interpretación histórica.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Identificar áreas de interés exploratorio en la arquitectura.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Reconocer bases teóricas</a:t>
                      </a: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generales de la arquitectura y el arte.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ES" sz="10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Conocer técnicas de escritura académica.</a:t>
                      </a:r>
                      <a:endParaRPr lang="es-ES" sz="10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CL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CL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400" dirty="0" smtClean="0">
                        <a:effectLst/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CL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CL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s-ES" sz="10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es-CL" sz="1400" dirty="0" smtClean="0">
                          <a:latin typeface="+mn-lt"/>
                        </a:rPr>
                        <a:t>NOTA ULTIMA</a:t>
                      </a:r>
                      <a:r>
                        <a:rPr lang="es-CL" sz="1400" baseline="0" dirty="0" smtClean="0">
                          <a:latin typeface="+mn-lt"/>
                        </a:rPr>
                        <a:t> UNIDAD 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pPr algn="just"/>
                      <a:r>
                        <a:rPr lang="es-CL" sz="1400" smtClean="0">
                          <a:latin typeface="+mn-lt"/>
                        </a:rPr>
                        <a:t>PROMEDIO</a:t>
                      </a:r>
                      <a:r>
                        <a:rPr lang="es-CL" sz="1400" baseline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6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3533</TotalTime>
  <Words>627</Words>
  <Application>Microsoft Office PowerPoint</Application>
  <PresentationFormat>A3 Paper (297x420 mm)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352</cp:revision>
  <cp:lastPrinted>2014-06-25T14:04:49Z</cp:lastPrinted>
  <dcterms:created xsi:type="dcterms:W3CDTF">2013-10-07T01:38:27Z</dcterms:created>
  <dcterms:modified xsi:type="dcterms:W3CDTF">2014-12-02T19:56:36Z</dcterms:modified>
</cp:coreProperties>
</file>