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15"/>
  </p:notesMasterIdLst>
  <p:handoutMasterIdLst>
    <p:handoutMasterId r:id="rId16"/>
  </p:handoutMasterIdLst>
  <p:sldIdLst>
    <p:sldId id="338" r:id="rId2"/>
    <p:sldId id="312" r:id="rId3"/>
    <p:sldId id="313" r:id="rId4"/>
    <p:sldId id="314" r:id="rId5"/>
    <p:sldId id="315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CC00CC"/>
    <a:srgbClr val="CCCC00"/>
    <a:srgbClr val="8080FF"/>
    <a:srgbClr val="0066FF"/>
    <a:srgbClr val="006666"/>
    <a:srgbClr val="CC99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8269" autoAdjust="0"/>
  </p:normalViewPr>
  <p:slideViewPr>
    <p:cSldViewPr>
      <p:cViewPr varScale="1">
        <p:scale>
          <a:sx n="67" d="100"/>
          <a:sy n="67" d="100"/>
        </p:scale>
        <p:origin x="1368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178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178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178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8"/>
            <a:ext cx="7632848" cy="646331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00" dirty="0">
                <a:solidFill>
                  <a:srgbClr val="993366"/>
                </a:solidFill>
                <a:latin typeface="Calibri" panose="020F0502020204030204" pitchFamily="34" charset="0"/>
              </a:rPr>
              <a:t>LÍNEA DE TEORIA Y PATRIMONIO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072208" y="8783687"/>
            <a:ext cx="11578887" cy="754040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3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INSTRUMENTOS </a:t>
            </a:r>
            <a:r>
              <a:rPr lang="es-CL" sz="4300" b="1" dirty="0">
                <a:solidFill>
                  <a:srgbClr val="993366"/>
                </a:solidFill>
                <a:latin typeface="Calibri" panose="020F0502020204030204" pitchFamily="34" charset="0"/>
              </a:rPr>
              <a:t>| PATRIMONIO | </a:t>
            </a:r>
            <a:r>
              <a:rPr lang="es-CL" sz="3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| HISTORIA | TEORIA </a:t>
            </a:r>
            <a:endParaRPr lang="es-CL" sz="36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087" y="2770244"/>
            <a:ext cx="8273008" cy="601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64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146126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DOCENTE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93366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5248672" y="8517223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993366"/>
                </a:solidFill>
                <a:latin typeface="Calibri" panose="020F0502020204030204" pitchFamily="34" charset="0"/>
              </a:rPr>
              <a:t>PATRIMONIO III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610169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/>
                        </a:rPr>
                        <a:t>IDENTIFICACIÓN 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DE LA ASIGNATURA 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93366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La asignatura de Historia y Patrimonio </a:t>
            </a:r>
            <a:r>
              <a:rPr lang="es-CL" sz="900" dirty="0" smtClean="0"/>
              <a:t>Arquitectónico III </a:t>
            </a:r>
            <a:r>
              <a:rPr lang="es-CL" sz="900" dirty="0"/>
              <a:t>se sitúa en la línea curricular de Teoría e Historia </a:t>
            </a:r>
            <a:r>
              <a:rPr lang="es-CL" sz="900" dirty="0" smtClean="0"/>
              <a:t>y corresponde a </a:t>
            </a:r>
            <a:r>
              <a:rPr lang="es-CL" sz="900" dirty="0"/>
              <a:t>la cuarta de las asignaturas de </a:t>
            </a:r>
            <a:r>
              <a:rPr lang="es-CL" sz="900" dirty="0" smtClean="0"/>
              <a:t>Historia de </a:t>
            </a:r>
            <a:r>
              <a:rPr lang="es-CL" sz="900" dirty="0"/>
              <a:t>las cinco que componen esta línea. Ubicada en </a:t>
            </a:r>
            <a:r>
              <a:rPr lang="es-CL" sz="900" dirty="0" smtClean="0"/>
              <a:t>el ciclo </a:t>
            </a:r>
            <a:r>
              <a:rPr lang="es-CL" sz="900" dirty="0"/>
              <a:t>intermedio, </a:t>
            </a:r>
            <a:r>
              <a:rPr lang="es-CL" sz="900" dirty="0" smtClean="0"/>
              <a:t>su objetivo </a:t>
            </a:r>
            <a:r>
              <a:rPr lang="es-CL" sz="900" dirty="0"/>
              <a:t>principal es formar </a:t>
            </a:r>
            <a:r>
              <a:rPr lang="es-CL" sz="900" dirty="0" smtClean="0"/>
              <a:t>y desarrollar </a:t>
            </a:r>
            <a:r>
              <a:rPr lang="es-CL" sz="900" dirty="0"/>
              <a:t>competencias intermedias que permitan </a:t>
            </a:r>
            <a:r>
              <a:rPr lang="es-CL" sz="900" dirty="0" smtClean="0"/>
              <a:t>al alumno </a:t>
            </a:r>
            <a:r>
              <a:rPr lang="es-CL" sz="900" dirty="0"/>
              <a:t>validar la producción arquitectónica </a:t>
            </a:r>
            <a:r>
              <a:rPr lang="es-CL" sz="900" dirty="0" smtClean="0"/>
              <a:t>antigua, medieval </a:t>
            </a:r>
            <a:r>
              <a:rPr lang="es-CL" sz="900" dirty="0"/>
              <a:t>y moderna entendiendo los </a:t>
            </a:r>
            <a:r>
              <a:rPr lang="es-CL" sz="900" dirty="0" smtClean="0"/>
              <a:t>procesos históricos </a:t>
            </a:r>
            <a:r>
              <a:rPr lang="es-CL" sz="900" dirty="0"/>
              <a:t>que han conducido a las </a:t>
            </a:r>
            <a:r>
              <a:rPr lang="es-CL" sz="900" dirty="0" smtClean="0"/>
              <a:t>expresiones artísticas </a:t>
            </a:r>
            <a:r>
              <a:rPr lang="es-CL" sz="900" dirty="0"/>
              <a:t>de esos períodos y su trascendencia </a:t>
            </a:r>
            <a:r>
              <a:rPr lang="es-CL" sz="900" dirty="0" smtClean="0"/>
              <a:t>en expresiones </a:t>
            </a:r>
            <a:r>
              <a:rPr lang="es-CL" sz="900" dirty="0"/>
              <a:t>posteriores</a:t>
            </a:r>
            <a:r>
              <a:rPr lang="es-CL" sz="900" dirty="0" smtClean="0"/>
              <a:t>.</a:t>
            </a:r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lvl="0" algn="just"/>
            <a:r>
              <a:rPr lang="es-ES" sz="900" dirty="0"/>
              <a:t>Adquirir y desarrollar capacidades iniciales para la investigación;  proporcionando conocimientos, hábitos y actitudes necesarias para la formación y auto-formación del sentido y valor de la reflexión teórica en la práctica misma. Este proceso apunta a desarrollarse desde la experiencia primera del estudiante con el entorno inmediato, para luego introducir la idea de lectura o “comprensión de mundo” a partir de la reflexión sostenida desde la teoría.</a:t>
            </a:r>
            <a:endParaRPr lang="es-CL" sz="900" dirty="0"/>
          </a:p>
          <a:p>
            <a:pPr algn="just"/>
            <a:r>
              <a:rPr lang="es-ES" sz="900" dirty="0"/>
              <a:t> </a:t>
            </a:r>
            <a:endParaRPr lang="es-CL" sz="900" dirty="0"/>
          </a:p>
          <a:p>
            <a:pPr lvl="0" algn="just"/>
            <a:r>
              <a:rPr lang="es-ES" sz="900" dirty="0" smtClean="0"/>
              <a:t>Conocer </a:t>
            </a:r>
            <a:r>
              <a:rPr lang="es-ES" sz="900" dirty="0"/>
              <a:t>y </a:t>
            </a:r>
            <a:r>
              <a:rPr lang="es-ES" sz="900" dirty="0" smtClean="0"/>
              <a:t>manejar </a:t>
            </a:r>
            <a:r>
              <a:rPr lang="es-ES" sz="900" dirty="0"/>
              <a:t>principios iniciales investigativos,  percibiendo y reflexionando a partir de  su entorno inmediato, el mundo externo basándose en la teoría como una reflexión sostenida.</a:t>
            </a:r>
            <a:endParaRPr lang="es-CL" sz="9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93085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</a:t>
                      </a:r>
                      <a:r>
                        <a:rPr lang="es-CL" sz="900" dirty="0" smtClean="0">
                          <a:effectLst/>
                        </a:rPr>
                        <a:t>docente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520349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Historia</a:t>
                      </a:r>
                      <a:r>
                        <a:rPr lang="es-CL" sz="1100" u="none" strike="noStrike" baseline="0" dirty="0" smtClean="0">
                          <a:effectLst/>
                        </a:rPr>
                        <a:t> y patrimonio arquitectónico III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Historia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y patrimonio arquitectónico II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3404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Sexto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avanzado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3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81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1,5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27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03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278601"/>
              </p:ext>
            </p:extLst>
          </p:nvPr>
        </p:nvGraphicFramePr>
        <p:xfrm>
          <a:off x="208112" y="192088"/>
          <a:ext cx="3096344" cy="9169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99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1787233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PATRIMONIO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ARQUITECTONICO EN LA ANTIGUEDAD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es-ES" sz="1000" dirty="0" smtClean="0">
                          <a:effectLst/>
                          <a:latin typeface="+mn-lt"/>
                          <a:ea typeface="Times New Roman"/>
                        </a:rPr>
                        <a:t>EL</a:t>
                      </a:r>
                      <a:r>
                        <a:rPr lang="es-ES" sz="1000" baseline="0" dirty="0" smtClean="0">
                          <a:effectLst/>
                          <a:latin typeface="+mn-lt"/>
                          <a:ea typeface="Times New Roman"/>
                        </a:rPr>
                        <a:t>  PATRIMONIO ARQUITECTONICO EN LA EDAD MEDIA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endParaRPr lang="es-ES" sz="1000" baseline="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es-ES" sz="1000" baseline="0" dirty="0" smtClean="0">
                          <a:effectLst/>
                          <a:latin typeface="+mn-lt"/>
                          <a:ea typeface="Times New Roman"/>
                        </a:rPr>
                        <a:t>UNIDAD 3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es-ES" sz="1000" baseline="0" dirty="0" smtClean="0">
                          <a:effectLst/>
                          <a:latin typeface="+mn-lt"/>
                          <a:ea typeface="Times New Roman"/>
                        </a:rPr>
                        <a:t>EL ARTE EN EL RENACIMIENTO Y EL BARROCO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 dirty="0" smtClean="0">
                          <a:effectLst/>
                          <a:latin typeface="+mn-lt"/>
                          <a:ea typeface="Times New Roman"/>
                        </a:rPr>
                        <a:t>El humanismo renacentista. Florencia y el origen del Renacimiento. </a:t>
                      </a:r>
                      <a:r>
                        <a:rPr lang="es-CL" sz="1000" dirty="0" err="1" smtClean="0">
                          <a:effectLst/>
                          <a:latin typeface="+mn-lt"/>
                          <a:ea typeface="Times New Roman"/>
                        </a:rPr>
                        <a:t>Brunelleschi</a:t>
                      </a:r>
                      <a:r>
                        <a:rPr lang="es-CL" sz="1000" dirty="0" smtClean="0">
                          <a:effectLst/>
                          <a:latin typeface="+mn-lt"/>
                          <a:ea typeface="Times New Roman"/>
                        </a:rPr>
                        <a:t>  y su obra. Alberti y la nueva visión de lo clásico. La perspectiva y la pintura. Los pintores del Renacimiento Florentino.</a:t>
                      </a:r>
                    </a:p>
                    <a:p>
                      <a:pPr algn="just"/>
                      <a:r>
                        <a:rPr lang="es-CL" sz="1000" dirty="0" smtClean="0">
                          <a:effectLst/>
                          <a:latin typeface="+mn-lt"/>
                          <a:ea typeface="Times New Roman"/>
                        </a:rPr>
                        <a:t>Los grandes artistas universales. Leonardo, Miguel </a:t>
                      </a:r>
                      <a:r>
                        <a:rPr lang="es-CL" sz="1000" dirty="0" err="1" smtClean="0">
                          <a:effectLst/>
                          <a:latin typeface="+mn-lt"/>
                          <a:ea typeface="Times New Roman"/>
                        </a:rPr>
                        <a:t>Angel</a:t>
                      </a:r>
                      <a:r>
                        <a:rPr lang="es-CL" sz="1000" dirty="0" smtClean="0">
                          <a:effectLst/>
                          <a:latin typeface="+mn-lt"/>
                          <a:ea typeface="Times New Roman"/>
                        </a:rPr>
                        <a:t> y Rafael. El Renacimiento en el resto de Europa</a:t>
                      </a:r>
                    </a:p>
                    <a:p>
                      <a:pPr algn="just"/>
                      <a:endParaRPr lang="es-ES" sz="1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0233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Determinar condicionantes ambientales, sociales y culturales del problema arquitectónico.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234238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6787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1.4. Formular fundamentos de intervención proyectual desde bases ambientales, sociales, culturales, históricas, patrimoniales, y estéticas del contexto.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267269">
                <a:tc rowSpan="5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219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32695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 Detectar áreas temáticas y problemas de investigación en el campo de la arquitectura y el urbanismo.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40689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3.2. Desarrollar estudios e investigaciones a nivel básico aplicando procedimientos metodológicos.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  <a:tr h="31318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solidFill>
                            <a:srgbClr val="000000"/>
                          </a:solidFill>
                          <a:ea typeface="Times New Roman"/>
                        </a:rPr>
                        <a:t>3.3. Difundir resultados de la investigación.</a:t>
                      </a:r>
                      <a:endParaRPr lang="es-CL" sz="800" dirty="0" smtClean="0">
                        <a:solidFill>
                          <a:srgbClr val="000000"/>
                        </a:solidFill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993366"/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rgbClr val="993366"/>
                </a:solidFill>
              </a:rPr>
              <a:t>EL ARTE EN EL RENACIMIENTO Y EL BARROCO</a:t>
            </a:r>
            <a:endParaRPr lang="es-CL" sz="2000" dirty="0">
              <a:solidFill>
                <a:srgbClr val="9933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25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287157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02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032216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Integrar información para realizar lectura de análisis cultural.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Reconocer temáticas investigativas</a:t>
                      </a:r>
                      <a:r>
                        <a:rPr lang="es-E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disciplinares.</a:t>
                      </a:r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" sz="1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Conocer teorías interpretativas de la arquitectura.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Conocer teorías de interpretación histórica de la arquitectura.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es-ES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Conocer teorías contemporáneas de la arquitectura que posibiliten puntos de vista exploratorios.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es-ES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Manejar</a:t>
                      </a:r>
                      <a:r>
                        <a:rPr lang="es-E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cuerpos bibliográficos.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es-ES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es-E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Comunicar procesos y resultados.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es-ES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Manejar</a:t>
                      </a:r>
                      <a:r>
                        <a:rPr lang="es-E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estándares avanzados de comunicación verbal.</a:t>
                      </a:r>
                      <a:endParaRPr lang="es-ES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</a:t>
                      </a:r>
                      <a:r>
                        <a:rPr lang="es-CL" sz="1400" baseline="0" dirty="0" smtClean="0">
                          <a:latin typeface="+mn-lt"/>
                        </a:rPr>
                        <a:t>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25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212642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DOCENTE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93366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5248672" y="8517223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993366"/>
                </a:solidFill>
                <a:latin typeface="Calibri" panose="020F0502020204030204" pitchFamily="34" charset="0"/>
              </a:rPr>
              <a:t>PATRIMONIO I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261227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/>
                        </a:rPr>
                        <a:t>IDENTIFICACIÓN 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DE LA ASIGNATURA 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93366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La asignatura de Historia y Patrimonio </a:t>
            </a:r>
            <a:r>
              <a:rPr lang="es-CL" sz="900" dirty="0" smtClean="0"/>
              <a:t>Arquitectónico I</a:t>
            </a:r>
            <a:r>
              <a:rPr lang="es-CL" sz="900" dirty="0"/>
              <a:t>, se sitúa en la línea curricular de Teoría e Historia </a:t>
            </a:r>
            <a:r>
              <a:rPr lang="es-CL" sz="900" dirty="0" smtClean="0"/>
              <a:t>y es </a:t>
            </a:r>
            <a:r>
              <a:rPr lang="es-CL" sz="900" dirty="0"/>
              <a:t>la segunda de las cinco asignaturas de Historia </a:t>
            </a:r>
            <a:r>
              <a:rPr lang="es-CL" sz="900" dirty="0" smtClean="0"/>
              <a:t>de la </a:t>
            </a:r>
            <a:r>
              <a:rPr lang="es-CL" sz="900" dirty="0"/>
              <a:t>Arquitectura que componen dicha línea. </a:t>
            </a:r>
            <a:r>
              <a:rPr lang="es-CL" sz="900" dirty="0" smtClean="0"/>
              <a:t>Ubicada en </a:t>
            </a:r>
            <a:r>
              <a:rPr lang="es-CL" sz="900" dirty="0"/>
              <a:t>el ciclo inicial, en el cuarto semestre de la </a:t>
            </a:r>
            <a:r>
              <a:rPr lang="es-CL" sz="900" dirty="0" smtClean="0"/>
              <a:t>Carrera, su </a:t>
            </a:r>
            <a:r>
              <a:rPr lang="es-CL" sz="900" dirty="0"/>
              <a:t>objetivo principal es formar competencias </a:t>
            </a:r>
            <a:r>
              <a:rPr lang="es-CL" sz="900" dirty="0" smtClean="0"/>
              <a:t>básicas en </a:t>
            </a:r>
            <a:r>
              <a:rPr lang="es-CL" sz="900" dirty="0"/>
              <a:t>los estudiantes que permitan construir </a:t>
            </a:r>
            <a:r>
              <a:rPr lang="es-CL" sz="900" dirty="0" smtClean="0"/>
              <a:t>una formación </a:t>
            </a:r>
            <a:r>
              <a:rPr lang="es-CL" sz="900" dirty="0"/>
              <a:t>conceptual basada en la comprensión </a:t>
            </a:r>
            <a:r>
              <a:rPr lang="es-CL" sz="900" dirty="0" smtClean="0"/>
              <a:t>del proceso </a:t>
            </a:r>
            <a:r>
              <a:rPr lang="es-CL" sz="900" dirty="0"/>
              <a:t>arquitectónico como un fenómeno </a:t>
            </a:r>
            <a:r>
              <a:rPr lang="es-CL" sz="900" dirty="0" smtClean="0"/>
              <a:t>creativo ligado </a:t>
            </a:r>
            <a:r>
              <a:rPr lang="es-CL" sz="900" dirty="0"/>
              <a:t>a un tiempo histórico, cultural y natural</a:t>
            </a:r>
            <a:r>
              <a:rPr lang="es-CL" sz="900" dirty="0" smtClean="0"/>
              <a:t>.</a:t>
            </a:r>
          </a:p>
          <a:p>
            <a:pPr algn="just"/>
            <a:endParaRPr lang="es-CL" sz="900" dirty="0"/>
          </a:p>
          <a:p>
            <a:pPr algn="just"/>
            <a:r>
              <a:rPr lang="es-CL" sz="900" dirty="0" smtClean="0"/>
              <a:t>En lo cognitivo se considera el conocimiento del corpus histórico de las obras y patrimonio de la arquitectura moderna, tanto en general como en relación a las obras latinoamericanas y especialmente chilenas, las que deberán ser identificadas y valoradas desde la perspectiva de las formas de pensar la historia y la modernidad en base a algunos autores consagrados considerándose aspectos del patrimonio moderno y de su rescate documental.</a:t>
            </a:r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/>
            <a:r>
              <a:rPr lang="es-CL" sz="900" dirty="0" smtClean="0"/>
              <a:t>Ser capaz </a:t>
            </a:r>
            <a:r>
              <a:rPr lang="es-CL" sz="900" dirty="0"/>
              <a:t>de comprender el proceso arquitectónico como un fenómeno creativo ligado a un tiempo histórico, cultural, natural y técnico</a:t>
            </a:r>
            <a:r>
              <a:rPr lang="es-CL" sz="900" dirty="0" smtClean="0"/>
              <a:t>.</a:t>
            </a:r>
          </a:p>
          <a:p>
            <a:pPr algn="just"/>
            <a:r>
              <a:rPr lang="es-CL" sz="900" dirty="0" smtClean="0"/>
              <a:t>Comprender el proceso arquitectónico como un fenómeno creativo ligado a un tiempo histórico, cultural, natural y técnico.</a:t>
            </a:r>
          </a:p>
          <a:p>
            <a:pPr algn="just"/>
            <a:r>
              <a:rPr lang="es-CL" sz="900" dirty="0" smtClean="0"/>
              <a:t>Conocer respecto de cómo se genera y desarrolla la arquitectura del siglo XX según distintas problemáticas contemporáneas y distinguir, en los distintos fenómenos artísticos contemporáneos, los aspectos que podrían influir en la producción arquitectónica actual.</a:t>
            </a:r>
            <a:endParaRPr lang="es-CL" sz="9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909325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433890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Historia</a:t>
                      </a:r>
                      <a:r>
                        <a:rPr lang="es-CL" sz="1100" u="none" strike="noStrike" baseline="0" dirty="0" smtClean="0">
                          <a:effectLst/>
                        </a:rPr>
                        <a:t> y patrimonio arquitectónico 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Historia del arte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3381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Cuarto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inicial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3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81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1,5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27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3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904"/>
              </p:ext>
            </p:extLst>
          </p:nvPr>
        </p:nvGraphicFramePr>
        <p:xfrm>
          <a:off x="208112" y="192088"/>
          <a:ext cx="3096344" cy="9169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99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1787233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INICIOS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DE LA ARQUITECTURA MODERNA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HISTORIAS DE LA ARQUITECTURA MODERNA</a:t>
                      </a:r>
                    </a:p>
                    <a:p>
                      <a:pPr algn="just"/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ARQUITECTURA LATINOAMERICANA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Y CHILENA MODERNAS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Orígenes e inicios. Estrategias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transformaciones.</a:t>
                      </a:r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0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Determinar condicionantes ambientales, sociales y culturales del problema arquitectónico.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234238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6787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1.4. Formular fundamentos de intervención proyectual desde bases ambientales, sociales, culturales, históricas, patrimoniales, y estéticas del contexto.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267269">
                <a:tc rowSpan="5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219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32695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 Detectar áreas temáticas y problemas de investigación en el campo de la arquitectura y el urbanismo.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40689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3.2. Desarrollar estudios e investigaciones a nivel básico aplicando procedimientos metodológicos.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31318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solidFill>
                            <a:srgbClr val="000000"/>
                          </a:solidFill>
                          <a:ea typeface="Times New Roman"/>
                        </a:rPr>
                        <a:t>3.3. Difundir resultados de la investigación.</a:t>
                      </a:r>
                      <a:endParaRPr lang="es-CL" sz="800" dirty="0" smtClean="0">
                        <a:solidFill>
                          <a:srgbClr val="000000"/>
                        </a:solidFill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993366"/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rgbClr val="993366"/>
                </a:solidFill>
              </a:rPr>
              <a:t>ARQUITECTURA LATINOAMERICANA Y CHILENA MODERNAS</a:t>
            </a:r>
            <a:endParaRPr lang="es-CL" sz="2000" dirty="0">
              <a:solidFill>
                <a:srgbClr val="9933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90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238661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90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426067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pPr algn="just"/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Reconocer variables diacrónicas</a:t>
                      </a:r>
                      <a:r>
                        <a:rPr lang="es-E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básicas.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Establecer relaciones entre proyecto, obra arquitectónica y los aspectos históricos.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Formular proposiciones elementales relativas al campo arquitectónico.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Reconocer elementos de observación arquitectónico patrimonial.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Conocer teorías contemporáneas de la arquitectura que posibiliten puntos de vista exploratorios.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Manejar</a:t>
                      </a:r>
                      <a:r>
                        <a:rPr lang="es-E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matriz histórica de la disciplina arquitectónica.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Manejar técnica de escritura y exposición oral.</a:t>
                      </a:r>
                      <a:endParaRPr lang="es-ES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NOTA</a:t>
                      </a:r>
                      <a:r>
                        <a:rPr lang="es-CL" sz="1400" baseline="0" dirty="0" smtClean="0">
                          <a:latin typeface="+mn-lt"/>
                        </a:rPr>
                        <a:t>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62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458671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DOCENTE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93366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5248672" y="8517223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993366"/>
                </a:solidFill>
                <a:latin typeface="Calibri" panose="020F0502020204030204" pitchFamily="34" charset="0"/>
              </a:rPr>
              <a:t>PATRIMONIO II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762557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/>
                        </a:rPr>
                        <a:t>IDENTIFICACIÓN 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DE LA ASIGNATURA 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93366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 smtClean="0"/>
              <a:t>Introducir al estudiante en la adquisición de un corpus  histórico del campo de la arquitectura. Entregar aquellos antecedentes histórico – arquitectónicos que permiten comprender el proceso de generación y desarrollo que ha tenido la arquitectura hacia fines del siglo XX.</a:t>
            </a:r>
          </a:p>
          <a:p>
            <a:pPr algn="just"/>
            <a:r>
              <a:rPr lang="es-CL" sz="900" dirty="0" smtClean="0"/>
              <a:t>Otorgar aquellas herramientas necesarias para introducirlo al método de investigación propio del campo  de la historia de la arquitectura.</a:t>
            </a:r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/>
            <a:r>
              <a:rPr lang="es-CL" sz="900" dirty="0" smtClean="0"/>
              <a:t>Reconocer prospectivamente las intervenciones en el patrimonio arquitectónico y urbano desde teorías, metodologías y criterios de intervención desarrollados en la actualidad, tanto nacional como internacional.</a:t>
            </a:r>
          </a:p>
          <a:p>
            <a:pPr algn="just"/>
            <a:r>
              <a:rPr lang="es-CL" sz="900" dirty="0" smtClean="0"/>
              <a:t>Demostrar capacidad de apreciación histórica crítica en relación con la producción arquitectónica nacional actual.</a:t>
            </a:r>
            <a:endParaRPr lang="es-CL" sz="9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128787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482997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Historia</a:t>
                      </a:r>
                      <a:r>
                        <a:rPr lang="es-CL" sz="1100" u="none" strike="noStrike" baseline="0" dirty="0" smtClean="0">
                          <a:effectLst/>
                        </a:rPr>
                        <a:t> y patrimonio arquitectónico II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Historia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y patrimonio arquitectónico I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3399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Quinto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intermedio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3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81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1,5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27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39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273800"/>
              </p:ext>
            </p:extLst>
          </p:nvPr>
        </p:nvGraphicFramePr>
        <p:xfrm>
          <a:off x="208112" y="192088"/>
          <a:ext cx="3096344" cy="9169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99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1787233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EL ESTILO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INTERNACIONAL, SU CUESTIONAMIENTO Y LAS PROPOSICIONES POSMODERNAS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EL PATRIMONIO ARQUITECTONICO Y URBANO CONTEMPORANEO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es-ES" sz="1000" dirty="0" smtClean="0">
                          <a:effectLst/>
                          <a:latin typeface="+mn-lt"/>
                          <a:ea typeface="Times New Roman"/>
                        </a:rPr>
                        <a:t>Terminología patrimonial y conceptos generales sobre Patrimonio.</a:t>
                      </a:r>
                      <a:endParaRPr lang="es-CL" sz="10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es-ES" sz="1000" dirty="0" smtClean="0">
                          <a:effectLst/>
                          <a:latin typeface="+mn-lt"/>
                          <a:ea typeface="Times New Roman"/>
                        </a:rPr>
                        <a:t>Legislación internacional.</a:t>
                      </a:r>
                      <a:endParaRPr lang="es-CL" sz="10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es-ES" sz="1000" dirty="0" smtClean="0">
                          <a:effectLst/>
                          <a:latin typeface="+mn-lt"/>
                          <a:ea typeface="Times New Roman"/>
                        </a:rPr>
                        <a:t>Legislación nacional: Ley 17.288 de Monumentos Nacionales. Artículo 60 Ley General de Urbanismo y Construcción.</a:t>
                      </a:r>
                      <a:endParaRPr lang="es-CL" sz="10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es-ES" sz="1000" dirty="0" smtClean="0">
                          <a:effectLst/>
                          <a:latin typeface="+mn-lt"/>
                          <a:ea typeface="Times New Roman"/>
                        </a:rPr>
                        <a:t>Conceptos y criterios de  la restauración crítica.</a:t>
                      </a:r>
                      <a:endParaRPr lang="es-CL" sz="10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es-ES" sz="1000" dirty="0" smtClean="0">
                          <a:effectLst/>
                          <a:latin typeface="+mn-lt"/>
                          <a:ea typeface="Times New Roman"/>
                        </a:rPr>
                        <a:t>Intervenciones y puesta en valor de patrimonio arquitectónico y urbano.</a:t>
                      </a:r>
                      <a:endParaRPr lang="es-CL" sz="10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/>
                      <a:r>
                        <a:rPr lang="es-ES" sz="1000" dirty="0" smtClean="0">
                          <a:effectLst/>
                          <a:latin typeface="+mn-lt"/>
                          <a:ea typeface="Times New Roman"/>
                        </a:rPr>
                        <a:t>Casos nacionales. Análisis crítico.</a:t>
                      </a:r>
                    </a:p>
                    <a:p>
                      <a:pPr algn="just"/>
                      <a:endParaRPr lang="es-ES" sz="1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033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Determinar condicionantes ambientales, sociales y culturales del problema arquitectónico.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234238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6787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1.4. Formular fundamentos de intervención proyectual desde bases ambientales, sociales, culturales, históricas, patrimoniales, y estéticas del contexto.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267269">
                <a:tc rowSpan="5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219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32695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 Detectar áreas temáticas y problemas de investigación en el campo de la arquitectura y el urbanismo.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40689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3.2. Desarrollar estudios e investigaciones a nivel básico aplicando procedimientos metodológicos.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31318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solidFill>
                            <a:srgbClr val="000000"/>
                          </a:solidFill>
                          <a:ea typeface="Times New Roman"/>
                        </a:rPr>
                        <a:t>3.3. Difundir resultados de la investigación.</a:t>
                      </a:r>
                      <a:endParaRPr lang="es-CL" sz="800" dirty="0" smtClean="0">
                        <a:solidFill>
                          <a:srgbClr val="000000"/>
                        </a:solidFill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993366"/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rgbClr val="993366"/>
                </a:solidFill>
              </a:rPr>
              <a:t>EL PATRIMONIO ARQUITECTONICO Y URBANO CONTEMPORANEO</a:t>
            </a:r>
            <a:endParaRPr lang="es-CL" sz="2000" dirty="0">
              <a:solidFill>
                <a:srgbClr val="9933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49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551478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5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61763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pPr algn="just"/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Integrar información para realizar lectura de análisis cultural.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Manejar elementos básicos de análisis del problema arquitectónico</a:t>
                      </a:r>
                      <a:r>
                        <a:rPr lang="es-E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patrimonial.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Conocer teorías interpretativas de la arquitectura.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Conocer teorías de interpretación histórica de la arquitectura.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es-CL" sz="1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Conocer referentes teóricos relacionados con la teoría de lugar.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es-ES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Manejar con cierta propiedad teorías del arte y la composición arquitectónica.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es-ES" sz="1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Conocer teorías contemporáneas de la arquitectura que posibiliten puntos de vista exploratorios</a:t>
                      </a:r>
                      <a:r>
                        <a:rPr lang="es-E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prospectivos.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Registrar, interpretar, sistematizar y comunicar resultados.</a:t>
                      </a:r>
                      <a:endParaRPr lang="es-ES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59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3560</TotalTime>
  <Words>1871</Words>
  <Application>Microsoft Office PowerPoint</Application>
  <PresentationFormat>A3 Paper (297x420 mm)</PresentationFormat>
  <Paragraphs>316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380</cp:revision>
  <cp:lastPrinted>2014-06-25T14:04:49Z</cp:lastPrinted>
  <dcterms:created xsi:type="dcterms:W3CDTF">2013-10-07T01:38:27Z</dcterms:created>
  <dcterms:modified xsi:type="dcterms:W3CDTF">2014-12-02T19:56:45Z</dcterms:modified>
</cp:coreProperties>
</file>