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08" r:id="rId1"/>
  </p:sldMasterIdLst>
  <p:notesMasterIdLst>
    <p:notesMasterId r:id="rId7"/>
  </p:notesMasterIdLst>
  <p:handoutMasterIdLst>
    <p:handoutMasterId r:id="rId8"/>
  </p:handoutMasterIdLst>
  <p:sldIdLst>
    <p:sldId id="329" r:id="rId2"/>
    <p:sldId id="312" r:id="rId3"/>
    <p:sldId id="313" r:id="rId4"/>
    <p:sldId id="314" r:id="rId5"/>
    <p:sldId id="315" r:id="rId6"/>
  </p:sldIdLst>
  <p:sldSz cx="12801600" cy="9601200" type="A3"/>
  <p:notesSz cx="9236075" cy="7010400"/>
  <p:defaultTextStyle>
    <a:defPPr>
      <a:defRPr lang="es-CL"/>
    </a:defPPr>
    <a:lvl1pPr marL="0" algn="l" defTabSz="1279694" rtl="0" eaLnBrk="1" latinLnBrk="0" hangingPunct="1">
      <a:defRPr sz="2500" kern="1200">
        <a:solidFill>
          <a:schemeClr val="tx1"/>
        </a:solidFill>
        <a:latin typeface="+mn-lt"/>
        <a:ea typeface="+mn-ea"/>
        <a:cs typeface="+mn-cs"/>
      </a:defRPr>
    </a:lvl1pPr>
    <a:lvl2pPr marL="639848" algn="l" defTabSz="1279694" rtl="0" eaLnBrk="1" latinLnBrk="0" hangingPunct="1">
      <a:defRPr sz="2500" kern="1200">
        <a:solidFill>
          <a:schemeClr val="tx1"/>
        </a:solidFill>
        <a:latin typeface="+mn-lt"/>
        <a:ea typeface="+mn-ea"/>
        <a:cs typeface="+mn-cs"/>
      </a:defRPr>
    </a:lvl2pPr>
    <a:lvl3pPr marL="1279694" algn="l" defTabSz="1279694" rtl="0" eaLnBrk="1" latinLnBrk="0" hangingPunct="1">
      <a:defRPr sz="2500" kern="1200">
        <a:solidFill>
          <a:schemeClr val="tx1"/>
        </a:solidFill>
        <a:latin typeface="+mn-lt"/>
        <a:ea typeface="+mn-ea"/>
        <a:cs typeface="+mn-cs"/>
      </a:defRPr>
    </a:lvl3pPr>
    <a:lvl4pPr marL="1919541" algn="l" defTabSz="1279694" rtl="0" eaLnBrk="1" latinLnBrk="0" hangingPunct="1">
      <a:defRPr sz="2500" kern="1200">
        <a:solidFill>
          <a:schemeClr val="tx1"/>
        </a:solidFill>
        <a:latin typeface="+mn-lt"/>
        <a:ea typeface="+mn-ea"/>
        <a:cs typeface="+mn-cs"/>
      </a:defRPr>
    </a:lvl4pPr>
    <a:lvl5pPr marL="2559390" algn="l" defTabSz="1279694" rtl="0" eaLnBrk="1" latinLnBrk="0" hangingPunct="1">
      <a:defRPr sz="2500" kern="1200">
        <a:solidFill>
          <a:schemeClr val="tx1"/>
        </a:solidFill>
        <a:latin typeface="+mn-lt"/>
        <a:ea typeface="+mn-ea"/>
        <a:cs typeface="+mn-cs"/>
      </a:defRPr>
    </a:lvl5pPr>
    <a:lvl6pPr marL="3199237" algn="l" defTabSz="1279694" rtl="0" eaLnBrk="1" latinLnBrk="0" hangingPunct="1">
      <a:defRPr sz="2500" kern="1200">
        <a:solidFill>
          <a:schemeClr val="tx1"/>
        </a:solidFill>
        <a:latin typeface="+mn-lt"/>
        <a:ea typeface="+mn-ea"/>
        <a:cs typeface="+mn-cs"/>
      </a:defRPr>
    </a:lvl6pPr>
    <a:lvl7pPr marL="3839084" algn="l" defTabSz="1279694" rtl="0" eaLnBrk="1" latinLnBrk="0" hangingPunct="1">
      <a:defRPr sz="2500" kern="1200">
        <a:solidFill>
          <a:schemeClr val="tx1"/>
        </a:solidFill>
        <a:latin typeface="+mn-lt"/>
        <a:ea typeface="+mn-ea"/>
        <a:cs typeface="+mn-cs"/>
      </a:defRPr>
    </a:lvl7pPr>
    <a:lvl8pPr marL="4478930" algn="l" defTabSz="1279694" rtl="0" eaLnBrk="1" latinLnBrk="0" hangingPunct="1">
      <a:defRPr sz="2500" kern="1200">
        <a:solidFill>
          <a:schemeClr val="tx1"/>
        </a:solidFill>
        <a:latin typeface="+mn-lt"/>
        <a:ea typeface="+mn-ea"/>
        <a:cs typeface="+mn-cs"/>
      </a:defRPr>
    </a:lvl8pPr>
    <a:lvl9pPr marL="5118777" algn="l" defTabSz="1279694"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208">
          <p15:clr>
            <a:srgbClr val="A4A3A4"/>
          </p15:clr>
        </p15:guide>
        <p15:guide id="4"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CC00CC"/>
    <a:srgbClr val="CCCC00"/>
    <a:srgbClr val="8080FF"/>
    <a:srgbClr val="0066FF"/>
    <a:srgbClr val="006666"/>
    <a:srgbClr val="CC99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8269" autoAdjust="0"/>
  </p:normalViewPr>
  <p:slideViewPr>
    <p:cSldViewPr>
      <p:cViewPr varScale="1">
        <p:scale>
          <a:sx n="67" d="100"/>
          <a:sy n="67" d="100"/>
        </p:scale>
        <p:origin x="1446" y="48"/>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6"/>
    </p:cViewPr>
  </p:sorterViewPr>
  <p:notesViewPr>
    <p:cSldViewPr>
      <p:cViewPr varScale="1">
        <p:scale>
          <a:sx n="53" d="100"/>
          <a:sy n="53" d="100"/>
        </p:scale>
        <p:origin x="-2820" y="-90"/>
      </p:cViewPr>
      <p:guideLst>
        <p:guide orient="horz" pos="2880"/>
        <p:guide pos="2160"/>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03136" cy="350641"/>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5230849" y="0"/>
            <a:ext cx="4003136" cy="350641"/>
          </a:xfrm>
          <a:prstGeom prst="rect">
            <a:avLst/>
          </a:prstGeom>
        </p:spPr>
        <p:txBody>
          <a:bodyPr vert="horz" lIns="91440" tIns="45720" rIns="91440" bIns="45720" rtlCol="0"/>
          <a:lstStyle>
            <a:lvl1pPr algn="r">
              <a:defRPr sz="1200"/>
            </a:lvl1pPr>
          </a:lstStyle>
          <a:p>
            <a:fld id="{AB96B5E7-F557-49A3-A995-94A2D8B1B31D}" type="datetimeFigureOut">
              <a:rPr lang="es-CL" smtClean="0"/>
              <a:t>02-12-2014</a:t>
            </a:fld>
            <a:endParaRPr lang="es-CL"/>
          </a:p>
        </p:txBody>
      </p:sp>
      <p:sp>
        <p:nvSpPr>
          <p:cNvPr id="4" name="3 Marcador de pie de página"/>
          <p:cNvSpPr>
            <a:spLocks noGrp="1"/>
          </p:cNvSpPr>
          <p:nvPr>
            <p:ph type="ftr" sz="quarter" idx="2"/>
          </p:nvPr>
        </p:nvSpPr>
        <p:spPr>
          <a:xfrm>
            <a:off x="1" y="6658555"/>
            <a:ext cx="4003136" cy="350641"/>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5230849" y="6658555"/>
            <a:ext cx="4003136" cy="350641"/>
          </a:xfrm>
          <a:prstGeom prst="rect">
            <a:avLst/>
          </a:prstGeom>
        </p:spPr>
        <p:txBody>
          <a:bodyPr vert="horz" lIns="91440" tIns="45720" rIns="91440" bIns="45720" rtlCol="0" anchor="b"/>
          <a:lstStyle>
            <a:lvl1pPr algn="r">
              <a:defRPr sz="1200"/>
            </a:lvl1pPr>
          </a:lstStyle>
          <a:p>
            <a:fld id="{BBC7696F-029A-4779-A581-AABFC874C88D}" type="slidenum">
              <a:rPr lang="es-CL" smtClean="0"/>
              <a:t>‹#›</a:t>
            </a:fld>
            <a:endParaRPr lang="es-CL"/>
          </a:p>
        </p:txBody>
      </p:sp>
    </p:spTree>
    <p:extLst>
      <p:ext uri="{BB962C8B-B14F-4D97-AF65-F5344CB8AC3E}">
        <p14:creationId xmlns:p14="http://schemas.microsoft.com/office/powerpoint/2010/main" val="1019502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s-CL"/>
          </a:p>
        </p:txBody>
      </p:sp>
      <p:sp>
        <p:nvSpPr>
          <p:cNvPr id="3" name="2 Marcador de fecha"/>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D7799CCC-6BA8-4190-9208-52EAD60680FC}" type="datetimeFigureOut">
              <a:rPr lang="es-CL" smtClean="0"/>
              <a:pPr/>
              <a:t>02-12-2014</a:t>
            </a:fld>
            <a:endParaRPr lang="es-CL"/>
          </a:p>
        </p:txBody>
      </p:sp>
      <p:sp>
        <p:nvSpPr>
          <p:cNvPr id="4" name="3 Marcador de imagen de diapositiva"/>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s-CL"/>
          </a:p>
        </p:txBody>
      </p:sp>
      <p:sp>
        <p:nvSpPr>
          <p:cNvPr id="5" name="4 Marcador de notas"/>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6658663"/>
            <a:ext cx="4002299" cy="350520"/>
          </a:xfrm>
          <a:prstGeom prst="rect">
            <a:avLst/>
          </a:prstGeom>
        </p:spPr>
        <p:txBody>
          <a:bodyPr vert="horz" lIns="92830" tIns="46415" rIns="92830" bIns="4641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5231639" y="6658663"/>
            <a:ext cx="4002299" cy="350520"/>
          </a:xfrm>
          <a:prstGeom prst="rect">
            <a:avLst/>
          </a:prstGeom>
        </p:spPr>
        <p:txBody>
          <a:bodyPr vert="horz" lIns="92830" tIns="46415" rIns="92830" bIns="46415" rtlCol="0" anchor="b"/>
          <a:lstStyle>
            <a:lvl1pPr algn="r">
              <a:defRPr sz="1200"/>
            </a:lvl1pPr>
          </a:lstStyle>
          <a:p>
            <a:fld id="{A7D6D47D-A9E8-4FED-9BD7-6BC15E3F95FE}" type="slidenum">
              <a:rPr lang="es-CL" smtClean="0"/>
              <a:pPr/>
              <a:t>‹#›</a:t>
            </a:fld>
            <a:endParaRPr lang="es-CL"/>
          </a:p>
        </p:txBody>
      </p:sp>
    </p:spTree>
    <p:extLst>
      <p:ext uri="{BB962C8B-B14F-4D97-AF65-F5344CB8AC3E}">
        <p14:creationId xmlns:p14="http://schemas.microsoft.com/office/powerpoint/2010/main" val="13271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3</a:t>
            </a:fld>
            <a:endParaRPr lang="es-CL"/>
          </a:p>
        </p:txBody>
      </p:sp>
    </p:spTree>
    <p:extLst>
      <p:ext uri="{BB962C8B-B14F-4D97-AF65-F5344CB8AC3E}">
        <p14:creationId xmlns:p14="http://schemas.microsoft.com/office/powerpoint/2010/main" val="2988178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60120" y="2982597"/>
            <a:ext cx="10881360" cy="205803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49277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1451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2994960" y="537845"/>
            <a:ext cx="4031615" cy="11470323"/>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895668" y="537845"/>
            <a:ext cx="11885930" cy="1147032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401873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53540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11238" y="6169662"/>
            <a:ext cx="10881360" cy="1906905"/>
          </a:xfrm>
        </p:spPr>
        <p:txBody>
          <a:bodyPr anchor="t"/>
          <a:lstStyle>
            <a:lvl1pPr algn="l">
              <a:defRPr sz="56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8146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895670"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89972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40080" y="384493"/>
            <a:ext cx="11521440" cy="16002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149158"/>
            <a:ext cx="5656263"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6503037" y="2149158"/>
            <a:ext cx="5658485"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58000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65148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3849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40082" y="382270"/>
            <a:ext cx="4211638" cy="1626870"/>
          </a:xfrm>
        </p:spPr>
        <p:txBody>
          <a:bodyPr anchor="b"/>
          <a:lstStyle>
            <a:lvl1pPr algn="l">
              <a:defRPr sz="28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640082" y="2009142"/>
            <a:ext cx="4211638" cy="6567488"/>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31717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09203" y="6720840"/>
            <a:ext cx="7680960" cy="793433"/>
          </a:xfrm>
        </p:spPr>
        <p:txBody>
          <a:bodyPr anchor="b"/>
          <a:lstStyle>
            <a:lvl1pPr algn="l">
              <a:defRPr sz="28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2509203" y="857885"/>
            <a:ext cx="7680960" cy="576072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es-CL"/>
          </a:p>
        </p:txBody>
      </p:sp>
      <p:sp>
        <p:nvSpPr>
          <p:cNvPr id="4" name="3 Marcador de texto"/>
          <p:cNvSpPr>
            <a:spLocks noGrp="1"/>
          </p:cNvSpPr>
          <p:nvPr>
            <p:ph type="body" sz="half" idx="2"/>
          </p:nvPr>
        </p:nvSpPr>
        <p:spPr>
          <a:xfrm>
            <a:off x="2509203" y="7514273"/>
            <a:ext cx="7680960" cy="1126807"/>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02-12-2014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26516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40080" y="384493"/>
            <a:ext cx="11521440" cy="1600200"/>
          </a:xfrm>
          <a:prstGeom prst="rect">
            <a:avLst/>
          </a:prstGeom>
        </p:spPr>
        <p:txBody>
          <a:bodyPr vert="horz" lIns="128001" tIns="64001" rIns="128001" bIns="64001"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240282"/>
            <a:ext cx="11521440" cy="6336348"/>
          </a:xfrm>
          <a:prstGeom prst="rect">
            <a:avLst/>
          </a:prstGeom>
        </p:spPr>
        <p:txBody>
          <a:bodyPr vert="horz" lIns="128001" tIns="64001" rIns="128001" bIns="6400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640080" y="8898892"/>
            <a:ext cx="2987040" cy="511175"/>
          </a:xfrm>
          <a:prstGeom prst="rect">
            <a:avLst/>
          </a:prstGeom>
        </p:spPr>
        <p:txBody>
          <a:bodyPr vert="horz" lIns="128001" tIns="64001" rIns="128001" bIns="64001" rtlCol="0" anchor="ctr"/>
          <a:lstStyle>
            <a:lvl1pPr algn="l">
              <a:defRPr sz="1700">
                <a:solidFill>
                  <a:schemeClr val="tx1">
                    <a:tint val="75000"/>
                  </a:schemeClr>
                </a:solidFill>
              </a:defRPr>
            </a:lvl1pPr>
          </a:lstStyle>
          <a:p>
            <a:fld id="{007FEEF4-D43A-4CA8-AA70-375AAE236EA3}" type="datetimeFigureOut">
              <a:rPr lang="es-CL" smtClean="0"/>
              <a:pPr/>
              <a:t>02-12-2014</a:t>
            </a:fld>
            <a:endParaRPr lang="es-CL"/>
          </a:p>
        </p:txBody>
      </p:sp>
      <p:sp>
        <p:nvSpPr>
          <p:cNvPr id="5" name="4 Marcador de pie de página"/>
          <p:cNvSpPr>
            <a:spLocks noGrp="1"/>
          </p:cNvSpPr>
          <p:nvPr>
            <p:ph type="ftr" sz="quarter" idx="3"/>
          </p:nvPr>
        </p:nvSpPr>
        <p:spPr>
          <a:xfrm>
            <a:off x="4373880" y="8898892"/>
            <a:ext cx="4053840" cy="51117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9174480" y="8898892"/>
            <a:ext cx="2987040" cy="511175"/>
          </a:xfrm>
          <a:prstGeom prst="rect">
            <a:avLst/>
          </a:prstGeom>
        </p:spPr>
        <p:txBody>
          <a:bodyPr vert="horz" lIns="128001" tIns="64001" rIns="128001" bIns="64001" rtlCol="0" anchor="ctr"/>
          <a:lstStyle>
            <a:lvl1pPr algn="r">
              <a:defRPr sz="1700">
                <a:solidFill>
                  <a:schemeClr val="tx1">
                    <a:tint val="75000"/>
                  </a:schemeClr>
                </a:solidFill>
              </a:defRPr>
            </a:lvl1pPr>
          </a:lstStyle>
          <a:p>
            <a:fld id="{4F79C697-9A38-488B-B35D-7B75F103FA94}" type="slidenum">
              <a:rPr lang="es-CL" smtClean="0"/>
              <a:pPr/>
              <a:t>‹#›</a:t>
            </a:fld>
            <a:endParaRPr lang="es-CL"/>
          </a:p>
        </p:txBody>
      </p:sp>
    </p:spTree>
    <p:extLst>
      <p:ext uri="{BB962C8B-B14F-4D97-AF65-F5344CB8AC3E}">
        <p14:creationId xmlns:p14="http://schemas.microsoft.com/office/powerpoint/2010/main" val="1712366255"/>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s-CL"/>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4080" y="192088"/>
            <a:ext cx="7632848" cy="646331"/>
          </a:xfrm>
          <a:prstGeom prst="rect">
            <a:avLst/>
          </a:prstGeom>
        </p:spPr>
        <p:txBody>
          <a:bodyPr wrap="square" lIns="91428" tIns="45714" rIns="91428" bIns="45714">
            <a:spAutoFit/>
          </a:bodyPr>
          <a:lstStyle/>
          <a:p>
            <a:pPr>
              <a:tabLst>
                <a:tab pos="1161910" algn="l"/>
              </a:tabLst>
            </a:pPr>
            <a:r>
              <a:rPr lang="es-CL" sz="3600" dirty="0">
                <a:solidFill>
                  <a:srgbClr val="993366"/>
                </a:solidFill>
                <a:latin typeface="Calibri" panose="020F0502020204030204" pitchFamily="34" charset="0"/>
              </a:rPr>
              <a:t>LÍNEA DE TEORIA Y PATRIMONIO</a:t>
            </a:r>
          </a:p>
        </p:txBody>
      </p:sp>
      <p:sp>
        <p:nvSpPr>
          <p:cNvPr id="5" name="4 Rectángulo"/>
          <p:cNvSpPr/>
          <p:nvPr/>
        </p:nvSpPr>
        <p:spPr>
          <a:xfrm>
            <a:off x="1720280" y="8783687"/>
            <a:ext cx="10930815" cy="754040"/>
          </a:xfrm>
          <a:prstGeom prst="rect">
            <a:avLst/>
          </a:prstGeom>
        </p:spPr>
        <p:txBody>
          <a:bodyPr wrap="square" lIns="91428" tIns="45714" rIns="91428" bIns="45714">
            <a:spAutoFit/>
          </a:bodyPr>
          <a:lstStyle/>
          <a:p>
            <a:pPr algn="r"/>
            <a:r>
              <a:rPr lang="es-CL" sz="4300" b="1" dirty="0" smtClean="0">
                <a:solidFill>
                  <a:srgbClr val="993366"/>
                </a:solidFill>
                <a:latin typeface="Calibri" panose="020F0502020204030204" pitchFamily="34" charset="0"/>
              </a:rPr>
              <a:t>INSTRUMENTOS |</a:t>
            </a:r>
            <a:r>
              <a:rPr lang="es-CL" sz="3600" b="1" dirty="0" smtClean="0">
                <a:solidFill>
                  <a:schemeClr val="bg1">
                    <a:lumMod val="75000"/>
                  </a:schemeClr>
                </a:solidFill>
                <a:latin typeface="Calibri" panose="020F0502020204030204" pitchFamily="34" charset="0"/>
              </a:rPr>
              <a:t> PATRIMONIO </a:t>
            </a:r>
            <a:r>
              <a:rPr lang="es-CL" sz="3600" b="1" dirty="0">
                <a:solidFill>
                  <a:schemeClr val="bg1">
                    <a:lumMod val="75000"/>
                  </a:schemeClr>
                </a:solidFill>
                <a:latin typeface="Calibri" panose="020F0502020204030204" pitchFamily="34" charset="0"/>
              </a:rPr>
              <a:t>| </a:t>
            </a:r>
            <a:r>
              <a:rPr lang="es-CL" sz="3600" b="1" dirty="0" smtClean="0">
                <a:solidFill>
                  <a:schemeClr val="bg1">
                    <a:lumMod val="75000"/>
                  </a:schemeClr>
                </a:solidFill>
                <a:latin typeface="Calibri" panose="020F0502020204030204" pitchFamily="34" charset="0"/>
              </a:rPr>
              <a:t>HISTORIA | </a:t>
            </a:r>
            <a:r>
              <a:rPr lang="es-CL" sz="3600" b="1" dirty="0">
                <a:solidFill>
                  <a:schemeClr val="bg1">
                    <a:lumMod val="75000"/>
                  </a:schemeClr>
                </a:solidFill>
                <a:latin typeface="Calibri" panose="020F0502020204030204" pitchFamily="34" charset="0"/>
              </a:rPr>
              <a:t>TEORIA </a:t>
            </a:r>
            <a:endParaRPr lang="es-CL" sz="4300" b="1" dirty="0">
              <a:solidFill>
                <a:schemeClr val="bg1">
                  <a:lumMod val="75000"/>
                </a:schemeClr>
              </a:solidFill>
              <a:latin typeface="Calibri" panose="020F050202020403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8087" y="2770244"/>
            <a:ext cx="8273008" cy="6013443"/>
          </a:xfrm>
          <a:prstGeom prst="rect">
            <a:avLst/>
          </a:prstGeom>
        </p:spPr>
      </p:pic>
    </p:spTree>
    <p:extLst>
      <p:ext uri="{BB962C8B-B14F-4D97-AF65-F5344CB8AC3E}">
        <p14:creationId xmlns:p14="http://schemas.microsoft.com/office/powerpoint/2010/main" val="1794785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2455212642"/>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solidFill>
                            <a:schemeClr val="tx1"/>
                          </a:solidFill>
                          <a:effectLst/>
                        </a:rPr>
                        <a:t>EQUIPO</a:t>
                      </a:r>
                      <a:r>
                        <a:rPr lang="es-ES" sz="1600" baseline="0" dirty="0" smtClean="0">
                          <a:solidFill>
                            <a:schemeClr val="tx1"/>
                          </a:solidFill>
                          <a:effectLst/>
                        </a:rPr>
                        <a:t> DOCENTE</a:t>
                      </a:r>
                      <a:endParaRPr lang="es-CL" sz="1600" dirty="0">
                        <a:solidFill>
                          <a:schemeClr val="tx1"/>
                        </a:solidFill>
                        <a:effectLst/>
                        <a:latin typeface="Times New Roman"/>
                        <a:ea typeface="Times New Roman"/>
                      </a:endParaRPr>
                    </a:p>
                  </a:txBody>
                  <a:tcPr marL="44450" marR="44450" marT="0" marB="0">
                    <a:solidFill>
                      <a:srgbClr val="993366"/>
                    </a:solidFill>
                  </a:tcPr>
                </a:tc>
              </a:tr>
            </a:tbl>
          </a:graphicData>
        </a:graphic>
      </p:graphicFrame>
      <p:sp>
        <p:nvSpPr>
          <p:cNvPr id="8" name="7 Rectángulo"/>
          <p:cNvSpPr/>
          <p:nvPr/>
        </p:nvSpPr>
        <p:spPr>
          <a:xfrm>
            <a:off x="6904856" y="8517223"/>
            <a:ext cx="5688632" cy="830997"/>
          </a:xfrm>
          <a:prstGeom prst="rect">
            <a:avLst/>
          </a:prstGeom>
        </p:spPr>
        <p:txBody>
          <a:bodyPr wrap="square">
            <a:spAutoFit/>
          </a:bodyPr>
          <a:lstStyle/>
          <a:p>
            <a:pPr algn="r"/>
            <a:r>
              <a:rPr lang="es-CL" sz="4800" b="1" dirty="0" smtClean="0">
                <a:solidFill>
                  <a:srgbClr val="993366"/>
                </a:solidFill>
                <a:latin typeface="Calibri" panose="020F0502020204030204" pitchFamily="34" charset="0"/>
              </a:rPr>
              <a:t>INSTRUMENTOS</a:t>
            </a:r>
          </a:p>
        </p:txBody>
      </p:sp>
      <p:graphicFrame>
        <p:nvGraphicFramePr>
          <p:cNvPr id="11" name="10 Tabla"/>
          <p:cNvGraphicFramePr>
            <a:graphicFrameLocks noGrp="1"/>
          </p:cNvGraphicFramePr>
          <p:nvPr>
            <p:extLst>
              <p:ext uri="{D42A27DB-BD31-4B8C-83A1-F6EECF244321}">
                <p14:modId xmlns:p14="http://schemas.microsoft.com/office/powerpoint/2010/main" val="691261227"/>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solidFill>
                            <a:schemeClr val="tx1"/>
                          </a:solidFill>
                          <a:effectLst/>
                        </a:rPr>
                        <a:t>IDENTIFICACIÓN </a:t>
                      </a:r>
                      <a:r>
                        <a:rPr lang="es-ES" sz="1600" dirty="0">
                          <a:solidFill>
                            <a:schemeClr val="tx1"/>
                          </a:solidFill>
                          <a:effectLst/>
                        </a:rPr>
                        <a:t>DE LA ASIGNATURA </a:t>
                      </a:r>
                      <a:endParaRPr lang="es-CL" sz="1600" dirty="0">
                        <a:solidFill>
                          <a:schemeClr val="tx1"/>
                        </a:solidFill>
                        <a:effectLst/>
                        <a:latin typeface="Times New Roman"/>
                        <a:ea typeface="Times New Roman"/>
                      </a:endParaRPr>
                    </a:p>
                  </a:txBody>
                  <a:tcPr marL="44450" marR="44450" marT="0" marB="0">
                    <a:solidFill>
                      <a:srgbClr val="993366"/>
                    </a:solidFill>
                  </a:tcPr>
                </a:tc>
              </a:tr>
            </a:tbl>
          </a:graphicData>
        </a:graphic>
      </p:graphicFrame>
      <p:sp>
        <p:nvSpPr>
          <p:cNvPr id="2" name="1 Rectángulo"/>
          <p:cNvSpPr/>
          <p:nvPr/>
        </p:nvSpPr>
        <p:spPr>
          <a:xfrm>
            <a:off x="136104" y="6215745"/>
            <a:ext cx="5760640" cy="3000821"/>
          </a:xfrm>
          <a:prstGeom prst="rect">
            <a:avLst/>
          </a:prstGeom>
        </p:spPr>
        <p:txBody>
          <a:bodyPr wrap="square">
            <a:spAutoFit/>
          </a:bodyPr>
          <a:lstStyle/>
          <a:p>
            <a:pPr lvl="0" algn="just">
              <a:tabLst>
                <a:tab pos="315595" algn="l"/>
              </a:tabLst>
            </a:pPr>
            <a:r>
              <a:rPr lang="es-ES" sz="900" b="1" u="sng" dirty="0" smtClean="0"/>
              <a:t>ABSTRACT</a:t>
            </a:r>
          </a:p>
          <a:p>
            <a:pPr algn="just"/>
            <a:r>
              <a:rPr lang="es-MX" sz="900" dirty="0" smtClean="0"/>
              <a:t>El curso de instrumentos críticos de la arquitectura y el urbanismo contemporáneo se plantea como extensión de los cursos precedentes con un mayor nivel de complejidad, en particular con el curso de teoría 4. Es así como a partir de una pregunta investigativa que detona un análisis, temática desarrollada en teoría 4, se instala en instrumentos el argumento crítico en torno a la observación concreta del cotidiano ecológico.</a:t>
            </a:r>
          </a:p>
          <a:p>
            <a:pPr algn="just"/>
            <a:endParaRPr lang="es-MX" sz="900" dirty="0"/>
          </a:p>
          <a:p>
            <a:pPr algn="just"/>
            <a:r>
              <a:rPr lang="es-MX" sz="900" dirty="0" smtClean="0"/>
              <a:t>El argumento crítico deberá inscribirse y tener una visión holística, ya que el curso estará profundizando, durante todo el semestre las relaciones sistémicas de la arquitectura y el territorio. Paralelamente es necesario que cada investigación desarrollada por el estudiante, se inscriba dentro del cambio de paradigma  ecológico, esto quiere decir que asuma una responsabilidad social y una postura productiva.</a:t>
            </a:r>
          </a:p>
          <a:p>
            <a:pPr algn="just"/>
            <a:endParaRPr lang="es-MX" sz="900" dirty="0"/>
          </a:p>
          <a:p>
            <a:pPr algn="just"/>
            <a:r>
              <a:rPr lang="es-MX" sz="900" dirty="0" smtClean="0"/>
              <a:t>El curso en ese sentido insistirá en la pregunta como inicio investigativo, acentuando el análisis  en un problema de investigación cotidiano – ecológico en el país, como en Latinoamérica, para de este modo generar un argumento fundado y concluyente. </a:t>
            </a:r>
          </a:p>
          <a:p>
            <a:pPr algn="just"/>
            <a:endParaRPr lang="es-MX" sz="900" dirty="0" smtClean="0"/>
          </a:p>
          <a:p>
            <a:pPr algn="just">
              <a:spcAft>
                <a:spcPts val="0"/>
              </a:spcAft>
              <a:tabLst>
                <a:tab pos="315595" algn="l"/>
              </a:tabLst>
            </a:pPr>
            <a:r>
              <a:rPr lang="es-MX" sz="900" b="1" u="sng" dirty="0" smtClean="0"/>
              <a:t>OBJETIVO HABILITANTE</a:t>
            </a:r>
          </a:p>
          <a:p>
            <a:pPr lvl="0" algn="just"/>
            <a:r>
              <a:rPr lang="es-ES" sz="900" dirty="0" smtClean="0"/>
              <a:t>Conocer y manejar principios </a:t>
            </a:r>
            <a:r>
              <a:rPr lang="es-ES" sz="900" dirty="0"/>
              <a:t>iniciales investigativos,  percibiendo y reflexionando a partir de  su entorno inmediato, el mundo externo basándose en el argumento crítico, fundamento trascendental del curso que será entendido como una justificación antecedida por una investigación que servirá como respaldo. </a:t>
            </a:r>
            <a:endParaRPr lang="es-ES" sz="900" dirty="0" smtClean="0"/>
          </a:p>
          <a:p>
            <a:pPr lvl="0" algn="just"/>
            <a:endParaRPr lang="es-CL" sz="900" dirty="0"/>
          </a:p>
          <a:p>
            <a:pPr lvl="0" algn="just"/>
            <a:r>
              <a:rPr lang="es-ES" sz="900" dirty="0" smtClean="0"/>
              <a:t>En </a:t>
            </a:r>
            <a:r>
              <a:rPr lang="es-ES" sz="900" dirty="0"/>
              <a:t>la argumentación propondrá leyes, modelos o líneas de ascenso a seguir.</a:t>
            </a:r>
            <a:endParaRPr lang="es-CL" sz="900" dirty="0"/>
          </a:p>
        </p:txBody>
      </p:sp>
      <p:graphicFrame>
        <p:nvGraphicFramePr>
          <p:cNvPr id="4" name="3 Tabla"/>
          <p:cNvGraphicFramePr>
            <a:graphicFrameLocks noGrp="1"/>
          </p:cNvGraphicFramePr>
          <p:nvPr>
            <p:extLst>
              <p:ext uri="{D42A27DB-BD31-4B8C-83A1-F6EECF244321}">
                <p14:modId xmlns:p14="http://schemas.microsoft.com/office/powerpoint/2010/main" val="344043605"/>
              </p:ext>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docente </a:t>
                      </a:r>
                      <a:r>
                        <a:rPr lang="es-CL" sz="800" dirty="0">
                          <a:effectLst/>
                        </a:rPr>
                        <a:t>(Responsables que elaboran este documento)</a:t>
                      </a:r>
                      <a:endParaRPr lang="es-CL" sz="1200" dirty="0">
                        <a:effectLst/>
                        <a:latin typeface="Times New Roman"/>
                        <a:ea typeface="Times New Roman"/>
                      </a:endParaRPr>
                    </a:p>
                  </a:txBody>
                  <a:tcPr marL="44450" marR="44450" marT="0" marB="0" anchor="ctr"/>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a:effectLst/>
                        </a:rPr>
                        <a:t>Antecedentes</a:t>
                      </a:r>
                      <a:r>
                        <a:rPr lang="es-ES" sz="900" dirty="0">
                          <a:effectLst/>
                        </a:rPr>
                        <a:t> </a:t>
                      </a:r>
                      <a:r>
                        <a:rPr lang="es-ES" sz="800" dirty="0">
                          <a:effectLst/>
                        </a:rPr>
                        <a:t>(título, posgrados, proyectos destacados, premios, publicaciones, etc.) Reseña muy breve en una o dos líneas.</a:t>
                      </a:r>
                      <a:endParaRPr lang="es-CL" sz="120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21069344"/>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b="0" i="0" u="none" strike="noStrike" dirty="0" smtClean="0">
                          <a:solidFill>
                            <a:schemeClr val="tx1"/>
                          </a:solidFill>
                          <a:effectLst/>
                          <a:latin typeface="+mn-lt"/>
                        </a:rPr>
                        <a:t>Instrumentos</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dirty="0" smtClean="0">
                          <a:effectLst/>
                        </a:rPr>
                        <a:t>Arquitectura</a:t>
                      </a:r>
                      <a:r>
                        <a:rPr lang="es-CL" sz="1100" b="0" i="0" u="none" strike="noStrike" baseline="0" dirty="0">
                          <a:solidFill>
                            <a:srgbClr val="000000"/>
                          </a:solidFill>
                          <a:effectLst/>
                          <a:latin typeface="Calibri" panose="020F0502020204030204" pitchFamily="34" charset="0"/>
                        </a:rPr>
                        <a:t> </a:t>
                      </a:r>
                      <a:endParaRPr lang="es-CL" sz="1100" u="none" strike="noStrike" dirty="0" smtClean="0">
                        <a:effectLst/>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b="0" i="0" u="none" strike="noStrike" dirty="0" smtClean="0">
                          <a:solidFill>
                            <a:schemeClr val="tx1"/>
                          </a:solidFill>
                          <a:effectLst/>
                          <a:latin typeface="+mn-lt"/>
                        </a:rPr>
                        <a:t>Taller</a:t>
                      </a:r>
                      <a:r>
                        <a:rPr lang="es-CL" sz="1100" b="0" i="0" u="none" strike="noStrike" baseline="0" dirty="0" smtClean="0">
                          <a:solidFill>
                            <a:schemeClr val="tx1"/>
                          </a:solidFill>
                          <a:effectLst/>
                          <a:latin typeface="+mn-lt"/>
                        </a:rPr>
                        <a:t> VI. Teoría de la Arquitectura IV</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r>
                        <a:rPr lang="es-CL" sz="1100" u="none" strike="noStrike" dirty="0" smtClean="0">
                          <a:effectLst/>
                        </a:rPr>
                        <a:t>3409</a:t>
                      </a:r>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Octavo </a:t>
                      </a:r>
                      <a:r>
                        <a:rPr lang="es-CL" sz="1100" u="none" strike="noStrike" dirty="0">
                          <a:effectLst/>
                        </a:rPr>
                        <a:t>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b="0" i="0" u="none" strike="noStrike" dirty="0" smtClean="0">
                          <a:solidFill>
                            <a:schemeClr val="tx1"/>
                          </a:solidFill>
                          <a:effectLst/>
                          <a:latin typeface="+mn-lt"/>
                        </a:rPr>
                        <a:t>Ciclo </a:t>
                      </a:r>
                      <a:r>
                        <a:rPr lang="es-CL" sz="1100" b="0" i="0" u="none" strike="noStrike" baseline="0" dirty="0" smtClean="0">
                          <a:solidFill>
                            <a:schemeClr val="tx1"/>
                          </a:solidFill>
                          <a:effectLst/>
                          <a:latin typeface="+mn-lt"/>
                        </a:rPr>
                        <a:t>avanzado</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a:effectLst/>
                        </a:rPr>
                        <a:t>3</a:t>
                      </a:r>
                      <a:r>
                        <a:rPr lang="es-CL" sz="1100" u="none" strike="noStrike" dirty="0" smtClean="0">
                          <a:effectLst/>
                        </a:rPr>
                        <a:t>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81 </a:t>
                      </a:r>
                      <a:r>
                        <a:rPr lang="es-CL" sz="1100" u="none" strike="noStrike" dirty="0" err="1">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a:effectLst/>
                        </a:rPr>
                        <a:t>4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3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a:effectLst/>
                        </a:rPr>
                        <a:t>54 </a:t>
                      </a:r>
                      <a:r>
                        <a:rPr lang="es-CL" sz="1100" u="none" strike="noStrike" dirty="0" err="1">
                          <a:effectLst/>
                        </a:rPr>
                        <a:t>hrs</a:t>
                      </a:r>
                      <a:r>
                        <a:rPr lang="es-CL" sz="1100" u="none" strike="noStrike" dirty="0">
                          <a:effectLst/>
                        </a:rPr>
                        <a:t> 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1100" u="none" strike="noStrike" dirty="0" smtClean="0">
                          <a:effectLst/>
                        </a:rPr>
                        <a:t>1,5 </a:t>
                      </a:r>
                      <a:r>
                        <a:rPr lang="es-CL" sz="1100" u="none" strike="noStrike" dirty="0" err="1">
                          <a:effectLst/>
                        </a:rPr>
                        <a:t>hrs</a:t>
                      </a:r>
                      <a:r>
                        <a:rPr lang="es-CL" sz="1100" u="none" strike="noStrike" dirty="0">
                          <a:effectLst/>
                        </a:rPr>
                        <a:t>. </a:t>
                      </a:r>
                      <a:r>
                        <a:rPr lang="es-CL" sz="800" u="none" strike="noStrike" dirty="0">
                          <a:effectLst/>
                        </a:rPr>
                        <a:t>Nota: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27 </a:t>
                      </a:r>
                      <a:r>
                        <a:rPr lang="es-CL" sz="1100" u="none" strike="noStrike" dirty="0" err="1">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108838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 Tabla"/>
          <p:cNvGraphicFramePr>
            <a:graphicFrameLocks noGrp="1"/>
          </p:cNvGraphicFramePr>
          <p:nvPr>
            <p:extLst>
              <p:ext uri="{D42A27DB-BD31-4B8C-83A1-F6EECF244321}">
                <p14:modId xmlns:p14="http://schemas.microsoft.com/office/powerpoint/2010/main" val="2951230202"/>
              </p:ext>
            </p:extLst>
          </p:nvPr>
        </p:nvGraphicFramePr>
        <p:xfrm>
          <a:off x="208112" y="192088"/>
          <a:ext cx="3096344" cy="9121704"/>
        </p:xfrm>
        <a:graphic>
          <a:graphicData uri="http://schemas.openxmlformats.org/drawingml/2006/table">
            <a:tbl>
              <a:tblPr firstRow="1" bandRow="1">
                <a:tableStyleId>{5940675A-B579-460E-94D1-54222C63F5DA}</a:tableStyleId>
              </a:tblPr>
              <a:tblGrid>
                <a:gridCol w="720080"/>
                <a:gridCol w="1872208"/>
                <a:gridCol w="504056"/>
              </a:tblGrid>
              <a:tr h="373007">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rgbClr val="993366"/>
                    </a:solidFill>
                  </a:tcPr>
                </a:tc>
                <a:tc hMerge="1">
                  <a:txBody>
                    <a:bodyPr/>
                    <a:lstStyle/>
                    <a:p>
                      <a:endParaRPr lang="es-CL"/>
                    </a:p>
                  </a:txBody>
                  <a:tcPr/>
                </a:tc>
                <a:tc hMerge="1">
                  <a:txBody>
                    <a:bodyPr/>
                    <a:lstStyle/>
                    <a:p>
                      <a:pPr algn="just"/>
                      <a:endParaRPr lang="es-CL" sz="1800" b="0" dirty="0">
                        <a:latin typeface="+mn-lt"/>
                        <a:cs typeface="Arial" pitchFamily="34" charset="0"/>
                      </a:endParaRPr>
                    </a:p>
                  </a:txBody>
                  <a:tcPr>
                    <a:solidFill>
                      <a:srgbClr val="CCCC00"/>
                    </a:solidFill>
                  </a:tcPr>
                </a:tc>
              </a:tr>
              <a:tr h="2075265">
                <a:tc gridSpan="3">
                  <a:txBody>
                    <a:bodyPr/>
                    <a:lstStyle/>
                    <a:p>
                      <a:pPr algn="just"/>
                      <a:r>
                        <a:rPr lang="es-CL" sz="1000" kern="1200" dirty="0" smtClean="0">
                          <a:solidFill>
                            <a:schemeClr val="tx1"/>
                          </a:solidFill>
                          <a:effectLst/>
                          <a:latin typeface="+mn-lt"/>
                          <a:ea typeface="+mn-ea"/>
                          <a:cs typeface="Arial" pitchFamily="34" charset="0"/>
                        </a:rPr>
                        <a:t>UNIDAD 1</a:t>
                      </a:r>
                    </a:p>
                    <a:p>
                      <a:pPr algn="just"/>
                      <a:r>
                        <a:rPr lang="es-ES" sz="1000" kern="1200" dirty="0" smtClean="0">
                          <a:solidFill>
                            <a:schemeClr val="tx1"/>
                          </a:solidFill>
                          <a:effectLst/>
                          <a:latin typeface="+mn-lt"/>
                          <a:ea typeface="+mn-ea"/>
                          <a:cs typeface="+mn-cs"/>
                        </a:rPr>
                        <a:t>PLANEAMIENTO DE INVESTIGACIÓN</a:t>
                      </a:r>
                    </a:p>
                    <a:p>
                      <a:pPr algn="just"/>
                      <a:endParaRPr lang="es-CL" sz="1000" kern="1200" dirty="0" smtClean="0">
                        <a:solidFill>
                          <a:schemeClr val="tx1"/>
                        </a:solidFill>
                        <a:effectLst/>
                        <a:latin typeface="+mn-lt"/>
                        <a:ea typeface="+mn-ea"/>
                        <a:cs typeface="Arial" pitchFamily="34" charset="0"/>
                      </a:endParaRPr>
                    </a:p>
                    <a:p>
                      <a:pPr algn="just"/>
                      <a:r>
                        <a:rPr lang="es-CL" sz="1000" kern="1200" dirty="0" smtClean="0">
                          <a:solidFill>
                            <a:schemeClr val="tx1"/>
                          </a:solidFill>
                          <a:effectLst/>
                          <a:latin typeface="+mn-lt"/>
                          <a:ea typeface="+mn-ea"/>
                          <a:cs typeface="Arial" pitchFamily="34" charset="0"/>
                        </a:rPr>
                        <a:t>UNIDAD 2</a:t>
                      </a:r>
                    </a:p>
                    <a:p>
                      <a:r>
                        <a:rPr lang="es-ES" sz="1000" kern="1200" dirty="0" smtClean="0">
                          <a:solidFill>
                            <a:schemeClr val="tx1"/>
                          </a:solidFill>
                          <a:effectLst/>
                          <a:latin typeface="+mn-lt"/>
                          <a:ea typeface="+mn-ea"/>
                          <a:cs typeface="+mn-cs"/>
                        </a:rPr>
                        <a:t>INVESTIGACIÓN ESPACIO TEMPORAL</a:t>
                      </a:r>
                    </a:p>
                    <a:p>
                      <a:endParaRPr lang="es-ES" sz="1000" kern="1200" dirty="0" smtClean="0">
                        <a:solidFill>
                          <a:schemeClr val="tx1"/>
                        </a:solidFill>
                        <a:effectLst/>
                        <a:latin typeface="+mn-lt"/>
                        <a:ea typeface="+mn-ea"/>
                        <a:cs typeface="+mn-cs"/>
                      </a:endParaRPr>
                    </a:p>
                    <a:p>
                      <a:r>
                        <a:rPr lang="es-ES" sz="1000" kern="1200" dirty="0" smtClean="0">
                          <a:solidFill>
                            <a:schemeClr val="tx1"/>
                          </a:solidFill>
                          <a:effectLst/>
                          <a:latin typeface="+mn-lt"/>
                          <a:ea typeface="+mn-ea"/>
                          <a:cs typeface="+mn-cs"/>
                        </a:rPr>
                        <a:t>UNIDAD</a:t>
                      </a:r>
                      <a:r>
                        <a:rPr lang="es-ES" sz="1000" kern="1200" baseline="0" dirty="0" smtClean="0">
                          <a:solidFill>
                            <a:schemeClr val="tx1"/>
                          </a:solidFill>
                          <a:effectLst/>
                          <a:latin typeface="+mn-lt"/>
                          <a:ea typeface="+mn-ea"/>
                          <a:cs typeface="+mn-cs"/>
                        </a:rPr>
                        <a:t> 3</a:t>
                      </a:r>
                    </a:p>
                    <a:p>
                      <a:r>
                        <a:rPr lang="es-ES" sz="1000" kern="1200" dirty="0" smtClean="0">
                          <a:solidFill>
                            <a:schemeClr val="tx1"/>
                          </a:solidFill>
                          <a:effectLst/>
                          <a:latin typeface="+mn-lt"/>
                          <a:ea typeface="+mn-ea"/>
                          <a:cs typeface="+mn-cs"/>
                        </a:rPr>
                        <a:t>ANÁLISIS Y ARGUMENTACIÓN CRITICA</a:t>
                      </a:r>
                      <a:endParaRPr lang="es-CL" sz="1000" kern="1200" dirty="0" smtClean="0">
                        <a:solidFill>
                          <a:schemeClr val="tx1"/>
                        </a:solidFill>
                        <a:effectLst/>
                        <a:latin typeface="+mn-lt"/>
                        <a:ea typeface="+mn-ea"/>
                        <a:cs typeface="+mn-cs"/>
                      </a:endParaRPr>
                    </a:p>
                    <a:p>
                      <a:pPr algn="just"/>
                      <a:r>
                        <a:rPr lang="es-CL" sz="1000" kern="1200" dirty="0" smtClean="0">
                          <a:solidFill>
                            <a:schemeClr val="tx1"/>
                          </a:solidFill>
                          <a:effectLst/>
                          <a:latin typeface="+mn-lt"/>
                          <a:ea typeface="+mn-ea"/>
                          <a:cs typeface="+mn-cs"/>
                        </a:rPr>
                        <a:t>El alumno deberá analizar de forma crítica la importancia de los agentes que están en cuestión dentro del tema.</a:t>
                      </a:r>
                    </a:p>
                    <a:p>
                      <a:pPr algn="just"/>
                      <a:r>
                        <a:rPr lang="es-CL" sz="1000" kern="1200" dirty="0" smtClean="0">
                          <a:solidFill>
                            <a:schemeClr val="tx1"/>
                          </a:solidFill>
                          <a:effectLst/>
                          <a:latin typeface="+mn-lt"/>
                          <a:ea typeface="+mn-ea"/>
                          <a:cs typeface="+mn-cs"/>
                        </a:rPr>
                        <a:t>Basándose en la investigación ya realizada.</a:t>
                      </a:r>
                    </a:p>
                    <a:p>
                      <a:pPr algn="just"/>
                      <a:r>
                        <a:rPr lang="es-CL" sz="1000" kern="1200" dirty="0" smtClean="0">
                          <a:solidFill>
                            <a:schemeClr val="tx1"/>
                          </a:solidFill>
                          <a:effectLst/>
                          <a:latin typeface="+mn-lt"/>
                          <a:ea typeface="+mn-ea"/>
                          <a:cs typeface="+mn-cs"/>
                        </a:rPr>
                        <a:t>El argumento saca a la luz una postura y juicio crítico del alumno. Esto debela un acontecimiento no nombrado con anterioridad y que hace un aporte de mirada al caso de estudio un aporte de mirada al caso de estudio.</a:t>
                      </a:r>
                    </a:p>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pPr algn="just"/>
                      <a:endParaRPr lang="es-CL" sz="1000" kern="1200" dirty="0" smtClean="0">
                        <a:solidFill>
                          <a:schemeClr val="tx1"/>
                        </a:solidFill>
                        <a:effectLst/>
                        <a:latin typeface="+mn-lt"/>
                        <a:ea typeface="+mn-ea"/>
                        <a:cs typeface="+mn-cs"/>
                      </a:endParaRPr>
                    </a:p>
                  </a:txBody>
                  <a:tcPr>
                    <a:lnB w="6350" cap="flat" cmpd="sng" algn="ctr">
                      <a:solidFill>
                        <a:schemeClr val="tx1"/>
                      </a:solidFill>
                      <a:prstDash val="solid"/>
                      <a:round/>
                      <a:headEnd type="none" w="med" len="med"/>
                      <a:tailEnd type="none" w="med" len="med"/>
                    </a:lnB>
                  </a:tcPr>
                </a:tc>
              </a:tr>
              <a:tr h="3281457">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r>
              <a:tr h="264213">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64213">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2">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ES" sz="800" b="0" kern="1200" dirty="0" smtClean="0">
                          <a:solidFill>
                            <a:schemeClr val="tx1"/>
                          </a:solidFill>
                          <a:effectLst/>
                          <a:latin typeface="+mn-lt"/>
                          <a:ea typeface="+mn-ea"/>
                          <a:cs typeface="+mn-cs"/>
                        </a:rPr>
                        <a:t>1.1. Determinar condicionantes ambientales, sociales y culturales del problema arquitectónico.</a:t>
                      </a:r>
                      <a:endParaRPr lang="es-CL" sz="800" b="0" kern="1200" dirty="0" smtClean="0">
                        <a:solidFill>
                          <a:schemeClr val="tx1"/>
                        </a:solidFill>
                        <a:effectLst/>
                        <a:latin typeface="+mn-lt"/>
                        <a:ea typeface="+mn-ea"/>
                        <a:cs typeface="+mn-cs"/>
                      </a:endParaRPr>
                    </a:p>
                  </a:txBody>
                  <a:tcPr>
                    <a:noFill/>
                  </a:tcPr>
                </a:tc>
                <a:tc rowSpan="2">
                  <a:txBody>
                    <a:bodyPr/>
                    <a:lstStyle/>
                    <a:p>
                      <a:pPr algn="ctr">
                        <a:lnSpc>
                          <a:spcPct val="100000"/>
                        </a:lnSpc>
                        <a:spcBef>
                          <a:spcPts val="0"/>
                        </a:spcBef>
                        <a:spcAft>
                          <a:spcPts val="0"/>
                        </a:spcAft>
                      </a:pPr>
                      <a:r>
                        <a:rPr lang="es-CL" sz="1000" b="1" dirty="0" smtClean="0">
                          <a:effectLst/>
                          <a:latin typeface="+mn-lt"/>
                          <a:cs typeface="Arial" pitchFamily="34" charset="0"/>
                        </a:rPr>
                        <a:t>N4</a:t>
                      </a:r>
                    </a:p>
                  </a:txBody>
                  <a:tcPr anchor="ctr">
                    <a:noFill/>
                  </a:tcPr>
                </a:tc>
              </a:tr>
              <a:tr h="234238">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236787">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93366"/>
                    </a:solidFill>
                  </a:tcPr>
                </a:tc>
                <a:tc rowSpan="2">
                  <a:txBody>
                    <a:bodyPr/>
                    <a:lstStyle/>
                    <a:p>
                      <a:pPr marL="0" marR="0" lvl="0" indent="0" algn="just" defTabSz="1280006"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smtClean="0">
                          <a:ln>
                            <a:noFill/>
                          </a:ln>
                          <a:solidFill>
                            <a:srgbClr val="000000"/>
                          </a:solidFill>
                          <a:effectLst/>
                          <a:uLnTx/>
                          <a:uFillTx/>
                          <a:latin typeface="+mn-lt"/>
                          <a:ea typeface="Times New Roman"/>
                          <a:cs typeface="+mn-cs"/>
                        </a:rPr>
                        <a:t>1.4. Formular fundamentos de intervención proyectual desde bases ambientales, sociales, culturales, históricas, patrimoniales, y estéticas del contexto.</a:t>
                      </a:r>
                    </a:p>
                  </a:txBody>
                  <a:tcPr>
                    <a:noFill/>
                  </a:tcPr>
                </a:tc>
                <a:tc rowSpan="2">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N4</a:t>
                      </a:r>
                    </a:p>
                  </a:txBody>
                  <a:tcPr anchor="ctr">
                    <a:noFill/>
                  </a:tcPr>
                </a:tc>
              </a:tr>
              <a:tr h="267269">
                <a:tc rowSpan="4">
                  <a:txBody>
                    <a:bodyPr/>
                    <a:lstStyle/>
                    <a:p>
                      <a:endParaRPr lang="es-CL"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432048">
                <a:tc vMerge="1">
                  <a:txBody>
                    <a:bodyPr/>
                    <a:lstStyle/>
                    <a:p>
                      <a:pPr algn="just"/>
                      <a:endParaRPr lang="es-CL" sz="1100" dirty="0">
                        <a:latin typeface="+mn-lt"/>
                        <a:cs typeface="Arial"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just" defTabSz="1280006" rtl="0" eaLnBrk="1" fontAlgn="auto" latinLnBrk="0" hangingPunct="1">
                        <a:lnSpc>
                          <a:spcPct val="100000"/>
                        </a:lnSpc>
                        <a:spcBef>
                          <a:spcPts val="0"/>
                        </a:spcBef>
                        <a:spcAft>
                          <a:spcPts val="0"/>
                        </a:spcAft>
                        <a:buClrTx/>
                        <a:buSzTx/>
                        <a:buFontTx/>
                        <a:buNone/>
                        <a:tabLst/>
                        <a:defRPr/>
                      </a:pPr>
                      <a:r>
                        <a:rPr lang="es-ES" sz="800" dirty="0" smtClean="0">
                          <a:solidFill>
                            <a:srgbClr val="000000"/>
                          </a:solidFill>
                          <a:ea typeface="Times New Roman"/>
                        </a:rPr>
                        <a:t>3.1. Detectar áreas temáticas y problemas de investigación en el campo de la arquitectura y el urbanismo.</a:t>
                      </a:r>
                    </a:p>
                  </a:txBody>
                  <a:tcPr>
                    <a:noFill/>
                  </a:tcPr>
                </a:tc>
                <a:tc>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N4</a:t>
                      </a:r>
                    </a:p>
                  </a:txBody>
                  <a:tcPr anchor="ctr">
                    <a:noFill/>
                  </a:tcPr>
                </a:tc>
              </a:tr>
              <a:tr h="406896">
                <a:tc vMerge="1">
                  <a:txBody>
                    <a:bodyPr/>
                    <a:lstStyle/>
                    <a:p>
                      <a:endParaRPr lang="es-CL"/>
                    </a:p>
                  </a:txBody>
                  <a:tcPr/>
                </a:tc>
                <a:tc>
                  <a:txBody>
                    <a:bodyPr/>
                    <a:lstStyle/>
                    <a:p>
                      <a:pPr marL="0" marR="0" lvl="0" indent="0" algn="just" defTabSz="1280006" rtl="0" eaLnBrk="1" fontAlgn="auto" latinLnBrk="0" hangingPunct="1">
                        <a:lnSpc>
                          <a:spcPct val="100000"/>
                        </a:lnSpc>
                        <a:spcBef>
                          <a:spcPts val="0"/>
                        </a:spcBef>
                        <a:spcAft>
                          <a:spcPts val="0"/>
                        </a:spcAft>
                        <a:buClrTx/>
                        <a:buSzTx/>
                        <a:buFontTx/>
                        <a:buNone/>
                        <a:tabLst/>
                        <a:defRPr/>
                      </a:pPr>
                      <a:r>
                        <a:rPr lang="es-ES" sz="800" dirty="0" smtClean="0">
                          <a:solidFill>
                            <a:srgbClr val="000000"/>
                          </a:solidFill>
                          <a:ea typeface="Times New Roman"/>
                        </a:rPr>
                        <a:t>3.2. Desarrollar estudios e investigaciones a nivel básico aplicando procedimientos metodológicos.</a:t>
                      </a:r>
                    </a:p>
                  </a:txBody>
                  <a:tcPr>
                    <a:noFill/>
                  </a:tcPr>
                </a:tc>
                <a:tc>
                  <a:txBody>
                    <a:bodyPr/>
                    <a:lstStyle/>
                    <a:p>
                      <a:pPr algn="ctr">
                        <a:lnSpc>
                          <a:spcPct val="100000"/>
                        </a:lnSpc>
                        <a:spcBef>
                          <a:spcPts val="0"/>
                        </a:spcBef>
                        <a:spcAft>
                          <a:spcPts val="0"/>
                        </a:spcAft>
                      </a:pPr>
                      <a:r>
                        <a:rPr lang="es-CL" sz="1000" b="1" dirty="0" smtClean="0">
                          <a:effectLst/>
                          <a:latin typeface="+mn-lt"/>
                          <a:cs typeface="Arial" pitchFamily="34" charset="0"/>
                        </a:rPr>
                        <a:t>N4</a:t>
                      </a:r>
                    </a:p>
                  </a:txBody>
                  <a:tcPr anchor="ctr">
                    <a:noFill/>
                  </a:tcPr>
                </a:tc>
              </a:tr>
              <a:tr h="406896">
                <a:tc vMerge="1">
                  <a:txBody>
                    <a:bodyPr/>
                    <a:lstStyle/>
                    <a:p>
                      <a:pPr algn="just"/>
                      <a:endParaRPr lang="es-CL" sz="1100" dirty="0">
                        <a:latin typeface="+mn-lt"/>
                        <a:cs typeface="Arial"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lvl="0" algn="just" defTabSz="1280006"/>
                      <a:r>
                        <a:rPr lang="es-ES" sz="800" dirty="0" smtClean="0">
                          <a:solidFill>
                            <a:srgbClr val="000000"/>
                          </a:solidFill>
                          <a:ea typeface="Times New Roman"/>
                        </a:rPr>
                        <a:t>3.3. Difundir resultados de la investigación.</a:t>
                      </a:r>
                      <a:endParaRPr lang="es-CL" sz="800" dirty="0">
                        <a:solidFill>
                          <a:srgbClr val="000000"/>
                        </a:solidFill>
                        <a:cs typeface="Arial" pitchFamily="34" charset="0"/>
                      </a:endParaRPr>
                    </a:p>
                  </a:txBody>
                  <a:tcPr>
                    <a:noFill/>
                  </a:tcPr>
                </a:tc>
                <a:tc>
                  <a:txBody>
                    <a:bodyPr/>
                    <a:lstStyle/>
                    <a:p>
                      <a:pPr algn="ctr">
                        <a:lnSpc>
                          <a:spcPct val="100000"/>
                        </a:lnSpc>
                        <a:spcBef>
                          <a:spcPts val="0"/>
                        </a:spcBef>
                        <a:spcAft>
                          <a:spcPts val="0"/>
                        </a:spcAft>
                      </a:pPr>
                      <a:r>
                        <a:rPr lang="es-CL" sz="1000" b="1" dirty="0" smtClean="0">
                          <a:effectLst/>
                          <a:latin typeface="+mn-lt"/>
                          <a:cs typeface="Arial" pitchFamily="34" charset="0"/>
                        </a:rPr>
                        <a:t>N4</a:t>
                      </a:r>
                    </a:p>
                  </a:txBody>
                  <a:tcPr anchor="ctr">
                    <a:noFill/>
                  </a:tcPr>
                </a:tc>
              </a:tr>
            </a:tbl>
          </a:graphicData>
        </a:graphic>
      </p:graphicFrame>
      <p:sp>
        <p:nvSpPr>
          <p:cNvPr id="7" name="TextBox 6"/>
          <p:cNvSpPr txBox="1"/>
          <p:nvPr/>
        </p:nvSpPr>
        <p:spPr>
          <a:xfrm>
            <a:off x="4015160" y="8588568"/>
            <a:ext cx="8584529" cy="892552"/>
          </a:xfrm>
          <a:prstGeom prst="rect">
            <a:avLst/>
          </a:prstGeom>
          <a:noFill/>
        </p:spPr>
        <p:txBody>
          <a:bodyPr wrap="square" rtlCol="0">
            <a:spAutoFit/>
          </a:bodyPr>
          <a:lstStyle/>
          <a:p>
            <a:pPr algn="r"/>
            <a:r>
              <a:rPr lang="es-CL" sz="3200" b="1" dirty="0" smtClean="0">
                <a:solidFill>
                  <a:srgbClr val="993366"/>
                </a:solidFill>
              </a:rPr>
              <a:t>EJERCICIO DE SALIDA</a:t>
            </a:r>
          </a:p>
          <a:p>
            <a:pPr algn="r"/>
            <a:r>
              <a:rPr lang="es-CL" sz="2000" b="1" dirty="0" smtClean="0">
                <a:solidFill>
                  <a:srgbClr val="993366"/>
                </a:solidFill>
              </a:rPr>
              <a:t>APROXIMACION AL PENSAMIENTO TEORICO</a:t>
            </a:r>
            <a:endParaRPr lang="es-CL" sz="2000" dirty="0">
              <a:solidFill>
                <a:srgbClr val="993366"/>
              </a:solidFill>
            </a:endParaRPr>
          </a:p>
        </p:txBody>
      </p:sp>
      <p:sp>
        <p:nvSpPr>
          <p:cNvPr id="4" name="Rectangle 3"/>
          <p:cNvSpPr/>
          <p:nvPr/>
        </p:nvSpPr>
        <p:spPr>
          <a:xfrm>
            <a:off x="3520480" y="192088"/>
            <a:ext cx="9073008" cy="839648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spTree>
    <p:extLst>
      <p:ext uri="{BB962C8B-B14F-4D97-AF65-F5344CB8AC3E}">
        <p14:creationId xmlns:p14="http://schemas.microsoft.com/office/powerpoint/2010/main" val="1436902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4210238661"/>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66"/>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3"/>
          <p:cNvSpPr/>
          <p:nvPr/>
        </p:nvSpPr>
        <p:spPr>
          <a:xfrm>
            <a:off x="3520480"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PRINCIPAL</a:t>
            </a:r>
            <a:endParaRPr lang="es-CL" dirty="0">
              <a:solidFill>
                <a:schemeClr val="tx1"/>
              </a:solidFill>
            </a:endParaRPr>
          </a:p>
        </p:txBody>
      </p:sp>
      <p:sp>
        <p:nvSpPr>
          <p:cNvPr id="8" name="Rectangle 4"/>
          <p:cNvSpPr/>
          <p:nvPr/>
        </p:nvSpPr>
        <p:spPr>
          <a:xfrm>
            <a:off x="3508709"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
        <p:nvSpPr>
          <p:cNvPr id="9" name="Rectangle 5"/>
          <p:cNvSpPr/>
          <p:nvPr/>
        </p:nvSpPr>
        <p:spPr>
          <a:xfrm>
            <a:off x="8117222"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828903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8472" y="192088"/>
            <a:ext cx="9073008"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graphicFrame>
        <p:nvGraphicFramePr>
          <p:cNvPr id="6" name="12 Tabla"/>
          <p:cNvGraphicFramePr>
            <a:graphicFrameLocks noGrp="1"/>
          </p:cNvGraphicFramePr>
          <p:nvPr>
            <p:extLst>
              <p:ext uri="{D42A27DB-BD31-4B8C-83A1-F6EECF244321}">
                <p14:modId xmlns:p14="http://schemas.microsoft.com/office/powerpoint/2010/main" val="2821430875"/>
              </p:ext>
            </p:extLst>
          </p:nvPr>
        </p:nvGraphicFramePr>
        <p:xfrm>
          <a:off x="208112" y="192088"/>
          <a:ext cx="3096345" cy="9217024"/>
        </p:xfrm>
        <a:graphic>
          <a:graphicData uri="http://schemas.openxmlformats.org/drawingml/2006/table">
            <a:tbl>
              <a:tblPr firstRow="1" bandRow="1">
                <a:tableStyleId>{5940675A-B579-460E-94D1-54222C63F5DA}</a:tableStyleId>
              </a:tblPr>
              <a:tblGrid>
                <a:gridCol w="2232247"/>
                <a:gridCol w="864098"/>
              </a:tblGrid>
              <a:tr h="474478">
                <a:tc gridSpan="2">
                  <a:txBody>
                    <a:bodyPr/>
                    <a:lstStyle/>
                    <a:p>
                      <a:pPr algn="just"/>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anchor="ctr">
                    <a:lnT w="6350" cap="flat" cmpd="sng" algn="ctr">
                      <a:solidFill>
                        <a:schemeClr val="tx1"/>
                      </a:solidFill>
                      <a:prstDash val="solid"/>
                      <a:round/>
                      <a:headEnd type="none" w="med" len="med"/>
                      <a:tailEnd type="none" w="med" len="med"/>
                    </a:lnT>
                    <a:solidFill>
                      <a:srgbClr val="993366"/>
                    </a:solidFill>
                  </a:tcPr>
                </a:tc>
                <a:tc hMerge="1">
                  <a:txBody>
                    <a:bodyPr/>
                    <a:lstStyle/>
                    <a:p>
                      <a:endParaRPr lang="es-CL"/>
                    </a:p>
                  </a:txBody>
                  <a:tcPr/>
                </a:tc>
              </a:tr>
              <a:tr h="7853326">
                <a:tc gridSpan="2">
                  <a:txBody>
                    <a:bodyPr/>
                    <a:lstStyle/>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0" baseline="0" dirty="0" smtClean="0">
                          <a:latin typeface="+mn-lt"/>
                        </a:rPr>
                        <a:t>Conocer y aplicar metodologías de análisis cuantitativo y cualitativo.</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CL" sz="1000" b="0" baseline="0" dirty="0" smtClean="0">
                        <a:latin typeface="+mn-lt"/>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0" baseline="0" dirty="0" smtClean="0">
                          <a:latin typeface="+mn-lt"/>
                        </a:rPr>
                        <a:t>Conocer, identificar y formular temas de investigación.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CL" sz="1000" b="0" baseline="0" dirty="0" smtClean="0">
                        <a:latin typeface="+mn-lt"/>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0" baseline="0" dirty="0" smtClean="0">
                          <a:latin typeface="+mn-lt"/>
                        </a:rPr>
                        <a:t>Establecer hipótesis y diagnósticos.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CL" sz="1000" b="0" baseline="0" dirty="0" smtClean="0">
                        <a:latin typeface="+mn-lt"/>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0" baseline="0" dirty="0" smtClean="0">
                          <a:latin typeface="+mn-lt"/>
                        </a:rPr>
                        <a:t>Manejar campos bibliográficos.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CL" sz="1000" b="0" baseline="0" dirty="0" smtClean="0">
                        <a:latin typeface="+mn-lt"/>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0" baseline="0" dirty="0" smtClean="0">
                          <a:latin typeface="+mn-lt"/>
                        </a:rPr>
                        <a:t>Generar observaciones y planteamientos investigativos complejos.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CL" sz="1000" b="0" baseline="0" dirty="0" smtClean="0">
                        <a:latin typeface="+mn-lt"/>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CL" sz="1000" b="0" baseline="0" dirty="0" smtClean="0">
                          <a:latin typeface="+mn-lt"/>
                        </a:rPr>
                        <a:t>Manejar estándares avanzados de comunicación. </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CL" sz="1000" b="0" dirty="0" smtClean="0">
                        <a:latin typeface="+mn-lt"/>
                      </a:endParaRPr>
                    </a:p>
                  </a:txBody>
                  <a:tcPr/>
                </a:tc>
                <a:tc hMerge="1">
                  <a:txBody>
                    <a:bodyPr/>
                    <a:lstStyle/>
                    <a:p>
                      <a:endParaRPr lang="es-CL"/>
                    </a:p>
                  </a:txBody>
                  <a:tcPr/>
                </a:tc>
              </a:tr>
              <a:tr h="450245">
                <a:tc>
                  <a:txBody>
                    <a:bodyPr/>
                    <a:lstStyle/>
                    <a:p>
                      <a:pPr algn="just"/>
                      <a:r>
                        <a:rPr lang="es-CL" sz="1400" dirty="0" smtClean="0">
                          <a:latin typeface="+mn-lt"/>
                        </a:rPr>
                        <a:t>NOTA ULTIMA</a:t>
                      </a:r>
                      <a:r>
                        <a:rPr lang="es-CL" sz="1400" baseline="0" dirty="0" smtClean="0">
                          <a:latin typeface="+mn-lt"/>
                        </a:rPr>
                        <a:t> UNIDAD</a:t>
                      </a:r>
                      <a:endParaRPr lang="es-CL" sz="1400" dirty="0">
                        <a:latin typeface="+mn-lt"/>
                      </a:endParaRPr>
                    </a:p>
                  </a:txBody>
                  <a:tcPr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just"/>
                      <a:endParaRPr lang="es-CL" sz="1000" dirty="0">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38975">
                <a:tc>
                  <a:txBody>
                    <a:bodyPr/>
                    <a:lstStyle/>
                    <a:p>
                      <a:pPr algn="just"/>
                      <a:r>
                        <a:rPr lang="es-CL" sz="1400" dirty="0" smtClean="0">
                          <a:latin typeface="+mn-lt"/>
                        </a:rPr>
                        <a:t>PROMEDIO FINAL</a:t>
                      </a:r>
                      <a:endParaRPr lang="es-CL" sz="1400" dirty="0">
                        <a:latin typeface="+mn-lt"/>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rgbClr val="993366"/>
                    </a:solidFill>
                  </a:tcPr>
                </a:tc>
                <a:tc>
                  <a:txBody>
                    <a:bodyPr/>
                    <a:lstStyle/>
                    <a:p>
                      <a:pPr algn="just"/>
                      <a:endParaRPr lang="es-CL" sz="1000" dirty="0">
                        <a:latin typeface="+mn-lt"/>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005620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3545</TotalTime>
  <Words>717</Words>
  <Application>Microsoft Office PowerPoint</Application>
  <PresentationFormat>A3 Paper (297x420 mm)</PresentationFormat>
  <Paragraphs>105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Tema de Office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Karolais</dc:creator>
  <cp:lastModifiedBy>Sebastian Jorquera</cp:lastModifiedBy>
  <cp:revision>353</cp:revision>
  <cp:lastPrinted>2014-06-25T14:04:49Z</cp:lastPrinted>
  <dcterms:created xsi:type="dcterms:W3CDTF">2013-10-07T01:38:27Z</dcterms:created>
  <dcterms:modified xsi:type="dcterms:W3CDTF">2014-12-02T19:57:32Z</dcterms:modified>
</cp:coreProperties>
</file>