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282" r:id="rId2"/>
    <p:sldId id="266" r:id="rId3"/>
    <p:sldId id="258" r:id="rId4"/>
    <p:sldId id="280" r:id="rId5"/>
    <p:sldId id="291" r:id="rId6"/>
    <p:sldId id="283" r:id="rId7"/>
    <p:sldId id="284" r:id="rId8"/>
    <p:sldId id="285" r:id="rId9"/>
    <p:sldId id="292" r:id="rId10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FF"/>
    <a:srgbClr val="0066FF"/>
    <a:srgbClr val="CC00CC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94" autoAdjust="0"/>
    <p:restoredTop sz="98269" autoAdjust="0"/>
  </p:normalViewPr>
  <p:slideViewPr>
    <p:cSldViewPr>
      <p:cViewPr varScale="1">
        <p:scale>
          <a:sx n="67" d="100"/>
          <a:sy n="67" d="100"/>
        </p:scale>
        <p:origin x="1590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1594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2096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7"/>
            <a:ext cx="763284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rgbClr val="8080FF"/>
                </a:solidFill>
                <a:latin typeface="Calibri" panose="020F0502020204030204" pitchFamily="34" charset="0"/>
              </a:rPr>
              <a:t>LÍNEA DE </a:t>
            </a:r>
            <a:r>
              <a:rPr lang="es-CL" sz="3640" dirty="0" smtClean="0">
                <a:solidFill>
                  <a:srgbClr val="8080FF"/>
                </a:solidFill>
                <a:latin typeface="Calibri" panose="020F0502020204030204" pitchFamily="34" charset="0"/>
              </a:rPr>
              <a:t>EDIFICACIÓN Y </a:t>
            </a:r>
            <a:r>
              <a:rPr lang="es-CL" sz="3640" dirty="0">
                <a:solidFill>
                  <a:srgbClr val="8080FF"/>
                </a:solidFill>
                <a:latin typeface="Calibri" panose="020F0502020204030204" pitchFamily="34" charset="0"/>
              </a:rPr>
              <a:t>ESTRUCTURAS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017030" y="8783687"/>
            <a:ext cx="10600624" cy="760196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434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MATEMÁTICA </a:t>
            </a:r>
            <a:r>
              <a:rPr lang="es-CL" sz="4340" b="1" dirty="0">
                <a:solidFill>
                  <a:srgbClr val="8080FF"/>
                </a:solidFill>
                <a:latin typeface="Calibri" panose="020F0502020204030204" pitchFamily="34" charset="0"/>
              </a:rPr>
              <a:t>| 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EDIFICACION | ESTRUCTURAS </a:t>
            </a:r>
            <a:endParaRPr lang="es-CL" sz="434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88" y="777465"/>
            <a:ext cx="5424766" cy="797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7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304457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MATEMÁTICAS 0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312551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>
                <a:cs typeface="Arial" panose="020B0604020202020204" pitchFamily="34" charset="0"/>
              </a:rPr>
              <a:t>ABSTRACT</a:t>
            </a:r>
            <a:endParaRPr lang="es-ES" sz="900" b="1" u="sng" dirty="0">
              <a:cs typeface="Arial" panose="020B0604020202020204" pitchFamily="34" charset="0"/>
            </a:endParaRPr>
          </a:p>
          <a:p>
            <a:pPr algn="just"/>
            <a:r>
              <a:rPr lang="es-CL" sz="900" dirty="0"/>
              <a:t>Curso nivelación de Matemáticas correspondiente </a:t>
            </a:r>
            <a:r>
              <a:rPr lang="es-CL" sz="900" dirty="0" smtClean="0"/>
              <a:t>a Enseñanza </a:t>
            </a:r>
            <a:r>
              <a:rPr lang="es-CL" sz="900" dirty="0"/>
              <a:t>Media, el cual pretende que el </a:t>
            </a:r>
            <a:r>
              <a:rPr lang="es-CL" sz="900" dirty="0" smtClean="0"/>
              <a:t>alumno enfrente </a:t>
            </a:r>
            <a:r>
              <a:rPr lang="es-CL" sz="900" dirty="0"/>
              <a:t>con éxito las asignaturas del currículo de </a:t>
            </a:r>
            <a:r>
              <a:rPr lang="es-CL" sz="900" dirty="0" smtClean="0"/>
              <a:t>la Carrera</a:t>
            </a:r>
            <a:r>
              <a:rPr lang="es-CL" sz="900" dirty="0"/>
              <a:t>. Sirve de apoyo a las asignaturas </a:t>
            </a:r>
            <a:r>
              <a:rPr lang="es-CL" sz="900" dirty="0" smtClean="0"/>
              <a:t>que requieren </a:t>
            </a:r>
            <a:r>
              <a:rPr lang="es-CL" sz="900" dirty="0"/>
              <a:t>de la rigurosidad de </a:t>
            </a:r>
            <a:r>
              <a:rPr lang="es-CL" sz="900" dirty="0" smtClean="0"/>
              <a:t>sus contenidos.</a:t>
            </a:r>
          </a:p>
          <a:p>
            <a:pPr algn="just"/>
            <a:endParaRPr lang="es-MX" sz="900" b="1" dirty="0"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>
                <a:cs typeface="Arial" panose="020B0604020202020204" pitchFamily="34" charset="0"/>
              </a:rPr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b="1" u="sng" dirty="0"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 smtClean="0">
                <a:cs typeface="Arial" panose="020B0604020202020204" pitchFamily="34" charset="0"/>
              </a:rPr>
              <a:t>Manejar </a:t>
            </a:r>
            <a:r>
              <a:rPr lang="es-CL" sz="900" dirty="0">
                <a:cs typeface="Arial" panose="020B0604020202020204" pitchFamily="34" charset="0"/>
              </a:rPr>
              <a:t>calculadora </a:t>
            </a:r>
            <a:r>
              <a:rPr lang="es-CL" sz="900" dirty="0" smtClean="0">
                <a:cs typeface="Arial" panose="020B0604020202020204" pitchFamily="34" charset="0"/>
              </a:rPr>
              <a:t>científica y transformar </a:t>
            </a:r>
            <a:r>
              <a:rPr lang="es-CL" sz="900" dirty="0">
                <a:cs typeface="Arial" panose="020B0604020202020204" pitchFamily="34" charset="0"/>
              </a:rPr>
              <a:t>unidades de un sistema de medición a </a:t>
            </a:r>
            <a:r>
              <a:rPr lang="es-CL" sz="900" dirty="0" smtClean="0">
                <a:cs typeface="Arial" panose="020B0604020202020204" pitchFamily="34" charset="0"/>
              </a:rPr>
              <a:t>otro. Reconocer </a:t>
            </a:r>
            <a:r>
              <a:rPr lang="es-CL" sz="900" dirty="0">
                <a:cs typeface="Arial" panose="020B0604020202020204" pitchFamily="34" charset="0"/>
              </a:rPr>
              <a:t>propiedades del </a:t>
            </a:r>
            <a:r>
              <a:rPr lang="es-CL" sz="900" dirty="0" smtClean="0">
                <a:cs typeface="Arial" panose="020B0604020202020204" pitchFamily="34" charset="0"/>
              </a:rPr>
              <a:t>triángulo y construir </a:t>
            </a:r>
            <a:r>
              <a:rPr lang="es-CL" sz="900" dirty="0">
                <a:cs typeface="Arial" panose="020B0604020202020204" pitchFamily="34" charset="0"/>
              </a:rPr>
              <a:t>estructuras a base de triángulos en el plano y el espacio.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651774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987972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Matemáticas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0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Arquitectura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Admisión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2924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Primer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Ciclo Intermedio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2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4 hrs. Académicas por semana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endParaRPr lang="es-CL" sz="11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3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959075" y="8458780"/>
            <a:ext cx="56406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8080FF"/>
                </a:solidFill>
              </a:rPr>
              <a:t>EJERCICIO DE SALIDA</a:t>
            </a:r>
          </a:p>
          <a:p>
            <a:pPr lvl="0" algn="r"/>
            <a:r>
              <a:rPr lang="es-CL" sz="2000" b="1" dirty="0" smtClean="0">
                <a:solidFill>
                  <a:srgbClr val="8080FF"/>
                </a:solidFill>
              </a:rPr>
              <a:t>GEOMETRÍA BÁSICA DEL TRIÁNGULO</a:t>
            </a:r>
            <a:endParaRPr lang="es-CL" sz="3200" b="1" dirty="0">
              <a:solidFill>
                <a:srgbClr val="808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26669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854806"/>
              </p:ext>
            </p:extLst>
          </p:nvPr>
        </p:nvGraphicFramePr>
        <p:xfrm>
          <a:off x="208112" y="192088"/>
          <a:ext cx="3096344" cy="92097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0248"/>
                <a:gridCol w="1986096"/>
              </a:tblGrid>
              <a:tr h="448834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800" b="0" dirty="0" smtClean="0"/>
                        <a:t>CONTENIDOS</a:t>
                      </a:r>
                      <a:endParaRPr lang="es-CL" sz="1800" b="0" dirty="0"/>
                    </a:p>
                  </a:txBody>
                  <a:tcPr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80796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</a:rPr>
                        <a:t>UNIDAD 1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0" dirty="0" smtClean="0">
                          <a:solidFill>
                            <a:schemeClr val="tx1"/>
                          </a:solidFill>
                        </a:rPr>
                        <a:t>ALGEBRA DE LOS NÚMEROS REALES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0" dirty="0" smtClean="0">
                          <a:solidFill>
                            <a:schemeClr val="tx1"/>
                          </a:solidFill>
                        </a:rPr>
                        <a:t>UNIDAD 2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0" dirty="0" smtClean="0">
                          <a:solidFill>
                            <a:schemeClr val="tx1"/>
                          </a:solidFill>
                        </a:rPr>
                        <a:t>SISTEMAS DE MEDICIÓN, TRANSFORMACIONES Y   APLICACIONES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0" dirty="0" smtClean="0">
                          <a:solidFill>
                            <a:schemeClr val="tx1"/>
                          </a:solidFill>
                        </a:rPr>
                        <a:t>UNIDAD 3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0" dirty="0" smtClean="0">
                          <a:solidFill>
                            <a:schemeClr val="tx1"/>
                          </a:solidFill>
                        </a:rPr>
                        <a:t>GEOMETRÍA BÁSICA DEL TRIÁNGULO</a:t>
                      </a:r>
                      <a:endParaRPr lang="es-C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>
                          <a:latin typeface="+mn-lt"/>
                        </a:rPr>
                        <a:t>Reconocimiento de las propiedades del triángulo y sus aplicaciones a la arquitectura (ejemplo cálculo de pendiente de cubiertas)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63058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</a:rPr>
                        <a:t>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dirty="0" smtClean="0">
                        <a:latin typeface="+mn-lt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7924">
                <a:tc>
                  <a:txBody>
                    <a:bodyPr/>
                    <a:lstStyle/>
                    <a:p>
                      <a:pPr algn="just"/>
                      <a:r>
                        <a:rPr lang="es-CL" sz="1100" b="1" dirty="0" smtClean="0"/>
                        <a:t>CICLO</a:t>
                      </a:r>
                      <a:endParaRPr lang="es-C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COMPETENCIAS</a:t>
                      </a:r>
                    </a:p>
                  </a:txBody>
                  <a:tcPr/>
                </a:tc>
              </a:tr>
              <a:tr h="317924">
                <a:tc>
                  <a:txBody>
                    <a:bodyPr/>
                    <a:lstStyle/>
                    <a:p>
                      <a:pPr algn="just"/>
                      <a:r>
                        <a:rPr lang="es-CL" sz="1100" dirty="0" smtClean="0"/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100" dirty="0" smtClean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  <a:latin typeface="+mn-lt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9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/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89681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/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761936">
                <a:tc>
                  <a:txBody>
                    <a:bodyPr/>
                    <a:lstStyle/>
                    <a:p>
                      <a:pPr algn="just"/>
                      <a:endParaRPr lang="es-CL" sz="11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45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728009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6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0480" y="192088"/>
            <a:ext cx="9001000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204375"/>
              </p:ext>
            </p:extLst>
          </p:nvPr>
        </p:nvGraphicFramePr>
        <p:xfrm>
          <a:off x="208112" y="202849"/>
          <a:ext cx="3087253" cy="9193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5692"/>
                <a:gridCol w="861561"/>
              </a:tblGrid>
              <a:tr h="462240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50773">
                <a:tc gridSpan="2">
                  <a:txBody>
                    <a:bodyPr/>
                    <a:lstStyle/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Algebra de los números reales.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Sistema de medición, transformación y aplicaciones.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Geometría básica.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Herramientas de cubicación.</a:t>
                      </a:r>
                      <a:endParaRPr lang="es-CL" sz="1000" dirty="0" smtClean="0">
                        <a:latin typeface="+mn-lt"/>
                      </a:endParaRPr>
                    </a:p>
                  </a:txBody>
                  <a:tcPr marL="91171" marR="91171" marT="45586" marB="45586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703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372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r>
                        <a:rPr lang="es-CL" sz="1400" baseline="0" dirty="0" smtClean="0">
                          <a:latin typeface="+mn-lt"/>
                        </a:rPr>
                        <a:t>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90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MATEMÁTICAS 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>
                <a:cs typeface="Arial" panose="020B0604020202020204" pitchFamily="34" charset="0"/>
              </a:rPr>
              <a:t>ABSTRACT</a:t>
            </a:r>
            <a:endParaRPr lang="es-ES" sz="900" b="1" u="sng" dirty="0">
              <a:cs typeface="Arial" panose="020B0604020202020204" pitchFamily="34" charset="0"/>
            </a:endParaRPr>
          </a:p>
          <a:p>
            <a:pPr algn="just"/>
            <a:r>
              <a:rPr lang="es-CL" sz="900" dirty="0"/>
              <a:t>La asignatura de Matemáticas I </a:t>
            </a:r>
            <a:r>
              <a:rPr lang="es-CL" sz="900" dirty="0" smtClean="0"/>
              <a:t>contiene Trigonometría</a:t>
            </a:r>
            <a:r>
              <a:rPr lang="es-CL" sz="900" dirty="0"/>
              <a:t>, Funciones y Cálculo Diferencial </a:t>
            </a:r>
            <a:r>
              <a:rPr lang="es-CL" sz="900" dirty="0" smtClean="0"/>
              <a:t>e Integral</a:t>
            </a:r>
            <a:r>
              <a:rPr lang="es-CL" sz="900" dirty="0"/>
              <a:t>, </a:t>
            </a:r>
            <a:r>
              <a:rPr lang="es-CL" sz="900" dirty="0" smtClean="0"/>
              <a:t>orientado principalmente </a:t>
            </a:r>
            <a:r>
              <a:rPr lang="es-CL" sz="900" dirty="0"/>
              <a:t>hacia las </a:t>
            </a:r>
            <a:r>
              <a:rPr lang="es-CL" sz="900" dirty="0" smtClean="0"/>
              <a:t>cátedras de </a:t>
            </a:r>
            <a:r>
              <a:rPr lang="es-CL" sz="900" dirty="0"/>
              <a:t>Edificación y Estructuras, no dejando de lado </a:t>
            </a:r>
            <a:r>
              <a:rPr lang="es-CL" sz="900" dirty="0" smtClean="0"/>
              <a:t>las materias </a:t>
            </a:r>
            <a:r>
              <a:rPr lang="es-CL" sz="900" dirty="0"/>
              <a:t>propias de la </a:t>
            </a:r>
            <a:r>
              <a:rPr lang="es-CL" sz="900" dirty="0" smtClean="0"/>
              <a:t>asignatura.</a:t>
            </a:r>
          </a:p>
          <a:p>
            <a:pPr algn="just"/>
            <a:endParaRPr lang="es-CL" sz="900" dirty="0">
              <a:cs typeface="Arial" panose="020B0604020202020204" pitchFamily="34" charset="0"/>
            </a:endParaRPr>
          </a:p>
          <a:p>
            <a:pPr algn="just"/>
            <a:r>
              <a:rPr lang="es-CL" sz="900" dirty="0" smtClean="0">
                <a:cs typeface="Arial" panose="020B0604020202020204" pitchFamily="34" charset="0"/>
              </a:rPr>
              <a:t>Es una asignatura de contenidos básicos de matemáticas y geometría, relacionados con la arquitectura.</a:t>
            </a:r>
          </a:p>
          <a:p>
            <a:pPr algn="just"/>
            <a:endParaRPr lang="es-MX" sz="900" b="1" dirty="0"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>
                <a:cs typeface="Arial" panose="020B0604020202020204" pitchFamily="34" charset="0"/>
              </a:rPr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>
                <a:cs typeface="Arial" panose="020B0604020202020204" pitchFamily="34" charset="0"/>
              </a:rPr>
              <a:t>Dominar concepto de </a:t>
            </a:r>
            <a:r>
              <a:rPr lang="es-CL" sz="900" dirty="0" smtClean="0">
                <a:cs typeface="Arial" panose="020B0604020202020204" pitchFamily="34" charset="0"/>
              </a:rPr>
              <a:t>pendiente, dibujar rampas y representar </a:t>
            </a:r>
            <a:r>
              <a:rPr lang="es-CL" sz="900" dirty="0">
                <a:cs typeface="Arial" panose="020B0604020202020204" pitchFamily="34" charset="0"/>
              </a:rPr>
              <a:t>diversos puntos y elementos en el plano.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769190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034708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Matemáticas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Arquitectura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Admisión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4889 (3373)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Segundo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Ciclo Intermedio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3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81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4 hrs. Académicas por semana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endParaRPr lang="es-CL" sz="11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27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22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973363" y="8458780"/>
            <a:ext cx="56406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8080FF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8080FF"/>
                </a:solidFill>
              </a:rPr>
              <a:t>FUNCIONES</a:t>
            </a:r>
            <a:endParaRPr lang="es-CL" sz="2000" b="1" dirty="0">
              <a:solidFill>
                <a:srgbClr val="808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26669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702253"/>
              </p:ext>
            </p:extLst>
          </p:nvPr>
        </p:nvGraphicFramePr>
        <p:xfrm>
          <a:off x="208112" y="192088"/>
          <a:ext cx="3096344" cy="90730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0248"/>
                <a:gridCol w="1986096"/>
              </a:tblGrid>
              <a:tr h="469032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800" b="0" dirty="0" smtClean="0"/>
                        <a:t>CONTENIDOS</a:t>
                      </a:r>
                      <a:endParaRPr lang="es-CL" sz="1800" b="0" dirty="0"/>
                    </a:p>
                  </a:txBody>
                  <a:tcPr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66648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</a:rPr>
                        <a:t>UNIDAD</a:t>
                      </a:r>
                      <a:r>
                        <a:rPr lang="es-CL" sz="1100" baseline="0" dirty="0" smtClean="0">
                          <a:latin typeface="+mn-lt"/>
                        </a:rPr>
                        <a:t> 1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0" dirty="0" smtClean="0">
                          <a:solidFill>
                            <a:schemeClr val="tx1"/>
                          </a:solidFill>
                        </a:rPr>
                        <a:t>TRIGONOMETRÍA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0" dirty="0" smtClean="0">
                          <a:solidFill>
                            <a:schemeClr val="tx1"/>
                          </a:solidFill>
                        </a:rPr>
                        <a:t>UNIDAD 2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>
                          <a:solidFill>
                            <a:schemeClr val="tx1"/>
                          </a:solidFill>
                        </a:rPr>
                        <a:t>ELEMENTOS DE GEOMETRÍA ANALÍTICA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>
                          <a:solidFill>
                            <a:schemeClr val="tx1"/>
                          </a:solidFill>
                        </a:rPr>
                        <a:t>UNIDAD 3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>
                          <a:solidFill>
                            <a:schemeClr val="tx1"/>
                          </a:solidFill>
                        </a:rPr>
                        <a:t>FUNCIONES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+mn-lt"/>
                          <a:ea typeface="Times New Roman"/>
                        </a:rPr>
                        <a:t>Funciones reales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+mn-lt"/>
                          <a:ea typeface="Times New Roman"/>
                        </a:rPr>
                        <a:t>(Definición, dominio, recorrido, etc.)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+mn-lt"/>
                          <a:ea typeface="Times New Roman"/>
                        </a:rPr>
                        <a:t>Tipos de funciones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+mn-lt"/>
                          <a:ea typeface="Times New Roman"/>
                        </a:rPr>
                        <a:t>(Constante, segmentada, lineal, etc.)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56824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</a:rPr>
                        <a:t>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dirty="0" smtClean="0">
                        <a:latin typeface="+mn-lt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2231">
                <a:tc>
                  <a:txBody>
                    <a:bodyPr/>
                    <a:lstStyle/>
                    <a:p>
                      <a:pPr algn="just"/>
                      <a:r>
                        <a:rPr lang="es-CL" sz="1100" b="1" dirty="0" smtClean="0"/>
                        <a:t>CICLO</a:t>
                      </a:r>
                      <a:endParaRPr lang="es-C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COMPETENCIAS</a:t>
                      </a:r>
                    </a:p>
                  </a:txBody>
                  <a:tcPr/>
                </a:tc>
              </a:tr>
              <a:tr h="270739">
                <a:tc>
                  <a:txBody>
                    <a:bodyPr/>
                    <a:lstStyle/>
                    <a:p>
                      <a:pPr algn="just"/>
                      <a:r>
                        <a:rPr lang="es-CL" sz="1100" dirty="0" smtClean="0"/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100" dirty="0" smtClean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  <a:latin typeface="+mn-lt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61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/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0739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/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113179">
                <a:tc>
                  <a:txBody>
                    <a:bodyPr/>
                    <a:lstStyle/>
                    <a:p>
                      <a:pPr algn="just"/>
                      <a:endParaRPr lang="es-CL" sz="11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41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7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0480" y="192088"/>
            <a:ext cx="9001000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603802"/>
              </p:ext>
            </p:extLst>
          </p:nvPr>
        </p:nvGraphicFramePr>
        <p:xfrm>
          <a:off x="208112" y="202849"/>
          <a:ext cx="3087253" cy="9193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5692"/>
                <a:gridCol w="861561"/>
              </a:tblGrid>
              <a:tr h="462240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50773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Soportes y herramientas geométricas y matemáticas</a:t>
                      </a:r>
                      <a:r>
                        <a:rPr lang="es-CL" sz="1000" baseline="0" dirty="0" smtClean="0">
                          <a:latin typeface="+mn-lt"/>
                        </a:rPr>
                        <a:t> para el proyecto.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703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372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r>
                        <a:rPr lang="es-CL" sz="1400" baseline="0" dirty="0" smtClean="0">
                          <a:latin typeface="+mn-lt"/>
                        </a:rPr>
                        <a:t>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91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3244</TotalTime>
  <Words>698</Words>
  <Application>Microsoft Office PowerPoint</Application>
  <PresentationFormat>A3 Paper (297x420 mm)</PresentationFormat>
  <Paragraphs>191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333</cp:revision>
  <cp:lastPrinted>2014-06-25T14:04:49Z</cp:lastPrinted>
  <dcterms:created xsi:type="dcterms:W3CDTF">2013-10-07T01:38:27Z</dcterms:created>
  <dcterms:modified xsi:type="dcterms:W3CDTF">2014-12-02T19:53:26Z</dcterms:modified>
</cp:coreProperties>
</file>