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300" r:id="rId2"/>
    <p:sldId id="292" r:id="rId3"/>
    <p:sldId id="293" r:id="rId4"/>
    <p:sldId id="294" r:id="rId5"/>
    <p:sldId id="295" r:id="rId6"/>
    <p:sldId id="296" r:id="rId7"/>
    <p:sldId id="301" r:id="rId8"/>
    <p:sldId id="298" r:id="rId9"/>
    <p:sldId id="299" r:id="rId10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3A4"/>
    <a:srgbClr val="FBA676"/>
    <a:srgbClr val="8080FF"/>
    <a:srgbClr val="0066FF"/>
    <a:srgbClr val="CC00CC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33" autoAdjust="0"/>
    <p:restoredTop sz="98269" autoAdjust="0"/>
  </p:normalViewPr>
  <p:slideViewPr>
    <p:cSldViewPr>
      <p:cViewPr varScale="1">
        <p:scale>
          <a:sx n="67" d="100"/>
          <a:sy n="67" d="100"/>
        </p:scale>
        <p:origin x="1566" y="9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3311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861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7"/>
            <a:ext cx="7954912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LÍNEA DE </a:t>
            </a:r>
            <a:r>
              <a:rPr lang="es-CL" sz="364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ESPECIALIZACIÓN PATRIMONIO</a:t>
            </a:r>
            <a:endParaRPr lang="es-CL" sz="3640" dirty="0"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76264" y="8783687"/>
            <a:ext cx="11041390" cy="760196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433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GESTION| </a:t>
            </a:r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MATERIALIZACION </a:t>
            </a:r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| </a:t>
            </a:r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SEMINARIO | TALLER</a:t>
            </a:r>
            <a:endParaRPr lang="es-CL" sz="3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53533" y="2424336"/>
            <a:ext cx="9569152" cy="649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97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452771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5392688" y="7839452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ESPECIALIZACIÓN II GESTIÓN DEL PATRIMONIO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13652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>
                <a:cs typeface="Arial" panose="020B0604020202020204" pitchFamily="34" charset="0"/>
              </a:rPr>
              <a:t>ABSTRACT</a:t>
            </a:r>
          </a:p>
          <a:p>
            <a:pPr lvl="0" algn="just">
              <a:tabLst>
                <a:tab pos="315595" algn="l"/>
              </a:tabLst>
            </a:pPr>
            <a:r>
              <a:rPr lang="es-CL" sz="900" dirty="0"/>
              <a:t>El curso se plantea como un espacio reflexivo en torno a re-conocer críticamente los contextos físicos y simbólicos de desarrollo de la gestión del patrimonio construido. Se trata de re-pensar los aspectos de gestión del patrimonio desde una óptica capaz de interpelar las condiciones normativas-jurídicas-ambientales, en tanto posibilidad de buscar aprendizajes conceptuales y metodológicos para el desarrollo procedimental de proyectos que tienen como génesis la valoración histórico-espacial del hábitat construido. </a:t>
            </a:r>
            <a:endParaRPr lang="es-ES" sz="900" b="1" u="sng" dirty="0">
              <a:cs typeface="Arial" panose="020B0604020202020204" pitchFamily="34" charset="0"/>
            </a:endParaRPr>
          </a:p>
          <a:p>
            <a:pPr algn="just"/>
            <a:r>
              <a:rPr lang="es-CL" sz="900" dirty="0" smtClean="0"/>
              <a:t> </a:t>
            </a:r>
            <a:endParaRPr lang="es-MX" sz="900" b="1" dirty="0"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>
                <a:cs typeface="Arial" panose="020B0604020202020204" pitchFamily="34" charset="0"/>
              </a:rPr>
              <a:t>OBJETIVO </a:t>
            </a:r>
            <a:r>
              <a:rPr lang="es-MX" sz="900" b="1" u="sng" dirty="0" smtClean="0">
                <a:cs typeface="Arial" panose="020B0604020202020204" pitchFamily="34" charset="0"/>
              </a:rPr>
              <a:t>HABILITANTE</a:t>
            </a:r>
          </a:p>
          <a:p>
            <a:pPr algn="just">
              <a:tabLst>
                <a:tab pos="315595" algn="l"/>
              </a:tabLst>
            </a:pPr>
            <a:r>
              <a:rPr lang="es-ES" sz="900" dirty="0"/>
              <a:t>Identificar y formular criterios de gestión, administración y desarrollo de recursos patrimoniales, desde marcos de pertinencia sociocultural y sostenibilidad ambiental.</a:t>
            </a:r>
            <a:endParaRPr lang="es-CL" sz="900" dirty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MX" sz="900" b="1" u="sng" dirty="0">
              <a:cs typeface="Arial" panose="020B0604020202020204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530041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18147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Especialización II Gestión del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Patrimonio 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Arquitectura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Licenciatura en arquitectura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Noveno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Ciclo Especialización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 3 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81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4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</a:t>
                      </a:r>
                      <a:r>
                        <a:rPr lang="es-CL" sz="1100" u="none" strike="noStrike" dirty="0" smtClean="0">
                          <a:effectLst/>
                        </a:rPr>
                        <a:t>a 3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54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27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1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959075" y="8458780"/>
            <a:ext cx="56406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EJERCICIO DE SALIDA</a:t>
            </a:r>
          </a:p>
          <a:p>
            <a:pPr algn="r"/>
            <a:r>
              <a:rPr lang="es-E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ESTADO </a:t>
            </a:r>
            <a:r>
              <a:rPr lang="es-E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DEL ARTE DEL PATRIMONIO EN CHILE </a:t>
            </a: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26669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206973"/>
              </p:ext>
            </p:extLst>
          </p:nvPr>
        </p:nvGraphicFramePr>
        <p:xfrm>
          <a:off x="208112" y="192088"/>
          <a:ext cx="3096343" cy="900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512168"/>
                <a:gridCol w="576063"/>
              </a:tblGrid>
              <a:tr h="35745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7828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/ INDUCCIÓN 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ASPECTOS CRÍTICOS DEL PATRIMONIO: LA MEMORIA Y LO IMAGINADO.</a:t>
                      </a:r>
                    </a:p>
                    <a:p>
                      <a:pPr algn="just"/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ESTADO DEL ARTE DEL PATRIMONIO EN CHILE </a:t>
                      </a:r>
                      <a:endParaRPr lang="es-ES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4073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319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85291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es-CL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4.1.2 Aplicar </a:t>
                      </a:r>
                      <a:r>
                        <a:rPr lang="es-CL" sz="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metodologias</a:t>
                      </a:r>
                      <a:r>
                        <a:rPr lang="es-CL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arquitectónicas específicas de registro y lectura  patrimonial.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</a:txBody>
                  <a:tcPr anchor="ctr">
                    <a:noFill/>
                  </a:tcPr>
                </a:tc>
              </a:tr>
              <a:tr h="240646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6911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ESPECIALIZACION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s-CL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4.1.3. Formular fundamentos e</a:t>
                      </a:r>
                      <a:r>
                        <a:rPr lang="es-CL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s-CL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ntervención</a:t>
                      </a:r>
                      <a:r>
                        <a:rPr lang="es-CL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es-CL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royectual desde ases patrimoniales.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64775">
                <a:tc rowSpan="2"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4.1.5. Desarrollar estrategias de gestión patrimonial.</a:t>
                      </a:r>
                      <a:endParaRPr lang="es-CL" sz="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N1E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48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162091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532251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L"/>
            </a:defPPr>
            <a:lvl1pPr marL="0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39848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79694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19541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59390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199237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39084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78930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18777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20480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L"/>
            </a:defPPr>
            <a:lvl1pPr marL="0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39848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79694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19541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59390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199237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39084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78930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18777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28993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L"/>
            </a:defPPr>
            <a:lvl1pPr marL="0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39848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79694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19541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59390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199237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39084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78930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18777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44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0480" y="192088"/>
            <a:ext cx="9001000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76100"/>
              </p:ext>
            </p:extLst>
          </p:nvPr>
        </p:nvGraphicFramePr>
        <p:xfrm>
          <a:off x="208112" y="202849"/>
          <a:ext cx="3087253" cy="9193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5692"/>
                <a:gridCol w="861561"/>
              </a:tblGrid>
              <a:tr h="462240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marL="91171" marR="91171" marT="45586" marB="45586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50773">
                <a:tc gridSpan="2">
                  <a:txBody>
                    <a:bodyPr/>
                    <a:lstStyle/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Gramáticas </a:t>
                      </a:r>
                      <a:r>
                        <a:rPr lang="es-CL" sz="1000" dirty="0" smtClean="0">
                          <a:latin typeface="+mn-lt"/>
                        </a:rPr>
                        <a:t>y Sintaxis.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Conservación y Restauración.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Proyecto</a:t>
                      </a:r>
                      <a:r>
                        <a:rPr lang="es-CL" sz="1000" baseline="0" dirty="0" smtClean="0">
                          <a:latin typeface="+mn-lt"/>
                        </a:rPr>
                        <a:t> en gestión patrimonial.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Proyecto de Gestión.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703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</a:t>
                      </a:r>
                      <a:r>
                        <a:rPr lang="es-CL" sz="1400" baseline="0" dirty="0" smtClean="0">
                          <a:latin typeface="+mn-lt"/>
                        </a:rPr>
                        <a:t>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372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08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551767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4960640" y="7896944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ESPECIALIZACIÓN IV GESTION DEL PATRIMONIO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816451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>
                <a:cs typeface="Arial" panose="020B0604020202020204" pitchFamily="34" charset="0"/>
              </a:rPr>
              <a:t>ABSTRACT</a:t>
            </a:r>
            <a:endParaRPr lang="es-ES" sz="900" b="1" u="sng" dirty="0">
              <a:cs typeface="Arial" panose="020B0604020202020204" pitchFamily="34" charset="0"/>
            </a:endParaRPr>
          </a:p>
          <a:p>
            <a:pPr algn="just"/>
            <a:r>
              <a:rPr lang="es-CL" sz="900" dirty="0"/>
              <a:t>El curso se plantea como un espacio reflexivo en torno a re-conocer críticamente los contextos físicos y simbólicos de desarrollo de la gestión del patrimonio construido. Se trata de re-pensar los aspectos de gestión del patrimonio desde una óptica capaz de interpelar las condiciones normativas-jurídicas-ambientales, en tanto posibilidad de buscar aprendizajes conceptuales y metodológicos para el desarrollo procedimental de proyectos que tienen como génesis la valoración histórico-espacial del hábitat construido. </a:t>
            </a:r>
            <a:endParaRPr lang="es-CL" sz="900" dirty="0" smtClean="0"/>
          </a:p>
          <a:p>
            <a:pPr algn="just"/>
            <a:endParaRPr lang="es-MX" sz="900" b="1" dirty="0"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>
                <a:cs typeface="Arial" panose="020B0604020202020204" pitchFamily="34" charset="0"/>
              </a:rPr>
              <a:t>OBJETIVO </a:t>
            </a:r>
            <a:r>
              <a:rPr lang="es-MX" sz="900" b="1" u="sng" dirty="0" smtClean="0">
                <a:cs typeface="Arial" panose="020B0604020202020204" pitchFamily="34" charset="0"/>
              </a:rPr>
              <a:t>HABILITANTE</a:t>
            </a:r>
          </a:p>
          <a:p>
            <a:pPr algn="just"/>
            <a:r>
              <a:rPr lang="es-ES" sz="900" dirty="0"/>
              <a:t>Identificar y formular criterios de gestión, administración y desarrollo de recursos patrimoniales, desde marcos de pertinencia sociocultural y sostenibilidad ambiental.</a:t>
            </a:r>
            <a:endParaRPr lang="es-CL" sz="9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/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617171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Especialización IV Gestión del</a:t>
                      </a:r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Patrimonio 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Arquitectura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Seminario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Patrimonio 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10022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Décimo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Ciclo Especialización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 3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81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baseline="0" dirty="0" smtClean="0">
                          <a:effectLst/>
                        </a:rPr>
                        <a:t> 4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</a:t>
                      </a:r>
                      <a:r>
                        <a:rPr lang="es-CL" sz="1100" u="none" strike="noStrike" dirty="0" smtClean="0">
                          <a:effectLst/>
                        </a:rPr>
                        <a:t>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baseline="0" dirty="0" smtClean="0">
                          <a:effectLst/>
                        </a:rPr>
                        <a:t> 54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800" u="none" strike="noStrike" dirty="0" smtClean="0">
                          <a:effectLst/>
                        </a:rPr>
                        <a:t>Nota</a:t>
                      </a:r>
                      <a:r>
                        <a:rPr lang="es-CL" sz="800" u="none" strike="noStrike" dirty="0">
                          <a:effectLst/>
                        </a:rPr>
                        <a:t>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 27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0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24735" y="8184976"/>
            <a:ext cx="6774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EJERCICIO DE SALIDA</a:t>
            </a:r>
          </a:p>
          <a:p>
            <a:pPr algn="r"/>
            <a:r>
              <a:rPr lang="es-E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GESTIÓN Y MARKETING EN EL ÁMBITO DEL PATRIMONIO: DISPLAY Y PLATAFORMAS DE VISIBILIDAD</a:t>
            </a:r>
            <a:endParaRPr lang="es-CL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79928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064187"/>
              </p:ext>
            </p:extLst>
          </p:nvPr>
        </p:nvGraphicFramePr>
        <p:xfrm>
          <a:off x="208113" y="192088"/>
          <a:ext cx="3096343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512168"/>
                <a:gridCol w="576063"/>
              </a:tblGrid>
              <a:tr h="35745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658576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UNIDAD 1</a:t>
                      </a:r>
                    </a:p>
                    <a:p>
                      <a:pPr algn="just"/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RECONCEPTUALIZACIÓN Y TERRITORIALIZACIÓN DE LAS PRÁCTICAS PATRIMONIALES EN EL CONTEXTO DEL ESPACIO DE LA CIUDAD LATINOAMERICANA.</a:t>
                      </a:r>
                    </a:p>
                    <a:p>
                      <a:pPr algn="just"/>
                      <a:endParaRPr lang="es-CL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UNIDAD 2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ELABORACIÓN DE MODELOS Y PROYECTOS DE GESTIÓN DEL PATRIMONIO: INICIATIVAS DE PROPUESTAS DE ACCIÓN PARA LA CONSERVACIÓN Y DESARROLLO DEL PATRIMONIO ARQUITECTÓNICO.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UNIDAD 3</a:t>
                      </a:r>
                    </a:p>
                    <a:p>
                      <a:pPr algn="just"/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Y MARKETING EN EL ÁMBITO DEL PATRIMONIO: DISPLAY Y PLATAFORMAS DE VISIBILIDAD. </a:t>
                      </a:r>
                      <a:endParaRPr lang="es-CL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76464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319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85291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es-CL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4.1.2 Aplicar </a:t>
                      </a:r>
                      <a:r>
                        <a:rPr lang="es-CL" sz="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metodologias</a:t>
                      </a:r>
                      <a:r>
                        <a:rPr lang="es-CL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arquitectónicas específicas de registro y lectura  patrimonial.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</a:txBody>
                  <a:tcPr anchor="ctr">
                    <a:noFill/>
                  </a:tcPr>
                </a:tc>
              </a:tr>
              <a:tr h="240646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6911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ESPECIALIZACION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s-CL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4.1.3. Formular fundamentos e</a:t>
                      </a:r>
                      <a:r>
                        <a:rPr lang="es-CL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s-CL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ntervención</a:t>
                      </a:r>
                      <a:r>
                        <a:rPr lang="es-CL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es-CL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royectual desde ases patrimoniales.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64775">
                <a:tc rowSpan="2"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es-CL" sz="1000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L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4.1.5. Desarrollar estrategias de gestión patrimonial.</a:t>
                      </a:r>
                      <a:endParaRPr lang="es-CL" sz="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N2E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45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520550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532251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L"/>
            </a:defPPr>
            <a:lvl1pPr marL="0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39848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79694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19541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59390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199237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39084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78930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18777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20480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L"/>
            </a:defPPr>
            <a:lvl1pPr marL="0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39848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79694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19541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59390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199237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39084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78930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18777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28993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L"/>
            </a:defPPr>
            <a:lvl1pPr marL="0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39848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79694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19541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59390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199237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39084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78930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18777" algn="l" defTabSz="1279694" rtl="0" eaLnBrk="1" latinLnBrk="0" hangingPunct="1"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2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0480" y="192088"/>
            <a:ext cx="9001000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033578"/>
              </p:ext>
            </p:extLst>
          </p:nvPr>
        </p:nvGraphicFramePr>
        <p:xfrm>
          <a:off x="208112" y="202849"/>
          <a:ext cx="3087253" cy="9193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5692"/>
                <a:gridCol w="861561"/>
              </a:tblGrid>
              <a:tr h="462240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marL="91171" marR="91171" marT="45586" marB="45586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C3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50773">
                <a:tc gridSpan="2">
                  <a:txBody>
                    <a:bodyPr/>
                    <a:lstStyle/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703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372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98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3357</TotalTime>
  <Words>857</Words>
  <Application>Microsoft Office PowerPoint</Application>
  <PresentationFormat>A3 Paper (297x420 mm)</PresentationFormat>
  <Paragraphs>168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354</cp:revision>
  <cp:lastPrinted>2014-06-25T14:04:49Z</cp:lastPrinted>
  <dcterms:created xsi:type="dcterms:W3CDTF">2013-10-07T01:38:27Z</dcterms:created>
  <dcterms:modified xsi:type="dcterms:W3CDTF">2014-12-03T20:32:30Z</dcterms:modified>
</cp:coreProperties>
</file>