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11"/>
  </p:notesMasterIdLst>
  <p:handoutMasterIdLst>
    <p:handoutMasterId r:id="rId12"/>
  </p:handoutMasterIdLst>
  <p:sldIdLst>
    <p:sldId id="282" r:id="rId2"/>
    <p:sldId id="292" r:id="rId3"/>
    <p:sldId id="293" r:id="rId4"/>
    <p:sldId id="294" r:id="rId5"/>
    <p:sldId id="295" r:id="rId6"/>
    <p:sldId id="296" r:id="rId7"/>
    <p:sldId id="297" r:id="rId8"/>
    <p:sldId id="298" r:id="rId9"/>
    <p:sldId id="299" r:id="rId10"/>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676"/>
    <a:srgbClr val="8080FF"/>
    <a:srgbClr val="0066FF"/>
    <a:srgbClr val="CC00CC"/>
    <a:srgbClr val="006666"/>
    <a:srgbClr val="CC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16" autoAdjust="0"/>
    <p:restoredTop sz="98269" autoAdjust="0"/>
  </p:normalViewPr>
  <p:slideViewPr>
    <p:cSldViewPr>
      <p:cViewPr varScale="1">
        <p:scale>
          <a:sx n="62" d="100"/>
          <a:sy n="62" d="100"/>
        </p:scale>
        <p:origin x="1950" y="42"/>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03-12-2014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03-12-2014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315331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7</a:t>
            </a:fld>
            <a:endParaRPr lang="es-CL"/>
          </a:p>
        </p:txBody>
      </p:sp>
    </p:spTree>
    <p:extLst>
      <p:ext uri="{BB962C8B-B14F-4D97-AF65-F5344CB8AC3E}">
        <p14:creationId xmlns:p14="http://schemas.microsoft.com/office/powerpoint/2010/main" val="250904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7"/>
            <a:ext cx="8026920" cy="652474"/>
          </a:xfrm>
          <a:prstGeom prst="rect">
            <a:avLst/>
          </a:prstGeom>
        </p:spPr>
        <p:txBody>
          <a:bodyPr wrap="square" lIns="91428" tIns="45714" rIns="91428" bIns="45714">
            <a:spAutoFit/>
          </a:bodyPr>
          <a:lstStyle/>
          <a:p>
            <a:pPr>
              <a:tabLst>
                <a:tab pos="1161910" algn="l"/>
              </a:tabLst>
            </a:pPr>
            <a:r>
              <a:rPr lang="es-CL" sz="3640" dirty="0">
                <a:solidFill>
                  <a:schemeClr val="accent2">
                    <a:lumMod val="40000"/>
                    <a:lumOff val="60000"/>
                  </a:schemeClr>
                </a:solidFill>
                <a:latin typeface="Calibri" panose="020F0502020204030204" pitchFamily="34" charset="0"/>
              </a:rPr>
              <a:t>LÍNEA DE </a:t>
            </a:r>
            <a:r>
              <a:rPr lang="es-CL" sz="3640" dirty="0" smtClean="0">
                <a:solidFill>
                  <a:schemeClr val="accent2">
                    <a:lumMod val="40000"/>
                    <a:lumOff val="60000"/>
                  </a:schemeClr>
                </a:solidFill>
                <a:latin typeface="Calibri" panose="020F0502020204030204" pitchFamily="34" charset="0"/>
              </a:rPr>
              <a:t>ESPECIALIZACIÓN PATRIMONIO</a:t>
            </a:r>
            <a:endParaRPr lang="es-CL" sz="3640" dirty="0">
              <a:solidFill>
                <a:schemeClr val="accent2">
                  <a:lumMod val="40000"/>
                  <a:lumOff val="60000"/>
                </a:schemeClr>
              </a:solidFill>
              <a:latin typeface="Calibri" panose="020F0502020204030204" pitchFamily="34" charset="0"/>
            </a:endParaRPr>
          </a:p>
        </p:txBody>
      </p:sp>
      <p:sp>
        <p:nvSpPr>
          <p:cNvPr id="5" name="4 Rectángulo"/>
          <p:cNvSpPr/>
          <p:nvPr/>
        </p:nvSpPr>
        <p:spPr>
          <a:xfrm>
            <a:off x="1576264" y="8783687"/>
            <a:ext cx="11041390" cy="760196"/>
          </a:xfrm>
          <a:prstGeom prst="rect">
            <a:avLst/>
          </a:prstGeom>
        </p:spPr>
        <p:txBody>
          <a:bodyPr wrap="square" lIns="91428" tIns="45714" rIns="91428" bIns="45714">
            <a:spAutoFit/>
          </a:bodyPr>
          <a:lstStyle/>
          <a:p>
            <a:pPr algn="r"/>
            <a:r>
              <a:rPr lang="es-CL" sz="3600" b="1" dirty="0" smtClean="0">
                <a:solidFill>
                  <a:schemeClr val="bg1">
                    <a:lumMod val="75000"/>
                  </a:schemeClr>
                </a:solidFill>
                <a:latin typeface="Calibri" panose="020F0502020204030204" pitchFamily="34" charset="0"/>
              </a:rPr>
              <a:t>GESTION| MATERIALIZACION </a:t>
            </a:r>
            <a:r>
              <a:rPr lang="es-CL" sz="4330" b="1" dirty="0">
                <a:solidFill>
                  <a:schemeClr val="accent2">
                    <a:lumMod val="40000"/>
                    <a:lumOff val="60000"/>
                  </a:schemeClr>
                </a:solidFill>
                <a:latin typeface="Calibri" panose="020F0502020204030204" pitchFamily="34" charset="0"/>
              </a:rPr>
              <a:t>| </a:t>
            </a:r>
            <a:r>
              <a:rPr lang="es-CL" sz="4330" b="1" dirty="0" smtClean="0">
                <a:solidFill>
                  <a:schemeClr val="accent2">
                    <a:lumMod val="40000"/>
                    <a:lumOff val="60000"/>
                  </a:schemeClr>
                </a:solidFill>
                <a:latin typeface="Calibri" panose="020F0502020204030204" pitchFamily="34" charset="0"/>
              </a:rPr>
              <a:t>SEMINARIO </a:t>
            </a:r>
            <a:r>
              <a:rPr lang="es-CL" sz="4340" b="1" dirty="0" smtClean="0">
                <a:solidFill>
                  <a:schemeClr val="accent2">
                    <a:lumMod val="40000"/>
                    <a:lumOff val="60000"/>
                  </a:schemeClr>
                </a:solidFill>
                <a:latin typeface="Calibri" panose="020F0502020204030204" pitchFamily="34" charset="0"/>
              </a:rPr>
              <a:t>|</a:t>
            </a:r>
            <a:r>
              <a:rPr lang="es-CL" sz="4340" b="1" dirty="0" smtClean="0">
                <a:solidFill>
                  <a:schemeClr val="accent2">
                    <a:lumMod val="60000"/>
                    <a:lumOff val="40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TALLER</a:t>
            </a:r>
            <a:endParaRPr lang="es-CL" sz="3600" b="1" dirty="0">
              <a:solidFill>
                <a:schemeClr val="bg1">
                  <a:lumMod val="75000"/>
                </a:schemeClr>
              </a:solidFill>
              <a:latin typeface="Calibri" panose="020F0502020204030204" pitchFamily="34" charset="0"/>
            </a:endParaRPr>
          </a:p>
        </p:txBody>
      </p:sp>
      <p:pic>
        <p:nvPicPr>
          <p:cNvPr id="7" name="Picture 6"/>
          <p:cNvPicPr>
            <a:picLocks noChangeAspect="1"/>
          </p:cNvPicPr>
          <p:nvPr/>
        </p:nvPicPr>
        <p:blipFill rotWithShape="1">
          <a:blip r:embed="rId2" cstate="print">
            <a:grayscl/>
            <a:extLst>
              <a:ext uri="{28A0092B-C50C-407E-A947-70E740481C1C}">
                <a14:useLocalDpi xmlns:a14="http://schemas.microsoft.com/office/drawing/2010/main" val="0"/>
              </a:ext>
            </a:extLst>
          </a:blip>
          <a:srcRect/>
          <a:stretch/>
        </p:blipFill>
        <p:spPr>
          <a:xfrm>
            <a:off x="3025413" y="2285330"/>
            <a:ext cx="9569152" cy="6498357"/>
          </a:xfrm>
          <a:prstGeom prst="rect">
            <a:avLst/>
          </a:prstGeom>
        </p:spPr>
      </p:pic>
    </p:spTree>
    <p:extLst>
      <p:ext uri="{BB962C8B-B14F-4D97-AF65-F5344CB8AC3E}">
        <p14:creationId xmlns:p14="http://schemas.microsoft.com/office/powerpoint/2010/main" val="540976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3942122349"/>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392688" y="8517223"/>
            <a:ext cx="7200800"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SEMINARIO PATRIMONIO I</a:t>
            </a:r>
          </a:p>
        </p:txBody>
      </p:sp>
      <p:graphicFrame>
        <p:nvGraphicFramePr>
          <p:cNvPr id="11" name="10 Tabla"/>
          <p:cNvGraphicFramePr>
            <a:graphicFrameLocks noGrp="1"/>
          </p:cNvGraphicFramePr>
          <p:nvPr>
            <p:extLst>
              <p:ext uri="{D42A27DB-BD31-4B8C-83A1-F6EECF244321}">
                <p14:modId xmlns:p14="http://schemas.microsoft.com/office/powerpoint/2010/main" val="2892274166"/>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1892826"/>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endParaRPr lang="es-ES" sz="900" b="1" u="sng" dirty="0">
              <a:cs typeface="Arial" panose="020B0604020202020204" pitchFamily="34" charset="0"/>
            </a:endParaRPr>
          </a:p>
          <a:p>
            <a:pPr algn="just"/>
            <a:r>
              <a:rPr lang="es-CL" sz="900" dirty="0" smtClean="0"/>
              <a:t> </a:t>
            </a:r>
            <a:r>
              <a:rPr lang="es-CL" sz="900" dirty="0"/>
              <a:t>El curso de Seminario se orienta a posibilitar en el estudiante el logro de competencias para producir conocimiento e información útil y verificable, para poner en acción su razonamiento, para planificar sistemas de contrastación y para evaluar información producida por otros en su campo y en los campos conexos para un mejoramiento de su actividad profesional. </a:t>
            </a:r>
            <a:r>
              <a:rPr lang="es-CL" sz="900" dirty="0" smtClean="0"/>
              <a:t> </a:t>
            </a:r>
          </a:p>
          <a:p>
            <a:pPr algn="just"/>
            <a:endParaRPr lang="es-CL" sz="900" dirty="0"/>
          </a:p>
          <a:p>
            <a:pPr algn="just"/>
            <a:r>
              <a:rPr lang="es-CL" sz="900" dirty="0"/>
              <a:t>El Curso de Seminario está relacionado directamente con el Taller de Patrimonio y su objetivo central servir de base científica para poder formular una adecuada y pertinente intervención en sitios patrimoniales. Esto significa poder contar con los antecedentes necesarios para establecer un juicio crítico valorativo que sea el sustento conceptual que define la intervención en el sitio patrimonial. </a:t>
            </a:r>
            <a:endParaRPr lang="es-CL" sz="900" dirty="0" smtClean="0"/>
          </a:p>
          <a:p>
            <a:pPr algn="just"/>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a:t>
            </a:r>
            <a:r>
              <a:rPr lang="es-MX" sz="900" b="1" u="sng" dirty="0" smtClean="0">
                <a:cs typeface="Arial" panose="020B0604020202020204" pitchFamily="34" charset="0"/>
              </a:rPr>
              <a:t>HABILITANTE</a:t>
            </a:r>
          </a:p>
          <a:p>
            <a:pPr algn="just">
              <a:spcAft>
                <a:spcPts val="0"/>
              </a:spcAft>
              <a:tabLst>
                <a:tab pos="315595" algn="l"/>
              </a:tabLst>
            </a:pPr>
            <a:r>
              <a:rPr lang="es-ES_tradnl" sz="900" dirty="0"/>
              <a:t>Formular un problema de investigación desde el ámbito patrimonial, </a:t>
            </a:r>
            <a:r>
              <a:rPr lang="es-ES_tradnl" sz="900" dirty="0" err="1"/>
              <a:t>factibilizando</a:t>
            </a:r>
            <a:r>
              <a:rPr lang="es-ES_tradnl" sz="900" dirty="0"/>
              <a:t> su posterior desarrollo temático</a:t>
            </a:r>
            <a:r>
              <a:rPr lang="es-ES_tradnl" sz="900" dirty="0" smtClean="0"/>
              <a:t>..</a:t>
            </a:r>
            <a:endParaRPr lang="es-MX" sz="900" b="1" u="sng" dirty="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314530041"/>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44405150"/>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Seminario</a:t>
                      </a:r>
                      <a:r>
                        <a:rPr lang="es-CL" sz="1100" b="0" i="0" u="none" strike="noStrike" baseline="0" dirty="0" smtClean="0">
                          <a:solidFill>
                            <a:schemeClr val="tx1"/>
                          </a:solidFill>
                          <a:effectLst/>
                          <a:latin typeface="+mn-lt"/>
                        </a:rPr>
                        <a:t> Patrimonio I</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a:effectLst/>
                        </a:rPr>
                        <a:t>Arquitectura</a:t>
                      </a:r>
                      <a:endParaRPr lang="es-CL" sz="1100" b="0" i="0" u="none" strike="noStrike">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Licenciatura en arquitectura</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Noveno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9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243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smtClean="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4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72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14 </a:t>
                      </a:r>
                      <a:r>
                        <a:rPr lang="es-CL" sz="1100" u="none" strike="noStrike" dirty="0" err="1" smtClean="0">
                          <a:effectLst/>
                        </a:rPr>
                        <a:t>hrs</a:t>
                      </a:r>
                      <a:r>
                        <a:rPr lang="es-CL" sz="1100" u="none" strike="noStrike" dirty="0" smtClean="0">
                          <a:effectLst/>
                        </a:rPr>
                        <a:t> </a:t>
                      </a:r>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252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2120155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59075" y="8458780"/>
            <a:ext cx="5640613"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lvl="0" algn="r"/>
            <a:r>
              <a:rPr lang="es-CL" sz="2000" b="1" dirty="0" smtClean="0">
                <a:solidFill>
                  <a:schemeClr val="accent2">
                    <a:lumMod val="40000"/>
                    <a:lumOff val="60000"/>
                  </a:schemeClr>
                </a:solidFill>
              </a:rPr>
              <a:t>PLANTEAMIENTO DE LA INVESTIGACIÓN</a:t>
            </a:r>
            <a:endParaRPr lang="es-CL" sz="3200" b="1" dirty="0">
              <a:solidFill>
                <a:schemeClr val="accent2">
                  <a:lumMod val="40000"/>
                  <a:lumOff val="60000"/>
                </a:schemeClr>
              </a:solidFill>
            </a:endParaRPr>
          </a:p>
        </p:txBody>
      </p:sp>
      <p:sp>
        <p:nvSpPr>
          <p:cNvPr id="4" name="Rectangle 3"/>
          <p:cNvSpPr/>
          <p:nvPr/>
        </p:nvSpPr>
        <p:spPr>
          <a:xfrm>
            <a:off x="3520480" y="192088"/>
            <a:ext cx="9073008" cy="82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8" name="1 Tabla"/>
          <p:cNvGraphicFramePr>
            <a:graphicFrameLocks noGrp="1"/>
          </p:cNvGraphicFramePr>
          <p:nvPr>
            <p:extLst>
              <p:ext uri="{D42A27DB-BD31-4B8C-83A1-F6EECF244321}">
                <p14:modId xmlns:p14="http://schemas.microsoft.com/office/powerpoint/2010/main" val="1208089798"/>
              </p:ext>
            </p:extLst>
          </p:nvPr>
        </p:nvGraphicFramePr>
        <p:xfrm>
          <a:off x="208112" y="192088"/>
          <a:ext cx="3096344" cy="9161394"/>
        </p:xfrm>
        <a:graphic>
          <a:graphicData uri="http://schemas.openxmlformats.org/drawingml/2006/table">
            <a:tbl>
              <a:tblPr firstRow="1" bandRow="1">
                <a:tableStyleId>{5940675A-B579-460E-94D1-54222C63F5DA}</a:tableStyleId>
              </a:tblPr>
              <a:tblGrid>
                <a:gridCol w="1008112"/>
                <a:gridCol w="1584176"/>
                <a:gridCol w="504056"/>
              </a:tblGrid>
              <a:tr h="373007">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291289">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CL" sz="1000" b="0" i="0" u="none" strike="noStrike" kern="1200" baseline="0" dirty="0" smtClean="0">
                          <a:solidFill>
                            <a:schemeClr val="tx1"/>
                          </a:solidFill>
                          <a:latin typeface="+mn-lt"/>
                          <a:ea typeface="+mn-ea"/>
                          <a:cs typeface="+mn-cs"/>
                        </a:rPr>
                        <a:t>INVESTIGACIÓN CONTEXTUAL: ANÁLISIS SITUACIÓN ORIGINAL DEL SITIOPATRIMONIAL. </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b="0" i="0" u="none" strike="noStrike" kern="1200" baseline="0" dirty="0" smtClean="0">
                          <a:solidFill>
                            <a:schemeClr val="tx1"/>
                          </a:solidFill>
                          <a:latin typeface="+mn-lt"/>
                          <a:ea typeface="+mn-ea"/>
                          <a:cs typeface="+mn-cs"/>
                        </a:rPr>
                        <a:t>INVESTIGACIÓN ESPECÍFICA: ANÁLISIS SITUACIÓN ORIGINAL DEL SITIOPATRIMONIAL. </a:t>
                      </a:r>
                    </a:p>
                    <a:p>
                      <a:pPr algn="just"/>
                      <a:endParaRPr lang="es-CL" sz="1000" kern="1200" baseline="0" dirty="0" smtClean="0">
                        <a:solidFill>
                          <a:schemeClr val="tx1"/>
                        </a:solidFill>
                        <a:effectLst/>
                        <a:latin typeface="+mn-lt"/>
                        <a:ea typeface="+mn-ea"/>
                        <a:cs typeface="Arial" pitchFamily="34" charset="0"/>
                      </a:endParaRPr>
                    </a:p>
                    <a:p>
                      <a:pPr algn="just"/>
                      <a:r>
                        <a:rPr lang="es-CL" sz="1000" kern="1200" baseline="0" dirty="0" smtClean="0">
                          <a:solidFill>
                            <a:schemeClr val="tx1"/>
                          </a:solidFill>
                          <a:effectLst/>
                          <a:latin typeface="+mn-lt"/>
                          <a:ea typeface="+mn-ea"/>
                          <a:cs typeface="Arial" pitchFamily="34" charset="0"/>
                        </a:rPr>
                        <a:t>UNIDAD 3</a:t>
                      </a:r>
                    </a:p>
                    <a:p>
                      <a:pPr algn="just"/>
                      <a:r>
                        <a:rPr lang="es-CL" sz="1000" b="0" i="0" u="none" strike="noStrike" kern="1200" baseline="0" dirty="0" smtClean="0">
                          <a:solidFill>
                            <a:schemeClr val="tx1"/>
                          </a:solidFill>
                          <a:latin typeface="+mn-lt"/>
                          <a:ea typeface="+mn-ea"/>
                          <a:cs typeface="+mn-cs"/>
                        </a:rPr>
                        <a:t>INVESTIGACIÓN: ANÁLISIS SITUACIÓN ACTUAL DE LA OBRA PATRIMONIAL Y DIAGNÓSTICO PRELIMINAR </a:t>
                      </a: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5328592">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6421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4213">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4">
                  <a:txBody>
                    <a:bodyPr/>
                    <a:lstStyle/>
                    <a:p>
                      <a:pPr algn="just"/>
                      <a:r>
                        <a:rPr lang="es-ES" sz="800" b="0" kern="1200" dirty="0" smtClean="0">
                          <a:solidFill>
                            <a:schemeClr val="tx1"/>
                          </a:solidFill>
                          <a:effectLst/>
                          <a:latin typeface="+mn-lt"/>
                          <a:ea typeface="+mn-ea"/>
                          <a:cs typeface="+mn-cs"/>
                        </a:rPr>
                        <a:t>4.1.6. Formular y  desarrollar  investigaciones en el área del patrimonio construido.</a:t>
                      </a:r>
                      <a:endParaRPr lang="es-CL" sz="800" b="0" kern="1200" dirty="0" smtClean="0">
                        <a:solidFill>
                          <a:schemeClr val="tx1"/>
                        </a:solidFill>
                        <a:effectLst/>
                        <a:latin typeface="+mn-lt"/>
                        <a:ea typeface="+mn-ea"/>
                        <a:cs typeface="+mn-cs"/>
                      </a:endParaRPr>
                    </a:p>
                    <a:p>
                      <a:pPr algn="just">
                        <a:lnSpc>
                          <a:spcPct val="100000"/>
                        </a:lnSpc>
                        <a:spcBef>
                          <a:spcPts val="0"/>
                        </a:spcBef>
                        <a:spcAft>
                          <a:spcPts val="0"/>
                        </a:spcAft>
                      </a:pPr>
                      <a:endParaRPr lang="es-ES" sz="800" dirty="0" smtClean="0">
                        <a:effectLst/>
                        <a:latin typeface="+mn-lt"/>
                      </a:endParaRPr>
                    </a:p>
                  </a:txBody>
                  <a:tcPr>
                    <a:noFill/>
                  </a:tcPr>
                </a:tc>
                <a:tc rowSpan="4">
                  <a:txBody>
                    <a:bodyPr/>
                    <a:lstStyle/>
                    <a:p>
                      <a:pPr algn="ctr">
                        <a:lnSpc>
                          <a:spcPct val="100000"/>
                        </a:lnSpc>
                        <a:spcBef>
                          <a:spcPts val="0"/>
                        </a:spcBef>
                        <a:spcAft>
                          <a:spcPts val="0"/>
                        </a:spcAft>
                      </a:pPr>
                      <a:r>
                        <a:rPr lang="es-CL" sz="1000" b="1" dirty="0" smtClean="0">
                          <a:effectLst/>
                          <a:latin typeface="+mn-lt"/>
                          <a:cs typeface="Arial" pitchFamily="34" charset="0"/>
                        </a:rPr>
                        <a:t>N1E</a:t>
                      </a:r>
                    </a:p>
                  </a:txBody>
                  <a:tcPr anchor="ctr">
                    <a:noFill/>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vMerge="1">
                  <a:txBody>
                    <a:bodyPr/>
                    <a:lstStyle/>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vMerge="1">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vMerge="1">
                  <a:txBody>
                    <a:bodyPr/>
                    <a:lstStyle/>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bl>
          </a:graphicData>
        </a:graphic>
      </p:graphicFrame>
    </p:spTree>
    <p:extLst>
      <p:ext uri="{BB962C8B-B14F-4D97-AF65-F5344CB8AC3E}">
        <p14:creationId xmlns:p14="http://schemas.microsoft.com/office/powerpoint/2010/main" val="4059488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4128236622"/>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3520479"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PRINCIPAL</a:t>
            </a:r>
            <a:endParaRPr lang="es-CL" dirty="0">
              <a:solidFill>
                <a:schemeClr val="tx1"/>
              </a:solidFill>
            </a:endParaRPr>
          </a:p>
        </p:txBody>
      </p:sp>
      <p:sp>
        <p:nvSpPr>
          <p:cNvPr id="8" name="Rectangle 7"/>
          <p:cNvSpPr/>
          <p:nvPr/>
        </p:nvSpPr>
        <p:spPr>
          <a:xfrm>
            <a:off x="3508708"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
        <p:nvSpPr>
          <p:cNvPr id="9" name="Rectangle 8"/>
          <p:cNvSpPr/>
          <p:nvPr/>
        </p:nvSpPr>
        <p:spPr>
          <a:xfrm>
            <a:off x="8117221"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237144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3907514537"/>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479480"/>
                <a:gridCol w="382081"/>
              </a:tblGrid>
              <a:tr h="462240">
                <a:tc gridSpan="3">
                  <a:txBody>
                    <a:bodyPr/>
                    <a:lstStyle/>
                    <a:p>
                      <a:pPr algn="just"/>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650773">
                <a:tc gridSpan="3">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PROBLEMATIZACIÓN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y justificación del problema de investigación.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Identificación y delimitación del problema.</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Aportes disciplinares del tema (Prospección temática del problema).</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PLANTEAMIENTO DE LA INVESTIGACIÓN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b="0" kern="1200" dirty="0" smtClean="0">
                          <a:solidFill>
                            <a:schemeClr val="tx1"/>
                          </a:solidFill>
                          <a:effectLst/>
                          <a:latin typeface="+mn-lt"/>
                          <a:ea typeface="+mn-ea"/>
                          <a:cs typeface="+mn-cs"/>
                        </a:rPr>
                        <a:t>Marco Teórico.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b="0" kern="1200" dirty="0" smtClean="0">
                          <a:solidFill>
                            <a:schemeClr val="tx1"/>
                          </a:solidFill>
                          <a:effectLst/>
                          <a:latin typeface="+mn-lt"/>
                          <a:ea typeface="+mn-ea"/>
                          <a:cs typeface="+mn-cs"/>
                        </a:rPr>
                        <a:t>Objetivos.</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b="0" kern="1200" dirty="0" smtClean="0">
                          <a:solidFill>
                            <a:schemeClr val="tx1"/>
                          </a:solidFill>
                          <a:effectLst/>
                          <a:latin typeface="+mn-lt"/>
                          <a:ea typeface="+mn-ea"/>
                          <a:cs typeface="+mn-cs"/>
                        </a:rPr>
                        <a:t>Metodología.</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b="0" kern="1200" dirty="0" smtClean="0">
                          <a:solidFill>
                            <a:schemeClr val="tx1"/>
                          </a:solidFill>
                          <a:effectLst/>
                          <a:latin typeface="+mn-lt"/>
                          <a:ea typeface="+mn-ea"/>
                          <a:cs typeface="+mn-cs"/>
                        </a:rPr>
                        <a:t>Factibilidad de desarrollo.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endParaRPr lang="es-ES_tradnl" sz="1000" b="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latin typeface="+mn-lt"/>
                        </a:rPr>
                        <a:t>COMUNICACIÓN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Estructura del documento.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recursos de presentación.</a:t>
                      </a:r>
                      <a:endParaRPr lang="es-CL" sz="1000" kern="1200" dirty="0" smtClean="0">
                        <a:solidFill>
                          <a:schemeClr val="tx1"/>
                        </a:solidFill>
                        <a:effectLst/>
                        <a:latin typeface="+mn-lt"/>
                        <a:ea typeface="+mn-ea"/>
                        <a:cs typeface="+mn-cs"/>
                      </a:endParaRP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Exposición oral.</a:t>
                      </a:r>
                      <a:endParaRPr lang="es-C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0" dirty="0">
                        <a:latin typeface="+mn-lt"/>
                      </a:endParaRPr>
                    </a:p>
                  </a:txBody>
                  <a:tcPr marL="91171" marR="91171" marT="45586" marB="45586"/>
                </a:tc>
                <a:tc hMerge="1">
                  <a:txBody>
                    <a:bodyPr/>
                    <a:lstStyle/>
                    <a:p>
                      <a:endParaRPr lang="es-CL"/>
                    </a:p>
                  </a:txBody>
                  <a:tcPr/>
                </a:tc>
                <a:tc hMerge="1">
                  <a:txBody>
                    <a:bodyPr/>
                    <a:lstStyle/>
                    <a:p>
                      <a:endParaRPr lang="es-CL"/>
                    </a:p>
                  </a:txBody>
                  <a:tcPr/>
                </a:tc>
              </a:tr>
              <a:tr h="505703">
                <a:tc>
                  <a:txBody>
                    <a:bodyPr/>
                    <a:lstStyle/>
                    <a:p>
                      <a:pPr algn="just"/>
                      <a:r>
                        <a:rPr lang="es-CL" sz="1400" dirty="0" smtClean="0">
                          <a:latin typeface="+mn-lt"/>
                        </a:rPr>
                        <a:t>NOTA DE PRESENTACION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just"/>
                      <a:r>
                        <a:rPr lang="es-CL" sz="1000" dirty="0" smtClean="0">
                          <a:latin typeface="+mn-lt"/>
                        </a:rPr>
                        <a:t>70%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pPr algn="just"/>
                      <a:r>
                        <a:rPr lang="es-CL" sz="1400" dirty="0" smtClean="0">
                          <a:latin typeface="+mn-lt"/>
                        </a:rPr>
                        <a:t>CALIFICACIÓN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just"/>
                      <a:r>
                        <a:rPr lang="es-CL" sz="1000" dirty="0" smtClean="0">
                          <a:latin typeface="+mn-lt"/>
                        </a:rPr>
                        <a:t>30%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just"/>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45008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2226412549"/>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392688" y="8517223"/>
            <a:ext cx="7200800"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SEMINARIO PATRIMONIO II</a:t>
            </a:r>
          </a:p>
        </p:txBody>
      </p:sp>
      <p:graphicFrame>
        <p:nvGraphicFramePr>
          <p:cNvPr id="11" name="10 Tabla"/>
          <p:cNvGraphicFramePr>
            <a:graphicFrameLocks noGrp="1"/>
          </p:cNvGraphicFramePr>
          <p:nvPr>
            <p:extLst>
              <p:ext uri="{D42A27DB-BD31-4B8C-83A1-F6EECF244321}">
                <p14:modId xmlns:p14="http://schemas.microsoft.com/office/powerpoint/2010/main" val="3801280420"/>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1200329"/>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endParaRPr lang="es-ES" sz="900" b="1" u="sng" dirty="0">
              <a:cs typeface="Arial" panose="020B0604020202020204" pitchFamily="34" charset="0"/>
            </a:endParaRPr>
          </a:p>
          <a:p>
            <a:pPr algn="just"/>
            <a:r>
              <a:rPr lang="es-MX" sz="900" dirty="0" smtClean="0"/>
              <a:t>Corresponde </a:t>
            </a:r>
            <a:r>
              <a:rPr lang="es-MX" sz="900" dirty="0"/>
              <a:t>al desarrollo investigativo de las temáticas propuestas y validadas prospectivamente en el marco de la formulación establecida en el IX semestre en cuanto realidad social, cultural y espacial del patrimonio nacional.</a:t>
            </a:r>
            <a:endParaRPr lang="es-CL" sz="900" dirty="0"/>
          </a:p>
          <a:p>
            <a:pPr algn="just"/>
            <a:r>
              <a:rPr lang="es-MX" sz="900" dirty="0"/>
              <a:t> </a:t>
            </a:r>
            <a:endParaRPr lang="es-CL" sz="900" dirty="0"/>
          </a:p>
          <a:p>
            <a:pPr algn="just"/>
            <a:r>
              <a:rPr lang="es-ES" sz="900" dirty="0"/>
              <a:t>Actúa como asignatura conjunta al Taller de Especialización en Patrimonio</a:t>
            </a:r>
            <a:r>
              <a:rPr lang="es-ES" sz="900" dirty="0" smtClean="0"/>
              <a:t>.</a:t>
            </a:r>
          </a:p>
          <a:p>
            <a:pPr algn="just"/>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a:t>
            </a:r>
            <a:r>
              <a:rPr lang="es-MX" sz="900" b="1" u="sng" dirty="0" smtClean="0">
                <a:cs typeface="Arial" panose="020B0604020202020204" pitchFamily="34" charset="0"/>
              </a:rPr>
              <a:t>HABILITANTE</a:t>
            </a:r>
          </a:p>
          <a:p>
            <a:pPr algn="just">
              <a:spcAft>
                <a:spcPts val="0"/>
              </a:spcAft>
              <a:tabLst>
                <a:tab pos="315595" algn="l"/>
              </a:tabLst>
            </a:pPr>
            <a:r>
              <a:rPr lang="es-ES_tradnl" sz="900" dirty="0" smtClean="0"/>
              <a:t>Formular </a:t>
            </a:r>
            <a:r>
              <a:rPr lang="es-ES_tradnl" sz="900" dirty="0"/>
              <a:t>y desarrollar investigaciones en el área del patrimonio construido.</a:t>
            </a:r>
            <a:endParaRPr lang="es-MX" sz="900" b="1" u="sng" dirty="0">
              <a:cs typeface="Arial" panose="020B0604020202020204" pitchFamily="34" charset="0"/>
            </a:endParaRPr>
          </a:p>
        </p:txBody>
      </p:sp>
      <p:graphicFrame>
        <p:nvGraphicFramePr>
          <p:cNvPr id="4" name="3 Tabla"/>
          <p:cNvGraphicFramePr>
            <a:graphicFrameLocks noGrp="1"/>
          </p:cNvGraphicFramePr>
          <p:nvPr>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87731310"/>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Seminario</a:t>
                      </a:r>
                      <a:r>
                        <a:rPr lang="es-CL" sz="1100" b="0" i="0" u="none" strike="noStrike" baseline="0" dirty="0" smtClean="0">
                          <a:solidFill>
                            <a:schemeClr val="tx1"/>
                          </a:solidFill>
                          <a:effectLst/>
                          <a:latin typeface="+mn-lt"/>
                        </a:rPr>
                        <a:t> Patrimonio II</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a:effectLst/>
                        </a:rPr>
                        <a:t>Arquitectura</a:t>
                      </a:r>
                      <a:endParaRPr lang="es-CL" sz="1100" b="0" i="0" u="none" strike="noStrike">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Seminario</a:t>
                      </a:r>
                      <a:r>
                        <a:rPr lang="es-CL" sz="1100" u="none" strike="noStrike" baseline="0" dirty="0" smtClean="0">
                          <a:effectLst/>
                        </a:rPr>
                        <a:t> Patrimonio I</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b="0" i="0" u="none" strike="noStrike" dirty="0" smtClean="0">
                          <a:solidFill>
                            <a:srgbClr val="000000"/>
                          </a:solidFill>
                          <a:effectLst/>
                          <a:latin typeface="Calibri" panose="020F0502020204030204" pitchFamily="34" charset="0"/>
                        </a:rPr>
                        <a:t>10000</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Décimo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9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243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smtClean="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4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72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14 </a:t>
                      </a:r>
                      <a:r>
                        <a:rPr lang="es-CL" sz="1100" u="none" strike="noStrike" dirty="0" err="1" smtClean="0">
                          <a:effectLst/>
                        </a:rPr>
                        <a:t>hrs</a:t>
                      </a:r>
                      <a:r>
                        <a:rPr lang="es-CL" sz="1100" u="none" strike="noStrike" dirty="0" smtClean="0">
                          <a:effectLst/>
                        </a:rPr>
                        <a:t> </a:t>
                      </a:r>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252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85003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64697" y="8458780"/>
            <a:ext cx="7134992"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lvl="0" algn="r" defTabSz="1280006">
              <a:defRPr/>
            </a:pPr>
            <a:r>
              <a:rPr lang="es-ES" sz="2000" b="1" dirty="0">
                <a:solidFill>
                  <a:schemeClr val="accent2">
                    <a:lumMod val="40000"/>
                    <a:lumOff val="60000"/>
                  </a:schemeClr>
                </a:solidFill>
              </a:rPr>
              <a:t>DESARROLLO DE LA INVESTIGACIÓN Y SU PRESENTACIÓN </a:t>
            </a:r>
            <a:r>
              <a:rPr lang="es-ES" sz="2000" b="1" dirty="0" smtClean="0">
                <a:solidFill>
                  <a:schemeClr val="accent2">
                    <a:lumMod val="40000"/>
                    <a:lumOff val="60000"/>
                  </a:schemeClr>
                </a:solidFill>
              </a:rPr>
              <a:t>FINAL</a:t>
            </a:r>
            <a:endParaRPr lang="es-CL" sz="2000" dirty="0">
              <a:solidFill>
                <a:schemeClr val="accent2">
                  <a:lumMod val="40000"/>
                  <a:lumOff val="60000"/>
                </a:schemeClr>
              </a:solidFill>
            </a:endParaRPr>
          </a:p>
        </p:txBody>
      </p:sp>
      <p:sp>
        <p:nvSpPr>
          <p:cNvPr id="4" name="Rectangle 3"/>
          <p:cNvSpPr/>
          <p:nvPr/>
        </p:nvSpPr>
        <p:spPr>
          <a:xfrm>
            <a:off x="3520480" y="192088"/>
            <a:ext cx="9073008" cy="82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5" name="1 Tabla"/>
          <p:cNvGraphicFramePr>
            <a:graphicFrameLocks noGrp="1"/>
          </p:cNvGraphicFramePr>
          <p:nvPr>
            <p:extLst>
              <p:ext uri="{D42A27DB-BD31-4B8C-83A1-F6EECF244321}">
                <p14:modId xmlns:p14="http://schemas.microsoft.com/office/powerpoint/2010/main" val="3279551178"/>
              </p:ext>
            </p:extLst>
          </p:nvPr>
        </p:nvGraphicFramePr>
        <p:xfrm>
          <a:off x="208112" y="192088"/>
          <a:ext cx="3096344" cy="9161394"/>
        </p:xfrm>
        <a:graphic>
          <a:graphicData uri="http://schemas.openxmlformats.org/drawingml/2006/table">
            <a:tbl>
              <a:tblPr firstRow="1" bandRow="1">
                <a:tableStyleId>{5940675A-B579-460E-94D1-54222C63F5DA}</a:tableStyleId>
              </a:tblPr>
              <a:tblGrid>
                <a:gridCol w="1008112"/>
                <a:gridCol w="1584176"/>
                <a:gridCol w="504056"/>
              </a:tblGrid>
              <a:tr h="373007">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723769">
                <a:tc gridSpan="3">
                  <a:txBody>
                    <a:bodyPr/>
                    <a:lstStyle/>
                    <a:p>
                      <a:pPr algn="just"/>
                      <a:r>
                        <a:rPr lang="es-CL" sz="1000" dirty="0" smtClean="0">
                          <a:latin typeface="+mn-lt"/>
                        </a:rPr>
                        <a:t>UNIDAD 1</a:t>
                      </a:r>
                    </a:p>
                    <a:p>
                      <a:pPr algn="just"/>
                      <a:r>
                        <a:rPr lang="es-ES" sz="1000" kern="1200" dirty="0" smtClean="0">
                          <a:solidFill>
                            <a:schemeClr val="tx1"/>
                          </a:solidFill>
                          <a:effectLst/>
                          <a:latin typeface="+mn-lt"/>
                          <a:ea typeface="+mn-ea"/>
                          <a:cs typeface="+mn-cs"/>
                        </a:rPr>
                        <a:t>FORMULACIÓN DE LA ESTRUCTURA DEFINITIVA DE LA INVESTIGACIÓN Y SU METODOLOGÍA.</a:t>
                      </a:r>
                    </a:p>
                    <a:p>
                      <a:pPr algn="just"/>
                      <a:r>
                        <a:rPr lang="es-ES" sz="1000" kern="1200" dirty="0" smtClean="0">
                          <a:solidFill>
                            <a:schemeClr val="tx1"/>
                          </a:solidFill>
                          <a:effectLst/>
                          <a:latin typeface="+mn-lt"/>
                          <a:ea typeface="+mn-ea"/>
                          <a:cs typeface="+mn-cs"/>
                        </a:rPr>
                        <a:t> </a:t>
                      </a:r>
                      <a:endParaRPr lang="es-CL" sz="1000" b="0" dirty="0" smtClean="0">
                        <a:solidFill>
                          <a:schemeClr val="tx1"/>
                        </a:solidFill>
                      </a:endParaRPr>
                    </a:p>
                    <a:p>
                      <a:pPr marL="0" marR="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2</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REDACCIÓN DEL TEXTO O CAPÍTULOS DE LA INVESTIGACIÓN.</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0" dirty="0" smtClean="0">
                        <a:solidFill>
                          <a:schemeClr val="tx1"/>
                        </a:solidFill>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3</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DESARROLLO DE LA INVESTIGACIÓN Y SU PRESENTACIÓN FINAL.</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kern="1200" dirty="0" smtClean="0">
                          <a:solidFill>
                            <a:schemeClr val="tx1"/>
                          </a:solidFill>
                          <a:effectLst/>
                          <a:latin typeface="+mn-lt"/>
                          <a:ea typeface="+mn-ea"/>
                          <a:cs typeface="+mn-cs"/>
                        </a:rPr>
                        <a:t>Formación para la redacción de la Introducción, las conclusiones y las citas y la bibliografía.</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kern="1200" dirty="0" smtClean="0">
                          <a:solidFill>
                            <a:schemeClr val="tx1"/>
                          </a:solidFill>
                          <a:effectLst/>
                          <a:latin typeface="+mn-lt"/>
                          <a:ea typeface="+mn-ea"/>
                          <a:cs typeface="+mn-cs"/>
                        </a:rPr>
                        <a:t>Redacción de la Introducción</a:t>
                      </a:r>
                      <a:r>
                        <a:rPr lang="es-CL" sz="1000" kern="1200" baseline="0" dirty="0" smtClean="0">
                          <a:solidFill>
                            <a:schemeClr val="tx1"/>
                          </a:solidFill>
                          <a:effectLst/>
                          <a:latin typeface="+mn-lt"/>
                          <a:ea typeface="+mn-ea"/>
                          <a:cs typeface="+mn-cs"/>
                        </a:rPr>
                        <a:t> y de las conclusiones.</a:t>
                      </a:r>
                      <a:endParaRPr lang="es-C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kern="1200" smtClean="0">
                          <a:solidFill>
                            <a:schemeClr val="tx1"/>
                          </a:solidFill>
                          <a:effectLst/>
                          <a:latin typeface="+mn-lt"/>
                          <a:ea typeface="+mn-ea"/>
                          <a:cs typeface="+mn-cs"/>
                        </a:rPr>
                        <a:t>Definición </a:t>
                      </a:r>
                      <a:r>
                        <a:rPr lang="es-CL" sz="1000" kern="1200" dirty="0" smtClean="0">
                          <a:solidFill>
                            <a:schemeClr val="tx1"/>
                          </a:solidFill>
                          <a:effectLst/>
                          <a:latin typeface="+mn-lt"/>
                          <a:ea typeface="+mn-ea"/>
                          <a:cs typeface="+mn-cs"/>
                        </a:rPr>
                        <a:t>de la bibliografía, citas y el índice del texto final.</a:t>
                      </a:r>
                      <a:endParaRPr lang="es-CL" sz="1000" b="0" dirty="0" smtClean="0">
                        <a:solidFill>
                          <a:schemeClr val="tx1"/>
                        </a:solidFill>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4896112">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6421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4213">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4">
                  <a:txBody>
                    <a:bodyPr/>
                    <a:lstStyle/>
                    <a:p>
                      <a:pPr algn="just"/>
                      <a:r>
                        <a:rPr lang="es-ES" sz="800" b="0" kern="1200" dirty="0" smtClean="0">
                          <a:solidFill>
                            <a:schemeClr val="tx1"/>
                          </a:solidFill>
                          <a:effectLst/>
                          <a:latin typeface="+mn-lt"/>
                          <a:ea typeface="+mn-ea"/>
                          <a:cs typeface="+mn-cs"/>
                        </a:rPr>
                        <a:t>4.1.6. Formular y  desarrollar  investigaciones en el área del patrimonio construido.</a:t>
                      </a:r>
                      <a:endParaRPr lang="es-CL" sz="800" b="0" kern="1200" dirty="0" smtClean="0">
                        <a:solidFill>
                          <a:schemeClr val="tx1"/>
                        </a:solidFill>
                        <a:effectLst/>
                        <a:latin typeface="+mn-lt"/>
                        <a:ea typeface="+mn-ea"/>
                        <a:cs typeface="+mn-cs"/>
                      </a:endParaRPr>
                    </a:p>
                    <a:p>
                      <a:pPr algn="just">
                        <a:lnSpc>
                          <a:spcPct val="100000"/>
                        </a:lnSpc>
                        <a:spcBef>
                          <a:spcPts val="0"/>
                        </a:spcBef>
                        <a:spcAft>
                          <a:spcPts val="0"/>
                        </a:spcAft>
                      </a:pPr>
                      <a:endParaRPr lang="es-ES" sz="800" dirty="0" smtClean="0">
                        <a:effectLst/>
                        <a:latin typeface="+mn-lt"/>
                      </a:endParaRPr>
                    </a:p>
                  </a:txBody>
                  <a:tcPr>
                    <a:noFill/>
                  </a:tcPr>
                </a:tc>
                <a:tc rowSpan="4">
                  <a:txBody>
                    <a:bodyPr/>
                    <a:lstStyle/>
                    <a:p>
                      <a:pPr algn="ctr">
                        <a:lnSpc>
                          <a:spcPct val="100000"/>
                        </a:lnSpc>
                        <a:spcBef>
                          <a:spcPts val="0"/>
                        </a:spcBef>
                        <a:spcAft>
                          <a:spcPts val="0"/>
                        </a:spcAft>
                      </a:pPr>
                      <a:r>
                        <a:rPr lang="es-CL" sz="1000" b="1" dirty="0" smtClean="0">
                          <a:effectLst/>
                          <a:latin typeface="+mn-lt"/>
                          <a:cs typeface="Arial" pitchFamily="34" charset="0"/>
                        </a:rPr>
                        <a:t>N2E</a:t>
                      </a:r>
                    </a:p>
                  </a:txBody>
                  <a:tcPr anchor="ctr">
                    <a:noFill/>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vMerge="1">
                  <a:txBody>
                    <a:bodyPr/>
                    <a:lstStyle/>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191654">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vMerge="1">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vMerge="1">
                  <a:txBody>
                    <a:bodyPr/>
                    <a:lstStyle/>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bl>
          </a:graphicData>
        </a:graphic>
      </p:graphicFrame>
    </p:spTree>
    <p:extLst>
      <p:ext uri="{BB962C8B-B14F-4D97-AF65-F5344CB8AC3E}">
        <p14:creationId xmlns:p14="http://schemas.microsoft.com/office/powerpoint/2010/main" val="3141344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2356005766"/>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3520479"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PRINCIPAL</a:t>
            </a:r>
            <a:endParaRPr lang="es-CL" dirty="0">
              <a:solidFill>
                <a:schemeClr val="tx1"/>
              </a:solidFill>
            </a:endParaRPr>
          </a:p>
        </p:txBody>
      </p:sp>
      <p:sp>
        <p:nvSpPr>
          <p:cNvPr id="8" name="Rectangle 7"/>
          <p:cNvSpPr/>
          <p:nvPr/>
        </p:nvSpPr>
        <p:spPr>
          <a:xfrm>
            <a:off x="3508708"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
        <p:nvSpPr>
          <p:cNvPr id="9" name="Rectangle 8"/>
          <p:cNvSpPr/>
          <p:nvPr/>
        </p:nvSpPr>
        <p:spPr>
          <a:xfrm>
            <a:off x="8117221"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801529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3668596918"/>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479480"/>
                <a:gridCol w="382081"/>
              </a:tblGrid>
              <a:tr h="462240">
                <a:tc gridSpan="3">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650773">
                <a:tc gridSpan="3">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LEVANTAMIENTO GEOMÉTRICO DEL SITIO PATRIMONIAL</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de la pregunta y/o hipótesis investigativas.</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Elaboración del Marco Teórico.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procedimientos metodológicos.</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endParaRPr lang="es-ES_tradn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LEVANTAMIENTO ORTO FOTOGRAMÉTRICO  DEL SITIO PATRIMONIAL</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Aportes disciplinares del tema.</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de las conclusiones.</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Factibilidad de difusión.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Factibilidad de desarrollo.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endParaRPr lang="es-ES_tradn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LEVANTAMIENTO CRÍTICO Y LIBERACIONES  DEL SITIO PATRIMONIAL</a:t>
                      </a:r>
                      <a:endParaRPr lang="es-ES_tradnl" sz="1000" kern="1200" dirty="0" smtClean="0">
                        <a:solidFill>
                          <a:schemeClr val="tx1"/>
                        </a:solidFill>
                        <a:effectLst/>
                        <a:latin typeface="+mn-lt"/>
                        <a:ea typeface="+mn-ea"/>
                        <a:cs typeface="+mn-cs"/>
                      </a:endParaRP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Estructura final del documento.</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recursos de comunicación.</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Exposición oral.</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dirty="0">
                        <a:latin typeface="+mn-lt"/>
                      </a:endParaRPr>
                    </a:p>
                  </a:txBody>
                  <a:tcPr marL="91171" marR="91171" marT="45586" marB="45586"/>
                </a:tc>
                <a:tc hMerge="1">
                  <a:txBody>
                    <a:bodyPr/>
                    <a:lstStyle/>
                    <a:p>
                      <a:endParaRPr lang="es-CL"/>
                    </a:p>
                  </a:txBody>
                  <a:tcPr/>
                </a:tc>
                <a:tc hMerge="1">
                  <a:txBody>
                    <a:bodyPr/>
                    <a:lstStyle/>
                    <a:p>
                      <a:endParaRPr lang="es-CL" dirty="0"/>
                    </a:p>
                  </a:txBody>
                  <a:tcPr/>
                </a:tc>
              </a:tr>
              <a:tr h="505703">
                <a:tc>
                  <a:txBody>
                    <a:bodyPr/>
                    <a:lstStyle/>
                    <a:p>
                      <a:r>
                        <a:rPr lang="es-CL" sz="1400" dirty="0" smtClean="0">
                          <a:latin typeface="+mn-lt"/>
                        </a:rPr>
                        <a:t>NOTA DE PRESENTACION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lang="es-CL" sz="1000" dirty="0" smtClean="0">
                          <a:latin typeface="+mn-lt"/>
                        </a:rPr>
                        <a:t>70%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r>
                        <a:rPr lang="es-CL" sz="1400" dirty="0" smtClean="0">
                          <a:latin typeface="+mn-lt"/>
                        </a:rPr>
                        <a:t>CALIFICACIÓN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r>
                        <a:rPr lang="es-CL" sz="1000" dirty="0" smtClean="0">
                          <a:latin typeface="+mn-lt"/>
                        </a:rPr>
                        <a:t>30%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762980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3359</TotalTime>
  <Words>905</Words>
  <Application>Microsoft Office PowerPoint</Application>
  <PresentationFormat>A3 Paper (297x420 mm)</PresentationFormat>
  <Paragraphs>194</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350</cp:revision>
  <cp:lastPrinted>2014-06-25T14:04:49Z</cp:lastPrinted>
  <dcterms:created xsi:type="dcterms:W3CDTF">2013-10-07T01:38:27Z</dcterms:created>
  <dcterms:modified xsi:type="dcterms:W3CDTF">2014-12-03T20:59:33Z</dcterms:modified>
</cp:coreProperties>
</file>