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008" r:id="rId1"/>
  </p:sldMasterIdLst>
  <p:notesMasterIdLst>
    <p:notesMasterId r:id="rId11"/>
  </p:notesMasterIdLst>
  <p:handoutMasterIdLst>
    <p:handoutMasterId r:id="rId12"/>
  </p:handoutMasterIdLst>
  <p:sldIdLst>
    <p:sldId id="278" r:id="rId2"/>
    <p:sldId id="279" r:id="rId3"/>
    <p:sldId id="280" r:id="rId4"/>
    <p:sldId id="281" r:id="rId5"/>
    <p:sldId id="282" r:id="rId6"/>
    <p:sldId id="283" r:id="rId7"/>
    <p:sldId id="284" r:id="rId8"/>
    <p:sldId id="285" r:id="rId9"/>
    <p:sldId id="286" r:id="rId10"/>
  </p:sldIdLst>
  <p:sldSz cx="12801600" cy="9601200" type="A3"/>
  <p:notesSz cx="9236075" cy="7010400"/>
  <p:defaultTextStyle>
    <a:defPPr>
      <a:defRPr lang="es-CL"/>
    </a:defPPr>
    <a:lvl1pPr marL="0" algn="l" defTabSz="1279694" rtl="0" eaLnBrk="1" latinLnBrk="0" hangingPunct="1">
      <a:defRPr sz="2500" kern="1200">
        <a:solidFill>
          <a:schemeClr val="tx1"/>
        </a:solidFill>
        <a:latin typeface="+mn-lt"/>
        <a:ea typeface="+mn-ea"/>
        <a:cs typeface="+mn-cs"/>
      </a:defRPr>
    </a:lvl1pPr>
    <a:lvl2pPr marL="639848" algn="l" defTabSz="1279694" rtl="0" eaLnBrk="1" latinLnBrk="0" hangingPunct="1">
      <a:defRPr sz="2500" kern="1200">
        <a:solidFill>
          <a:schemeClr val="tx1"/>
        </a:solidFill>
        <a:latin typeface="+mn-lt"/>
        <a:ea typeface="+mn-ea"/>
        <a:cs typeface="+mn-cs"/>
      </a:defRPr>
    </a:lvl2pPr>
    <a:lvl3pPr marL="1279694" algn="l" defTabSz="1279694" rtl="0" eaLnBrk="1" latinLnBrk="0" hangingPunct="1">
      <a:defRPr sz="2500" kern="1200">
        <a:solidFill>
          <a:schemeClr val="tx1"/>
        </a:solidFill>
        <a:latin typeface="+mn-lt"/>
        <a:ea typeface="+mn-ea"/>
        <a:cs typeface="+mn-cs"/>
      </a:defRPr>
    </a:lvl3pPr>
    <a:lvl4pPr marL="1919541" algn="l" defTabSz="1279694" rtl="0" eaLnBrk="1" latinLnBrk="0" hangingPunct="1">
      <a:defRPr sz="2500" kern="1200">
        <a:solidFill>
          <a:schemeClr val="tx1"/>
        </a:solidFill>
        <a:latin typeface="+mn-lt"/>
        <a:ea typeface="+mn-ea"/>
        <a:cs typeface="+mn-cs"/>
      </a:defRPr>
    </a:lvl4pPr>
    <a:lvl5pPr marL="2559390" algn="l" defTabSz="1279694" rtl="0" eaLnBrk="1" latinLnBrk="0" hangingPunct="1">
      <a:defRPr sz="2500" kern="1200">
        <a:solidFill>
          <a:schemeClr val="tx1"/>
        </a:solidFill>
        <a:latin typeface="+mn-lt"/>
        <a:ea typeface="+mn-ea"/>
        <a:cs typeface="+mn-cs"/>
      </a:defRPr>
    </a:lvl5pPr>
    <a:lvl6pPr marL="3199237" algn="l" defTabSz="1279694" rtl="0" eaLnBrk="1" latinLnBrk="0" hangingPunct="1">
      <a:defRPr sz="2500" kern="1200">
        <a:solidFill>
          <a:schemeClr val="tx1"/>
        </a:solidFill>
        <a:latin typeface="+mn-lt"/>
        <a:ea typeface="+mn-ea"/>
        <a:cs typeface="+mn-cs"/>
      </a:defRPr>
    </a:lvl6pPr>
    <a:lvl7pPr marL="3839084" algn="l" defTabSz="1279694" rtl="0" eaLnBrk="1" latinLnBrk="0" hangingPunct="1">
      <a:defRPr sz="2500" kern="1200">
        <a:solidFill>
          <a:schemeClr val="tx1"/>
        </a:solidFill>
        <a:latin typeface="+mn-lt"/>
        <a:ea typeface="+mn-ea"/>
        <a:cs typeface="+mn-cs"/>
      </a:defRPr>
    </a:lvl7pPr>
    <a:lvl8pPr marL="4478930" algn="l" defTabSz="1279694" rtl="0" eaLnBrk="1" latinLnBrk="0" hangingPunct="1">
      <a:defRPr sz="2500" kern="1200">
        <a:solidFill>
          <a:schemeClr val="tx1"/>
        </a:solidFill>
        <a:latin typeface="+mn-lt"/>
        <a:ea typeface="+mn-ea"/>
        <a:cs typeface="+mn-cs"/>
      </a:defRPr>
    </a:lvl8pPr>
    <a:lvl9pPr marL="5118777" algn="l" defTabSz="1279694"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208">
          <p15:clr>
            <a:srgbClr val="A4A3A4"/>
          </p15:clr>
        </p15:guide>
        <p15:guide id="4" pos="29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FF9999"/>
    <a:srgbClr val="AF5E86"/>
    <a:srgbClr val="77933C"/>
    <a:srgbClr val="8080FF"/>
    <a:srgbClr val="ACAC46"/>
    <a:srgbClr val="0679A3"/>
    <a:srgbClr val="006666"/>
    <a:srgbClr val="CC00CC"/>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98252" autoAdjust="0"/>
  </p:normalViewPr>
  <p:slideViewPr>
    <p:cSldViewPr>
      <p:cViewPr varScale="1">
        <p:scale>
          <a:sx n="59" d="100"/>
          <a:sy n="59" d="100"/>
        </p:scale>
        <p:origin x="1608" y="84"/>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6"/>
    </p:cViewPr>
  </p:sorterViewPr>
  <p:notesViewPr>
    <p:cSldViewPr>
      <p:cViewPr varScale="1">
        <p:scale>
          <a:sx n="53" d="100"/>
          <a:sy n="53" d="100"/>
        </p:scale>
        <p:origin x="-2820" y="-90"/>
      </p:cViewPr>
      <p:guideLst>
        <p:guide orient="horz" pos="2880"/>
        <p:guide pos="2160"/>
        <p:guide orient="horz" pos="2208"/>
        <p:guide pos="29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03136" cy="350641"/>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sz="quarter" idx="1"/>
          </p:nvPr>
        </p:nvSpPr>
        <p:spPr>
          <a:xfrm>
            <a:off x="5230849" y="0"/>
            <a:ext cx="4003136" cy="350641"/>
          </a:xfrm>
          <a:prstGeom prst="rect">
            <a:avLst/>
          </a:prstGeom>
        </p:spPr>
        <p:txBody>
          <a:bodyPr vert="horz" lIns="91440" tIns="45720" rIns="91440" bIns="45720" rtlCol="0"/>
          <a:lstStyle>
            <a:lvl1pPr algn="r">
              <a:defRPr sz="1200"/>
            </a:lvl1pPr>
          </a:lstStyle>
          <a:p>
            <a:fld id="{AB96B5E7-F557-49A3-A995-94A2D8B1B31D}" type="datetimeFigureOut">
              <a:rPr lang="es-CL" smtClean="0"/>
              <a:t>03-12-2014</a:t>
            </a:fld>
            <a:endParaRPr lang="es-CL"/>
          </a:p>
        </p:txBody>
      </p:sp>
      <p:sp>
        <p:nvSpPr>
          <p:cNvPr id="4" name="3 Marcador de pie de página"/>
          <p:cNvSpPr>
            <a:spLocks noGrp="1"/>
          </p:cNvSpPr>
          <p:nvPr>
            <p:ph type="ftr" sz="quarter" idx="2"/>
          </p:nvPr>
        </p:nvSpPr>
        <p:spPr>
          <a:xfrm>
            <a:off x="1" y="6658555"/>
            <a:ext cx="4003136" cy="350641"/>
          </a:xfrm>
          <a:prstGeom prst="rect">
            <a:avLst/>
          </a:prstGeom>
        </p:spPr>
        <p:txBody>
          <a:bodyPr vert="horz" lIns="91440" tIns="45720" rIns="91440" bIns="45720"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5230849" y="6658555"/>
            <a:ext cx="4003136" cy="350641"/>
          </a:xfrm>
          <a:prstGeom prst="rect">
            <a:avLst/>
          </a:prstGeom>
        </p:spPr>
        <p:txBody>
          <a:bodyPr vert="horz" lIns="91440" tIns="45720" rIns="91440" bIns="45720" rtlCol="0" anchor="b"/>
          <a:lstStyle>
            <a:lvl1pPr algn="r">
              <a:defRPr sz="1200"/>
            </a:lvl1pPr>
          </a:lstStyle>
          <a:p>
            <a:fld id="{BBC7696F-029A-4779-A581-AABFC874C88D}" type="slidenum">
              <a:rPr lang="es-CL" smtClean="0"/>
              <a:t>‹#›</a:t>
            </a:fld>
            <a:endParaRPr lang="es-CL"/>
          </a:p>
        </p:txBody>
      </p:sp>
    </p:spTree>
    <p:extLst>
      <p:ext uri="{BB962C8B-B14F-4D97-AF65-F5344CB8AC3E}">
        <p14:creationId xmlns:p14="http://schemas.microsoft.com/office/powerpoint/2010/main" val="1019502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s-CL"/>
          </a:p>
        </p:txBody>
      </p:sp>
      <p:sp>
        <p:nvSpPr>
          <p:cNvPr id="3" name="2 Marcador de fecha"/>
          <p:cNvSpPr>
            <a:spLocks noGrp="1"/>
          </p:cNvSpPr>
          <p:nvPr>
            <p:ph type="dt" idx="1"/>
          </p:nvPr>
        </p:nvSpPr>
        <p:spPr>
          <a:xfrm>
            <a:off x="5231639" y="0"/>
            <a:ext cx="4002299" cy="350520"/>
          </a:xfrm>
          <a:prstGeom prst="rect">
            <a:avLst/>
          </a:prstGeom>
        </p:spPr>
        <p:txBody>
          <a:bodyPr vert="horz" lIns="92830" tIns="46415" rIns="92830" bIns="46415" rtlCol="0"/>
          <a:lstStyle>
            <a:lvl1pPr algn="r">
              <a:defRPr sz="1200"/>
            </a:lvl1pPr>
          </a:lstStyle>
          <a:p>
            <a:fld id="{D7799CCC-6BA8-4190-9208-52EAD60680FC}" type="datetimeFigureOut">
              <a:rPr lang="es-CL" smtClean="0"/>
              <a:pPr/>
              <a:t>03-12-2014</a:t>
            </a:fld>
            <a:endParaRPr lang="es-CL"/>
          </a:p>
        </p:txBody>
      </p:sp>
      <p:sp>
        <p:nvSpPr>
          <p:cNvPr id="4" name="3 Marcador de imagen de diapositiva"/>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2830" tIns="46415" rIns="92830" bIns="46415" rtlCol="0" anchor="ctr"/>
          <a:lstStyle/>
          <a:p>
            <a:endParaRPr lang="es-CL"/>
          </a:p>
        </p:txBody>
      </p:sp>
      <p:sp>
        <p:nvSpPr>
          <p:cNvPr id="5" name="4 Marcador de notas"/>
          <p:cNvSpPr>
            <a:spLocks noGrp="1"/>
          </p:cNvSpPr>
          <p:nvPr>
            <p:ph type="body" sz="quarter" idx="3"/>
          </p:nvPr>
        </p:nvSpPr>
        <p:spPr>
          <a:xfrm>
            <a:off x="923608" y="3329940"/>
            <a:ext cx="7388860" cy="3154680"/>
          </a:xfrm>
          <a:prstGeom prst="rect">
            <a:avLst/>
          </a:prstGeom>
        </p:spPr>
        <p:txBody>
          <a:bodyPr vert="horz" lIns="92830" tIns="46415" rIns="92830" bIns="46415"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6658663"/>
            <a:ext cx="4002299" cy="350520"/>
          </a:xfrm>
          <a:prstGeom prst="rect">
            <a:avLst/>
          </a:prstGeom>
        </p:spPr>
        <p:txBody>
          <a:bodyPr vert="horz" lIns="92830" tIns="46415" rIns="92830" bIns="46415"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5231639" y="6658663"/>
            <a:ext cx="4002299" cy="350520"/>
          </a:xfrm>
          <a:prstGeom prst="rect">
            <a:avLst/>
          </a:prstGeom>
        </p:spPr>
        <p:txBody>
          <a:bodyPr vert="horz" lIns="92830" tIns="46415" rIns="92830" bIns="46415" rtlCol="0" anchor="b"/>
          <a:lstStyle>
            <a:lvl1pPr algn="r">
              <a:defRPr sz="1200"/>
            </a:lvl1pPr>
          </a:lstStyle>
          <a:p>
            <a:fld id="{A7D6D47D-A9E8-4FED-9BD7-6BC15E3F95FE}" type="slidenum">
              <a:rPr lang="es-CL" smtClean="0"/>
              <a:pPr/>
              <a:t>‹#›</a:t>
            </a:fld>
            <a:endParaRPr lang="es-CL"/>
          </a:p>
        </p:txBody>
      </p:sp>
    </p:spTree>
    <p:extLst>
      <p:ext uri="{BB962C8B-B14F-4D97-AF65-F5344CB8AC3E}">
        <p14:creationId xmlns:p14="http://schemas.microsoft.com/office/powerpoint/2010/main" val="132713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A7D6D47D-A9E8-4FED-9BD7-6BC15E3F95FE}" type="slidenum">
              <a:rPr lang="es-CL" smtClean="0"/>
              <a:pPr/>
              <a:t>3</a:t>
            </a:fld>
            <a:endParaRPr lang="es-CL"/>
          </a:p>
        </p:txBody>
      </p:sp>
    </p:spTree>
    <p:extLst>
      <p:ext uri="{BB962C8B-B14F-4D97-AF65-F5344CB8AC3E}">
        <p14:creationId xmlns:p14="http://schemas.microsoft.com/office/powerpoint/2010/main" val="981709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A7D6D47D-A9E8-4FED-9BD7-6BC15E3F95FE}" type="slidenum">
              <a:rPr lang="es-CL" smtClean="0"/>
              <a:pPr/>
              <a:t>7</a:t>
            </a:fld>
            <a:endParaRPr lang="es-CL"/>
          </a:p>
        </p:txBody>
      </p:sp>
    </p:spTree>
    <p:extLst>
      <p:ext uri="{BB962C8B-B14F-4D97-AF65-F5344CB8AC3E}">
        <p14:creationId xmlns:p14="http://schemas.microsoft.com/office/powerpoint/2010/main" val="461208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60120" y="2982597"/>
            <a:ext cx="10881360" cy="205803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03" indent="0" algn="ctr">
              <a:buNone/>
              <a:defRPr>
                <a:solidFill>
                  <a:schemeClr val="tx1">
                    <a:tint val="75000"/>
                  </a:schemeClr>
                </a:solidFill>
              </a:defRPr>
            </a:lvl2pPr>
            <a:lvl3pPr marL="1280006" indent="0" algn="ctr">
              <a:buNone/>
              <a:defRPr>
                <a:solidFill>
                  <a:schemeClr val="tx1">
                    <a:tint val="75000"/>
                  </a:schemeClr>
                </a:solidFill>
              </a:defRPr>
            </a:lvl3pPr>
            <a:lvl4pPr marL="1920009" indent="0" algn="ctr">
              <a:buNone/>
              <a:defRPr>
                <a:solidFill>
                  <a:schemeClr val="tx1">
                    <a:tint val="75000"/>
                  </a:schemeClr>
                </a:solidFill>
              </a:defRPr>
            </a:lvl4pPr>
            <a:lvl5pPr marL="2560013" indent="0" algn="ctr">
              <a:buNone/>
              <a:defRPr>
                <a:solidFill>
                  <a:schemeClr val="tx1">
                    <a:tint val="75000"/>
                  </a:schemeClr>
                </a:solidFill>
              </a:defRPr>
            </a:lvl5pPr>
            <a:lvl6pPr marL="3200016" indent="0" algn="ctr">
              <a:buNone/>
              <a:defRPr>
                <a:solidFill>
                  <a:schemeClr val="tx1">
                    <a:tint val="75000"/>
                  </a:schemeClr>
                </a:solidFill>
              </a:defRPr>
            </a:lvl6pPr>
            <a:lvl7pPr marL="3840019" indent="0" algn="ctr">
              <a:buNone/>
              <a:defRPr>
                <a:solidFill>
                  <a:schemeClr val="tx1">
                    <a:tint val="75000"/>
                  </a:schemeClr>
                </a:solidFill>
              </a:defRPr>
            </a:lvl7pPr>
            <a:lvl8pPr marL="4480022" indent="0" algn="ctr">
              <a:buNone/>
              <a:defRPr>
                <a:solidFill>
                  <a:schemeClr val="tx1">
                    <a:tint val="75000"/>
                  </a:schemeClr>
                </a:solidFill>
              </a:defRPr>
            </a:lvl8pPr>
            <a:lvl9pPr marL="5120025"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2492777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14519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2994960" y="537845"/>
            <a:ext cx="4031615" cy="11470323"/>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895668" y="537845"/>
            <a:ext cx="11885930" cy="1147032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401873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535406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11238" y="6169662"/>
            <a:ext cx="10881360" cy="1906905"/>
          </a:xfrm>
        </p:spPr>
        <p:txBody>
          <a:bodyPr anchor="t"/>
          <a:lstStyle>
            <a:lvl1pPr algn="l">
              <a:defRPr sz="56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1011238" y="4069400"/>
            <a:ext cx="10881360" cy="2100262"/>
          </a:xfrm>
        </p:spPr>
        <p:txBody>
          <a:bodyPr anchor="b"/>
          <a:lstStyle>
            <a:lvl1pPr marL="0" indent="0">
              <a:buNone/>
              <a:defRPr sz="2800">
                <a:solidFill>
                  <a:schemeClr val="tx1">
                    <a:tint val="75000"/>
                  </a:schemeClr>
                </a:solidFill>
              </a:defRPr>
            </a:lvl1pPr>
            <a:lvl2pPr marL="640003" indent="0">
              <a:buNone/>
              <a:defRPr sz="2500">
                <a:solidFill>
                  <a:schemeClr val="tx1">
                    <a:tint val="75000"/>
                  </a:schemeClr>
                </a:solidFill>
              </a:defRPr>
            </a:lvl2pPr>
            <a:lvl3pPr marL="1280006" indent="0">
              <a:buNone/>
              <a:defRPr sz="2200">
                <a:solidFill>
                  <a:schemeClr val="tx1">
                    <a:tint val="75000"/>
                  </a:schemeClr>
                </a:solidFill>
              </a:defRPr>
            </a:lvl3pPr>
            <a:lvl4pPr marL="1920009" indent="0">
              <a:buNone/>
              <a:defRPr sz="2000">
                <a:solidFill>
                  <a:schemeClr val="tx1">
                    <a:tint val="75000"/>
                  </a:schemeClr>
                </a:solidFill>
              </a:defRPr>
            </a:lvl4pPr>
            <a:lvl5pPr marL="2560013" indent="0">
              <a:buNone/>
              <a:defRPr sz="2000">
                <a:solidFill>
                  <a:schemeClr val="tx1">
                    <a:tint val="75000"/>
                  </a:schemeClr>
                </a:solidFill>
              </a:defRPr>
            </a:lvl5pPr>
            <a:lvl6pPr marL="3200016" indent="0">
              <a:buNone/>
              <a:defRPr sz="2000">
                <a:solidFill>
                  <a:schemeClr val="tx1">
                    <a:tint val="75000"/>
                  </a:schemeClr>
                </a:solidFill>
              </a:defRPr>
            </a:lvl6pPr>
            <a:lvl7pPr marL="3840019" indent="0">
              <a:buNone/>
              <a:defRPr sz="2000">
                <a:solidFill>
                  <a:schemeClr val="tx1">
                    <a:tint val="75000"/>
                  </a:schemeClr>
                </a:solidFill>
              </a:defRPr>
            </a:lvl7pPr>
            <a:lvl8pPr marL="4480022" indent="0">
              <a:buNone/>
              <a:defRPr sz="2000">
                <a:solidFill>
                  <a:schemeClr val="tx1">
                    <a:tint val="75000"/>
                  </a:schemeClr>
                </a:solidFill>
              </a:defRPr>
            </a:lvl8pPr>
            <a:lvl9pPr marL="5120025" indent="0">
              <a:buNone/>
              <a:defRPr sz="20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81467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895670"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2899726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40080" y="384493"/>
            <a:ext cx="11521440" cy="1600200"/>
          </a:xfr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640080" y="2149158"/>
            <a:ext cx="5656263" cy="895667"/>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6503037" y="2149158"/>
            <a:ext cx="5658485" cy="895667"/>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503037"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3580002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3651485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338493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40082" y="382270"/>
            <a:ext cx="4211638" cy="1626870"/>
          </a:xfrm>
        </p:spPr>
        <p:txBody>
          <a:bodyPr anchor="b"/>
          <a:lstStyle>
            <a:lvl1pPr algn="l">
              <a:defRPr sz="28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5005070" y="382272"/>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640082" y="2009142"/>
            <a:ext cx="4211638" cy="6567488"/>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317179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509203" y="6720840"/>
            <a:ext cx="7680960" cy="793433"/>
          </a:xfrm>
        </p:spPr>
        <p:txBody>
          <a:bodyPr anchor="b"/>
          <a:lstStyle>
            <a:lvl1pPr algn="l">
              <a:defRPr sz="28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2509203" y="857885"/>
            <a:ext cx="7680960" cy="5760720"/>
          </a:xfrm>
        </p:spPr>
        <p:txBody>
          <a:bodyPr/>
          <a:lstStyle>
            <a:lvl1pPr marL="0" indent="0">
              <a:buNone/>
              <a:defRPr sz="4500"/>
            </a:lvl1pPr>
            <a:lvl2pPr marL="640003" indent="0">
              <a:buNone/>
              <a:defRPr sz="3900"/>
            </a:lvl2pPr>
            <a:lvl3pPr marL="1280006" indent="0">
              <a:buNone/>
              <a:defRPr sz="3400"/>
            </a:lvl3pPr>
            <a:lvl4pPr marL="1920009" indent="0">
              <a:buNone/>
              <a:defRPr sz="2800"/>
            </a:lvl4pPr>
            <a:lvl5pPr marL="2560013" indent="0">
              <a:buNone/>
              <a:defRPr sz="2800"/>
            </a:lvl5pPr>
            <a:lvl6pPr marL="3200016" indent="0">
              <a:buNone/>
              <a:defRPr sz="2800"/>
            </a:lvl6pPr>
            <a:lvl7pPr marL="3840019" indent="0">
              <a:buNone/>
              <a:defRPr sz="2800"/>
            </a:lvl7pPr>
            <a:lvl8pPr marL="4480022" indent="0">
              <a:buNone/>
              <a:defRPr sz="2800"/>
            </a:lvl8pPr>
            <a:lvl9pPr marL="5120025" indent="0">
              <a:buNone/>
              <a:defRPr sz="2800"/>
            </a:lvl9pPr>
          </a:lstStyle>
          <a:p>
            <a:endParaRPr lang="es-CL"/>
          </a:p>
        </p:txBody>
      </p:sp>
      <p:sp>
        <p:nvSpPr>
          <p:cNvPr id="4" name="3 Marcador de texto"/>
          <p:cNvSpPr>
            <a:spLocks noGrp="1"/>
          </p:cNvSpPr>
          <p:nvPr>
            <p:ph type="body" sz="half" idx="2"/>
          </p:nvPr>
        </p:nvSpPr>
        <p:spPr>
          <a:xfrm>
            <a:off x="2509203" y="7514273"/>
            <a:ext cx="7680960" cy="1126807"/>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2265163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40080" y="384493"/>
            <a:ext cx="11521440" cy="1600200"/>
          </a:xfrm>
          <a:prstGeom prst="rect">
            <a:avLst/>
          </a:prstGeom>
        </p:spPr>
        <p:txBody>
          <a:bodyPr vert="horz" lIns="128001" tIns="64001" rIns="128001" bIns="64001"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640080" y="2240282"/>
            <a:ext cx="11521440" cy="6336348"/>
          </a:xfrm>
          <a:prstGeom prst="rect">
            <a:avLst/>
          </a:prstGeom>
        </p:spPr>
        <p:txBody>
          <a:bodyPr vert="horz" lIns="128001" tIns="64001" rIns="128001" bIns="64001"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640080" y="8898892"/>
            <a:ext cx="2987040" cy="511175"/>
          </a:xfrm>
          <a:prstGeom prst="rect">
            <a:avLst/>
          </a:prstGeom>
        </p:spPr>
        <p:txBody>
          <a:bodyPr vert="horz" lIns="128001" tIns="64001" rIns="128001" bIns="64001" rtlCol="0" anchor="ctr"/>
          <a:lstStyle>
            <a:lvl1pPr algn="l">
              <a:defRPr sz="1700">
                <a:solidFill>
                  <a:schemeClr val="tx1">
                    <a:tint val="75000"/>
                  </a:schemeClr>
                </a:solidFill>
              </a:defRPr>
            </a:lvl1p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3"/>
          </p:nvPr>
        </p:nvSpPr>
        <p:spPr>
          <a:xfrm>
            <a:off x="4373880" y="8898892"/>
            <a:ext cx="4053840" cy="511175"/>
          </a:xfrm>
          <a:prstGeom prst="rect">
            <a:avLst/>
          </a:prstGeom>
        </p:spPr>
        <p:txBody>
          <a:bodyPr vert="horz" lIns="128001" tIns="64001" rIns="128001" bIns="64001" rtlCol="0" anchor="ctr"/>
          <a:lstStyle>
            <a:lvl1pPr algn="ctr">
              <a:defRPr sz="17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9174480" y="8898892"/>
            <a:ext cx="2987040" cy="511175"/>
          </a:xfrm>
          <a:prstGeom prst="rect">
            <a:avLst/>
          </a:prstGeom>
        </p:spPr>
        <p:txBody>
          <a:bodyPr vert="horz" lIns="128001" tIns="64001" rIns="128001" bIns="64001" rtlCol="0" anchor="ctr"/>
          <a:lstStyle>
            <a:lvl1pPr algn="r">
              <a:defRPr sz="1700">
                <a:solidFill>
                  <a:schemeClr val="tx1">
                    <a:tint val="75000"/>
                  </a:schemeClr>
                </a:solidFill>
              </a:defRPr>
            </a:lvl1pPr>
          </a:lstStyle>
          <a:p>
            <a:fld id="{4F79C697-9A38-488B-B35D-7B75F103FA94}" type="slidenum">
              <a:rPr lang="es-CL" smtClean="0"/>
              <a:pPr/>
              <a:t>‹#›</a:t>
            </a:fld>
            <a:endParaRPr lang="es-CL"/>
          </a:p>
        </p:txBody>
      </p:sp>
    </p:spTree>
    <p:extLst>
      <p:ext uri="{BB962C8B-B14F-4D97-AF65-F5344CB8AC3E}">
        <p14:creationId xmlns:p14="http://schemas.microsoft.com/office/powerpoint/2010/main" val="1712366255"/>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ctr" defTabSz="1280006" rtl="0" eaLnBrk="1" latinLnBrk="0" hangingPunct="1">
        <a:spcBef>
          <a:spcPct val="0"/>
        </a:spcBef>
        <a:buNone/>
        <a:defRPr sz="6200" kern="1200">
          <a:solidFill>
            <a:schemeClr val="tx1"/>
          </a:solidFill>
          <a:latin typeface="+mj-lt"/>
          <a:ea typeface="+mj-ea"/>
          <a:cs typeface="+mj-cs"/>
        </a:defRPr>
      </a:lvl1pPr>
    </p:titleStyle>
    <p:bodyStyle>
      <a:lvl1pPr marL="480003" indent="-480003" algn="l" defTabSz="1280006"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005" indent="-400002" algn="l" defTabSz="1280006"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008" indent="-320002" algn="l" defTabSz="1280006"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011"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014"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017"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020"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025"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028"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es-CL"/>
      </a:defPPr>
      <a:lvl1pPr marL="0" algn="l" defTabSz="1280006" rtl="0" eaLnBrk="1" latinLnBrk="0" hangingPunct="1">
        <a:defRPr sz="2500" kern="1200">
          <a:solidFill>
            <a:schemeClr val="tx1"/>
          </a:solidFill>
          <a:latin typeface="+mn-lt"/>
          <a:ea typeface="+mn-ea"/>
          <a:cs typeface="+mn-cs"/>
        </a:defRPr>
      </a:lvl1pPr>
      <a:lvl2pPr marL="640003" algn="l" defTabSz="1280006" rtl="0" eaLnBrk="1" latinLnBrk="0" hangingPunct="1">
        <a:defRPr sz="2500" kern="1200">
          <a:solidFill>
            <a:schemeClr val="tx1"/>
          </a:solidFill>
          <a:latin typeface="+mn-lt"/>
          <a:ea typeface="+mn-ea"/>
          <a:cs typeface="+mn-cs"/>
        </a:defRPr>
      </a:lvl2pPr>
      <a:lvl3pPr marL="1280006" algn="l" defTabSz="1280006" rtl="0" eaLnBrk="1" latinLnBrk="0" hangingPunct="1">
        <a:defRPr sz="2500" kern="1200">
          <a:solidFill>
            <a:schemeClr val="tx1"/>
          </a:solidFill>
          <a:latin typeface="+mn-lt"/>
          <a:ea typeface="+mn-ea"/>
          <a:cs typeface="+mn-cs"/>
        </a:defRPr>
      </a:lvl3pPr>
      <a:lvl4pPr marL="1920009" algn="l" defTabSz="1280006" rtl="0" eaLnBrk="1" latinLnBrk="0" hangingPunct="1">
        <a:defRPr sz="2500" kern="1200">
          <a:solidFill>
            <a:schemeClr val="tx1"/>
          </a:solidFill>
          <a:latin typeface="+mn-lt"/>
          <a:ea typeface="+mn-ea"/>
          <a:cs typeface="+mn-cs"/>
        </a:defRPr>
      </a:lvl4pPr>
      <a:lvl5pPr marL="2560013" algn="l" defTabSz="1280006" rtl="0" eaLnBrk="1" latinLnBrk="0" hangingPunct="1">
        <a:defRPr sz="2500" kern="1200">
          <a:solidFill>
            <a:schemeClr val="tx1"/>
          </a:solidFill>
          <a:latin typeface="+mn-lt"/>
          <a:ea typeface="+mn-ea"/>
          <a:cs typeface="+mn-cs"/>
        </a:defRPr>
      </a:lvl5pPr>
      <a:lvl6pPr marL="3200016" algn="l" defTabSz="1280006" rtl="0" eaLnBrk="1" latinLnBrk="0" hangingPunct="1">
        <a:defRPr sz="2500" kern="1200">
          <a:solidFill>
            <a:schemeClr val="tx1"/>
          </a:solidFill>
          <a:latin typeface="+mn-lt"/>
          <a:ea typeface="+mn-ea"/>
          <a:cs typeface="+mn-cs"/>
        </a:defRPr>
      </a:lvl6pPr>
      <a:lvl7pPr marL="3840019" algn="l" defTabSz="1280006" rtl="0" eaLnBrk="1" latinLnBrk="0" hangingPunct="1">
        <a:defRPr sz="2500" kern="1200">
          <a:solidFill>
            <a:schemeClr val="tx1"/>
          </a:solidFill>
          <a:latin typeface="+mn-lt"/>
          <a:ea typeface="+mn-ea"/>
          <a:cs typeface="+mn-cs"/>
        </a:defRPr>
      </a:lvl7pPr>
      <a:lvl8pPr marL="4480022" algn="l" defTabSz="1280006" rtl="0" eaLnBrk="1" latinLnBrk="0" hangingPunct="1">
        <a:defRPr sz="2500" kern="1200">
          <a:solidFill>
            <a:schemeClr val="tx1"/>
          </a:solidFill>
          <a:latin typeface="+mn-lt"/>
          <a:ea typeface="+mn-ea"/>
          <a:cs typeface="+mn-cs"/>
        </a:defRPr>
      </a:lvl8pPr>
      <a:lvl9pPr marL="5120025" algn="l" defTabSz="1280006"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4080" y="192088"/>
            <a:ext cx="7954912" cy="652474"/>
          </a:xfrm>
          <a:prstGeom prst="rect">
            <a:avLst/>
          </a:prstGeom>
        </p:spPr>
        <p:txBody>
          <a:bodyPr wrap="square" lIns="91428" tIns="45714" rIns="91428" bIns="45714">
            <a:spAutoFit/>
          </a:bodyPr>
          <a:lstStyle/>
          <a:p>
            <a:pPr>
              <a:tabLst>
                <a:tab pos="1161910" algn="l"/>
              </a:tabLst>
            </a:pPr>
            <a:r>
              <a:rPr lang="es-CL" sz="3640" dirty="0">
                <a:solidFill>
                  <a:schemeClr val="accent2">
                    <a:lumMod val="40000"/>
                    <a:lumOff val="60000"/>
                  </a:schemeClr>
                </a:solidFill>
                <a:latin typeface="Calibri" panose="020F0502020204030204" pitchFamily="34" charset="0"/>
              </a:rPr>
              <a:t>LÍNEA DE </a:t>
            </a:r>
            <a:r>
              <a:rPr lang="es-CL" sz="3640" dirty="0" smtClean="0">
                <a:solidFill>
                  <a:schemeClr val="accent2">
                    <a:lumMod val="40000"/>
                    <a:lumOff val="60000"/>
                  </a:schemeClr>
                </a:solidFill>
                <a:latin typeface="Calibri" panose="020F0502020204030204" pitchFamily="34" charset="0"/>
              </a:rPr>
              <a:t>ESPECIALIZACION PATRIMONIO</a:t>
            </a:r>
            <a:endParaRPr lang="es-CL" sz="3640" dirty="0">
              <a:solidFill>
                <a:schemeClr val="accent2">
                  <a:lumMod val="40000"/>
                  <a:lumOff val="60000"/>
                </a:schemeClr>
              </a:solidFill>
              <a:latin typeface="Calibri" panose="020F0502020204030204" pitchFamily="34" charset="0"/>
            </a:endParaRPr>
          </a:p>
        </p:txBody>
      </p:sp>
      <p:sp>
        <p:nvSpPr>
          <p:cNvPr id="5" name="4 Rectángulo"/>
          <p:cNvSpPr/>
          <p:nvPr/>
        </p:nvSpPr>
        <p:spPr>
          <a:xfrm>
            <a:off x="1864296" y="8783687"/>
            <a:ext cx="10730269" cy="707874"/>
          </a:xfrm>
          <a:prstGeom prst="rect">
            <a:avLst/>
          </a:prstGeom>
        </p:spPr>
        <p:txBody>
          <a:bodyPr wrap="square" lIns="91428" tIns="45714" rIns="91428" bIns="45714">
            <a:spAutoFit/>
          </a:bodyPr>
          <a:lstStyle/>
          <a:p>
            <a:pPr algn="r"/>
            <a:r>
              <a:rPr lang="es-CL" sz="3600" b="1" dirty="0" smtClean="0">
                <a:solidFill>
                  <a:schemeClr val="bg1">
                    <a:lumMod val="75000"/>
                  </a:schemeClr>
                </a:solidFill>
                <a:latin typeface="Calibri" panose="020F0502020204030204" pitchFamily="34" charset="0"/>
              </a:rPr>
              <a:t>GESTION </a:t>
            </a:r>
            <a:r>
              <a:rPr lang="es-CL" sz="3600" b="1" dirty="0">
                <a:solidFill>
                  <a:schemeClr val="bg1">
                    <a:lumMod val="75000"/>
                  </a:schemeClr>
                </a:solidFill>
                <a:latin typeface="Calibri" panose="020F0502020204030204" pitchFamily="34" charset="0"/>
              </a:rPr>
              <a:t>| </a:t>
            </a:r>
            <a:r>
              <a:rPr lang="es-CL" sz="3600" b="1" dirty="0" smtClean="0">
                <a:solidFill>
                  <a:schemeClr val="bg1">
                    <a:lumMod val="75000"/>
                  </a:schemeClr>
                </a:solidFill>
                <a:latin typeface="Calibri" panose="020F0502020204030204" pitchFamily="34" charset="0"/>
              </a:rPr>
              <a:t>MATERIALIZACION | SEMINARIO </a:t>
            </a:r>
            <a:r>
              <a:rPr lang="es-CL" sz="4000" b="1" dirty="0">
                <a:solidFill>
                  <a:schemeClr val="accent2">
                    <a:lumMod val="40000"/>
                    <a:lumOff val="60000"/>
                  </a:schemeClr>
                </a:solidFill>
                <a:latin typeface="Calibri" panose="020F0502020204030204" pitchFamily="34" charset="0"/>
              </a:rPr>
              <a:t>| TALLER </a:t>
            </a:r>
          </a:p>
        </p:txBody>
      </p:sp>
      <p:pic>
        <p:nvPicPr>
          <p:cNvPr id="6" name="Picture 5"/>
          <p:cNvPicPr>
            <a:picLocks noChangeAspect="1"/>
          </p:cNvPicPr>
          <p:nvPr/>
        </p:nvPicPr>
        <p:blipFill rotWithShape="1">
          <a:blip r:embed="rId2" cstate="print">
            <a:grayscl/>
            <a:extLst>
              <a:ext uri="{28A0092B-C50C-407E-A947-70E740481C1C}">
                <a14:useLocalDpi xmlns:a14="http://schemas.microsoft.com/office/drawing/2010/main" val="0"/>
              </a:ext>
            </a:extLst>
          </a:blip>
          <a:srcRect/>
          <a:stretch/>
        </p:blipFill>
        <p:spPr>
          <a:xfrm>
            <a:off x="3025413" y="2496344"/>
            <a:ext cx="9569152" cy="6498357"/>
          </a:xfrm>
          <a:prstGeom prst="rect">
            <a:avLst/>
          </a:prstGeom>
        </p:spPr>
      </p:pic>
    </p:spTree>
    <p:extLst>
      <p:ext uri="{BB962C8B-B14F-4D97-AF65-F5344CB8AC3E}">
        <p14:creationId xmlns:p14="http://schemas.microsoft.com/office/powerpoint/2010/main" val="1523575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11 Tabla"/>
          <p:cNvGraphicFramePr>
            <a:graphicFrameLocks noGrp="1"/>
          </p:cNvGraphicFramePr>
          <p:nvPr>
            <p:extLst>
              <p:ext uri="{D42A27DB-BD31-4B8C-83A1-F6EECF244321}">
                <p14:modId xmlns:p14="http://schemas.microsoft.com/office/powerpoint/2010/main" val="2554173913"/>
              </p:ext>
            </p:extLst>
          </p:nvPr>
        </p:nvGraphicFramePr>
        <p:xfrm>
          <a:off x="208112" y="4812729"/>
          <a:ext cx="5616624" cy="243840"/>
        </p:xfrm>
        <a:graphic>
          <a:graphicData uri="http://schemas.openxmlformats.org/drawingml/2006/table">
            <a:tbl>
              <a:tblPr>
                <a:tableStyleId>{616DA210-FB5B-4158-B5E0-FEB733F419BA}</a:tableStyleId>
              </a:tblPr>
              <a:tblGrid>
                <a:gridCol w="5616624"/>
              </a:tblGrid>
              <a:tr h="0">
                <a:tc>
                  <a:txBody>
                    <a:bodyPr/>
                    <a:lstStyle/>
                    <a:p>
                      <a:pPr algn="l">
                        <a:spcAft>
                          <a:spcPts val="0"/>
                        </a:spcAft>
                      </a:pPr>
                      <a:r>
                        <a:rPr lang="es-ES" sz="1600" dirty="0" smtClean="0">
                          <a:effectLst/>
                        </a:rPr>
                        <a:t>EQUIPO</a:t>
                      </a:r>
                      <a:r>
                        <a:rPr lang="es-ES" sz="1600" baseline="0" dirty="0" smtClean="0">
                          <a:effectLst/>
                        </a:rPr>
                        <a:t> DOCENTE</a:t>
                      </a:r>
                      <a:endParaRPr lang="es-CL" sz="1600" dirty="0">
                        <a:effectLst/>
                        <a:latin typeface="Times New Roman"/>
                        <a:ea typeface="Times New Roman"/>
                      </a:endParaRPr>
                    </a:p>
                  </a:txBody>
                  <a:tcPr marL="44450" marR="44450" marT="0" marB="0">
                    <a:solidFill>
                      <a:schemeClr val="accent2">
                        <a:lumMod val="40000"/>
                        <a:lumOff val="60000"/>
                      </a:schemeClr>
                    </a:solidFill>
                  </a:tcPr>
                </a:tc>
              </a:tr>
            </a:tbl>
          </a:graphicData>
        </a:graphic>
      </p:graphicFrame>
      <p:sp>
        <p:nvSpPr>
          <p:cNvPr id="8" name="7 Rectángulo"/>
          <p:cNvSpPr/>
          <p:nvPr/>
        </p:nvSpPr>
        <p:spPr>
          <a:xfrm>
            <a:off x="5968752" y="8517223"/>
            <a:ext cx="6624736" cy="830997"/>
          </a:xfrm>
          <a:prstGeom prst="rect">
            <a:avLst/>
          </a:prstGeom>
        </p:spPr>
        <p:txBody>
          <a:bodyPr wrap="square">
            <a:spAutoFit/>
          </a:bodyPr>
          <a:lstStyle/>
          <a:p>
            <a:pPr algn="r"/>
            <a:r>
              <a:rPr lang="es-CL" sz="4800" b="1" dirty="0" smtClean="0">
                <a:solidFill>
                  <a:schemeClr val="accent2">
                    <a:lumMod val="40000"/>
                    <a:lumOff val="60000"/>
                  </a:schemeClr>
                </a:solidFill>
                <a:latin typeface="Calibri" panose="020F0502020204030204" pitchFamily="34" charset="0"/>
              </a:rPr>
              <a:t>TALLER IX PATRIMONIO</a:t>
            </a:r>
          </a:p>
        </p:txBody>
      </p:sp>
      <p:graphicFrame>
        <p:nvGraphicFramePr>
          <p:cNvPr id="11" name="10 Tabla"/>
          <p:cNvGraphicFramePr>
            <a:graphicFrameLocks noGrp="1"/>
          </p:cNvGraphicFramePr>
          <p:nvPr>
            <p:extLst>
              <p:ext uri="{D42A27DB-BD31-4B8C-83A1-F6EECF244321}">
                <p14:modId xmlns:p14="http://schemas.microsoft.com/office/powerpoint/2010/main" val="1511859103"/>
              </p:ext>
            </p:extLst>
          </p:nvPr>
        </p:nvGraphicFramePr>
        <p:xfrm>
          <a:off x="208112" y="192088"/>
          <a:ext cx="5616624" cy="243840"/>
        </p:xfrm>
        <a:graphic>
          <a:graphicData uri="http://schemas.openxmlformats.org/drawingml/2006/table">
            <a:tbl>
              <a:tblPr>
                <a:tableStyleId>{616DA210-FB5B-4158-B5E0-FEB733F419BA}</a:tableStyleId>
              </a:tblPr>
              <a:tblGrid>
                <a:gridCol w="5616624"/>
              </a:tblGrid>
              <a:tr h="171298">
                <a:tc>
                  <a:txBody>
                    <a:bodyPr/>
                    <a:lstStyle/>
                    <a:p>
                      <a:pPr algn="l">
                        <a:spcAft>
                          <a:spcPts val="0"/>
                        </a:spcAft>
                      </a:pPr>
                      <a:r>
                        <a:rPr lang="es-ES" sz="1600" dirty="0" smtClean="0">
                          <a:effectLst/>
                        </a:rPr>
                        <a:t>IDENTIFICACIÓN </a:t>
                      </a:r>
                      <a:r>
                        <a:rPr lang="es-ES" sz="1600" dirty="0">
                          <a:effectLst/>
                        </a:rPr>
                        <a:t>DE LA ASIGNATURA </a:t>
                      </a:r>
                      <a:endParaRPr lang="es-CL" sz="1600" dirty="0">
                        <a:effectLst/>
                        <a:latin typeface="Times New Roman"/>
                        <a:ea typeface="Times New Roman"/>
                      </a:endParaRPr>
                    </a:p>
                  </a:txBody>
                  <a:tcPr marL="44450" marR="44450" marT="0" marB="0">
                    <a:solidFill>
                      <a:schemeClr val="accent2">
                        <a:lumMod val="40000"/>
                        <a:lumOff val="60000"/>
                      </a:schemeClr>
                    </a:solidFill>
                  </a:tcPr>
                </a:tc>
              </a:tr>
            </a:tbl>
          </a:graphicData>
        </a:graphic>
      </p:graphicFrame>
      <p:sp>
        <p:nvSpPr>
          <p:cNvPr id="2" name="1 Rectángulo"/>
          <p:cNvSpPr/>
          <p:nvPr/>
        </p:nvSpPr>
        <p:spPr>
          <a:xfrm>
            <a:off x="136104" y="6215745"/>
            <a:ext cx="5760640" cy="2031325"/>
          </a:xfrm>
          <a:prstGeom prst="rect">
            <a:avLst/>
          </a:prstGeom>
        </p:spPr>
        <p:txBody>
          <a:bodyPr wrap="square">
            <a:spAutoFit/>
          </a:bodyPr>
          <a:lstStyle/>
          <a:p>
            <a:pPr lvl="0" algn="just">
              <a:tabLst>
                <a:tab pos="315595" algn="l"/>
              </a:tabLst>
            </a:pPr>
            <a:r>
              <a:rPr lang="es-ES" sz="900" b="1" u="sng" dirty="0" smtClean="0"/>
              <a:t>ABSTRACT</a:t>
            </a:r>
          </a:p>
          <a:p>
            <a:pPr algn="just"/>
            <a:r>
              <a:rPr lang="es-MX" sz="900" dirty="0"/>
              <a:t>Asignatura de carácter teórico-práctico en la cual los estudiantes ejercitan sobre una hipótesis de intervención arquitectónica de un soporte de significación patrimonial, mediante el desarrollo de un proceso proyectual que se caracteriza por alcanzar un grado importante de complejidad, especialmente, con relación a aspectos de recuperación y puesta en valor del patrimonio construido. </a:t>
            </a:r>
            <a:endParaRPr lang="es-CL" sz="900" dirty="0"/>
          </a:p>
          <a:p>
            <a:pPr algn="just"/>
            <a:r>
              <a:rPr lang="es-MX" sz="900" dirty="0"/>
              <a:t> </a:t>
            </a:r>
            <a:endParaRPr lang="es-CL" sz="900" dirty="0"/>
          </a:p>
          <a:p>
            <a:pPr algn="just"/>
            <a:r>
              <a:rPr lang="es-ES" sz="900" dirty="0"/>
              <a:t>El taller de patrimonio en ambos  niveles instala el proyecto como un problema de investigación, donde la interpretación discursiva y formal, en tanto actualización de un caso, se constituye el acto proyectual central. </a:t>
            </a:r>
            <a:r>
              <a:rPr lang="es-CL" sz="900" dirty="0"/>
              <a:t> </a:t>
            </a:r>
            <a:r>
              <a:rPr lang="es-ES" sz="900" dirty="0" smtClean="0"/>
              <a:t>Durante </a:t>
            </a:r>
            <a:r>
              <a:rPr lang="es-ES" sz="900" dirty="0"/>
              <a:t>el primer semestre dicho trabajo se orienta a la formulación y formalización de la propuesta por medio de un partido general avanzado</a:t>
            </a:r>
            <a:r>
              <a:rPr lang="es-ES" sz="900" dirty="0" smtClean="0"/>
              <a:t>.</a:t>
            </a:r>
          </a:p>
          <a:p>
            <a:pPr algn="just"/>
            <a:endParaRPr lang="es-MX" sz="900" b="1" dirty="0" smtClean="0"/>
          </a:p>
          <a:p>
            <a:pPr algn="just">
              <a:spcAft>
                <a:spcPts val="0"/>
              </a:spcAft>
              <a:tabLst>
                <a:tab pos="315595" algn="l"/>
              </a:tabLst>
            </a:pPr>
            <a:r>
              <a:rPr lang="es-MX" sz="900" b="1" u="sng" dirty="0" smtClean="0"/>
              <a:t>OBJETIVO HABILITANTE</a:t>
            </a:r>
          </a:p>
          <a:p>
            <a:pPr algn="just">
              <a:spcAft>
                <a:spcPts val="0"/>
              </a:spcAft>
              <a:tabLst>
                <a:tab pos="315595" algn="l"/>
              </a:tabLst>
            </a:pPr>
            <a:r>
              <a:rPr lang="es-ES" sz="900" dirty="0"/>
              <a:t>Desarrollar y gestionar proyectos integrales en el área patrimonial, urbano ambiental y tecnológica, con manejo y actualización de conocimiento especializado.</a:t>
            </a:r>
            <a:endParaRPr lang="es-MX" sz="900" b="1" u="sng" dirty="0"/>
          </a:p>
        </p:txBody>
      </p:sp>
      <p:graphicFrame>
        <p:nvGraphicFramePr>
          <p:cNvPr id="4" name="3 Tabla"/>
          <p:cNvGraphicFramePr>
            <a:graphicFrameLocks noGrp="1"/>
          </p:cNvGraphicFramePr>
          <p:nvPr>
            <p:extLst>
              <p:ext uri="{D42A27DB-BD31-4B8C-83A1-F6EECF244321}">
                <p14:modId xmlns:p14="http://schemas.microsoft.com/office/powerpoint/2010/main" val="3885760807"/>
              </p:ext>
            </p:extLst>
          </p:nvPr>
        </p:nvGraphicFramePr>
        <p:xfrm>
          <a:off x="208112" y="5128577"/>
          <a:ext cx="5616624" cy="1008112"/>
        </p:xfrm>
        <a:graphic>
          <a:graphicData uri="http://schemas.openxmlformats.org/drawingml/2006/table">
            <a:tbl>
              <a:tblPr>
                <a:tableStyleId>{616DA210-FB5B-4158-B5E0-FEB733F419BA}</a:tableStyleId>
              </a:tblPr>
              <a:tblGrid>
                <a:gridCol w="2363116"/>
                <a:gridCol w="3253508"/>
              </a:tblGrid>
              <a:tr h="176340">
                <a:tc gridSpan="2">
                  <a:txBody>
                    <a:bodyPr/>
                    <a:lstStyle/>
                    <a:p>
                      <a:pPr>
                        <a:spcAft>
                          <a:spcPts val="0"/>
                        </a:spcAft>
                      </a:pPr>
                      <a:r>
                        <a:rPr lang="es-CL" sz="900" dirty="0" smtClean="0">
                          <a:effectLst/>
                        </a:rPr>
                        <a:t>Identificación </a:t>
                      </a:r>
                      <a:r>
                        <a:rPr lang="es-CL" sz="900" dirty="0">
                          <a:effectLst/>
                        </a:rPr>
                        <a:t>del equipo </a:t>
                      </a:r>
                      <a:r>
                        <a:rPr lang="es-CL" sz="900" dirty="0" smtClean="0">
                          <a:effectLst/>
                        </a:rPr>
                        <a:t>docente</a:t>
                      </a:r>
                      <a:endParaRPr lang="es-CL" sz="1200" dirty="0">
                        <a:effectLst/>
                        <a:latin typeface="Times New Roman"/>
                        <a:ea typeface="Times New Roman"/>
                      </a:endParaRPr>
                    </a:p>
                  </a:txBody>
                  <a:tcPr marL="44450" marR="44450" marT="0" marB="0"/>
                </a:tc>
                <a:tc hMerge="1">
                  <a:txBody>
                    <a:bodyPr/>
                    <a:lstStyle/>
                    <a:p>
                      <a:endParaRPr lang="es-CL"/>
                    </a:p>
                  </a:txBody>
                  <a:tcPr/>
                </a:tc>
              </a:tr>
              <a:tr h="333086">
                <a:tc>
                  <a:txBody>
                    <a:bodyPr/>
                    <a:lstStyle/>
                    <a:p>
                      <a:pPr>
                        <a:spcAft>
                          <a:spcPts val="0"/>
                        </a:spcAft>
                      </a:pPr>
                      <a:r>
                        <a:rPr lang="es-ES" sz="900" b="1" dirty="0">
                          <a:effectLst/>
                        </a:rPr>
                        <a:t>Nombre</a:t>
                      </a:r>
                      <a:endParaRPr lang="es-CL" sz="1200" b="1" dirty="0">
                        <a:effectLst/>
                        <a:latin typeface="Times New Roman"/>
                        <a:ea typeface="Times New Roman"/>
                      </a:endParaRPr>
                    </a:p>
                  </a:txBody>
                  <a:tcPr marL="44450" marR="44450" marT="0" marB="0" anchor="ctr"/>
                </a:tc>
                <a:tc>
                  <a:txBody>
                    <a:bodyPr/>
                    <a:lstStyle/>
                    <a:p>
                      <a:pPr>
                        <a:spcAft>
                          <a:spcPts val="0"/>
                        </a:spcAft>
                      </a:pPr>
                      <a:r>
                        <a:rPr lang="es-ES" sz="900" b="1" dirty="0" smtClean="0">
                          <a:effectLst/>
                        </a:rPr>
                        <a:t>Antecedentes</a:t>
                      </a:r>
                      <a:endParaRPr lang="es-CL" sz="1200" b="0" dirty="0">
                        <a:effectLst/>
                        <a:latin typeface="Times New Roman"/>
                        <a:ea typeface="Times New Roman"/>
                      </a:endParaRPr>
                    </a:p>
                  </a:txBody>
                  <a:tcPr marL="44450" marR="44450" marT="0" marB="0" anchor="ctr"/>
                </a:tc>
              </a:tr>
              <a:tr h="235120">
                <a:tc>
                  <a:txBody>
                    <a:bodyPr/>
                    <a:lstStyle/>
                    <a:p>
                      <a:pPr>
                        <a:spcAft>
                          <a:spcPts val="0"/>
                        </a:spcAft>
                      </a:pPr>
                      <a:endParaRPr lang="es-CL" sz="1200" dirty="0">
                        <a:effectLst/>
                        <a:latin typeface="Times New Roman"/>
                        <a:ea typeface="Times New Roman"/>
                      </a:endParaRPr>
                    </a:p>
                  </a:txBody>
                  <a:tcPr marL="44450" marR="44450" marT="0" marB="0" anchor="ctr"/>
                </a:tc>
                <a:tc>
                  <a:txBody>
                    <a:bodyPr/>
                    <a:lstStyle/>
                    <a:p>
                      <a:pPr>
                        <a:spcAft>
                          <a:spcPts val="0"/>
                        </a:spcAft>
                      </a:pPr>
                      <a:r>
                        <a:rPr lang="es-CL" sz="900" dirty="0">
                          <a:effectLst/>
                        </a:rPr>
                        <a:t> </a:t>
                      </a:r>
                      <a:endParaRPr lang="es-CL" sz="1200" dirty="0">
                        <a:effectLst/>
                        <a:latin typeface="Times New Roman"/>
                        <a:ea typeface="Times New Roman"/>
                      </a:endParaRPr>
                    </a:p>
                  </a:txBody>
                  <a:tcPr marL="44450" marR="44450" marT="0" marB="0" anchor="ctr"/>
                </a:tc>
              </a:tr>
              <a:tr h="263566">
                <a:tc>
                  <a:txBody>
                    <a:bodyPr/>
                    <a:lstStyle/>
                    <a:p>
                      <a:pPr>
                        <a:spcAft>
                          <a:spcPts val="0"/>
                        </a:spcAft>
                      </a:pPr>
                      <a:endParaRPr lang="es-CL" sz="1200" dirty="0">
                        <a:effectLst/>
                        <a:latin typeface="Times New Roman"/>
                        <a:ea typeface="Times New Roman"/>
                      </a:endParaRPr>
                    </a:p>
                  </a:txBody>
                  <a:tcPr marL="44450" marR="44450" marT="0" marB="0" anchor="ctr"/>
                </a:tc>
                <a:tc>
                  <a:txBody>
                    <a:bodyPr/>
                    <a:lstStyle/>
                    <a:p>
                      <a:pPr>
                        <a:spcAft>
                          <a:spcPts val="0"/>
                        </a:spcAft>
                      </a:pPr>
                      <a:endParaRPr lang="es-CL" sz="1200" dirty="0">
                        <a:effectLst/>
                        <a:latin typeface="Times New Roman"/>
                        <a:ea typeface="Times New Roman"/>
                      </a:endParaRPr>
                    </a:p>
                  </a:txBody>
                  <a:tcPr marL="44450" marR="44450" marT="0" marB="0" anchor="ct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297398054"/>
              </p:ext>
            </p:extLst>
          </p:nvPr>
        </p:nvGraphicFramePr>
        <p:xfrm>
          <a:off x="208112" y="552128"/>
          <a:ext cx="5603531" cy="4104453"/>
        </p:xfrm>
        <a:graphic>
          <a:graphicData uri="http://schemas.openxmlformats.org/drawingml/2006/table">
            <a:tbl>
              <a:tblPr>
                <a:tableStyleId>{616DA210-FB5B-4158-B5E0-FEB733F419BA}</a:tableStyleId>
              </a:tblPr>
              <a:tblGrid>
                <a:gridCol w="1257602"/>
                <a:gridCol w="1179001"/>
                <a:gridCol w="1179001"/>
                <a:gridCol w="402825"/>
                <a:gridCol w="720501"/>
                <a:gridCol w="864601"/>
              </a:tblGrid>
              <a:tr h="196385">
                <a:tc gridSpan="6">
                  <a:txBody>
                    <a:bodyPr/>
                    <a:lstStyle/>
                    <a:p>
                      <a:pPr algn="l" fontAlgn="b"/>
                      <a:r>
                        <a:rPr lang="es-CL" sz="1100" u="none" strike="noStrike" dirty="0">
                          <a:effectLst/>
                        </a:rPr>
                        <a:t>ANTECEDENTES GENERALES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392771">
                <a:tc>
                  <a:txBody>
                    <a:bodyPr/>
                    <a:lstStyle/>
                    <a:p>
                      <a:pPr algn="l" fontAlgn="t"/>
                      <a:r>
                        <a:rPr lang="es-CL" sz="1100" u="none" strike="noStrike" dirty="0" smtClean="0">
                          <a:effectLst/>
                        </a:rPr>
                        <a:t>Nombre de la Asignatura:</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3">
                  <a:txBody>
                    <a:bodyPr/>
                    <a:lstStyle/>
                    <a:p>
                      <a:pPr algn="l" fontAlgn="t"/>
                      <a:r>
                        <a:rPr lang="es-CL" sz="1100" u="none" strike="noStrike" dirty="0" smtClean="0">
                          <a:effectLst/>
                        </a:rPr>
                        <a:t>Taller IX Patrimonio</a:t>
                      </a:r>
                      <a:r>
                        <a:rPr lang="es-CL" sz="1100" u="none" strike="noStrike" baseline="0" dirty="0" smtClean="0">
                          <a:effectLst/>
                        </a:rPr>
                        <a:t> </a:t>
                      </a:r>
                      <a:endParaRPr lang="es-CL" sz="1100" b="1"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c>
                  <a:txBody>
                    <a:bodyPr/>
                    <a:lstStyle/>
                    <a:p>
                      <a:pPr algn="l" fontAlgn="b"/>
                      <a:r>
                        <a:rPr lang="es-CL" sz="1100" u="none" strike="noStrike" dirty="0">
                          <a:effectLst/>
                        </a:rPr>
                        <a:t>Plan Curricular:</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a:txBody>
                    <a:bodyPr/>
                    <a:lstStyle/>
                    <a:p>
                      <a:pPr algn="l" fontAlgn="t"/>
                      <a:r>
                        <a:rPr lang="es-CL" sz="1100" u="none" strike="noStrike">
                          <a:effectLst/>
                        </a:rPr>
                        <a:t>AR02</a:t>
                      </a:r>
                      <a:endParaRPr lang="es-CL" sz="1100" b="0" i="0" u="none" strike="noStrike">
                        <a:solidFill>
                          <a:srgbClr val="000000"/>
                        </a:solidFill>
                        <a:effectLst/>
                        <a:latin typeface="Calibri" panose="020F0502020204030204" pitchFamily="34" charset="0"/>
                      </a:endParaRPr>
                    </a:p>
                  </a:txBody>
                  <a:tcPr marL="9819" marR="9819" marT="9819" marB="0"/>
                </a:tc>
              </a:tr>
              <a:tr h="265120">
                <a:tc>
                  <a:txBody>
                    <a:bodyPr/>
                    <a:lstStyle/>
                    <a:p>
                      <a:pPr algn="l" fontAlgn="t"/>
                      <a:r>
                        <a:rPr lang="es-CL" sz="1100" u="none" strike="noStrike" dirty="0">
                          <a:effectLst/>
                        </a:rPr>
                        <a:t>Escuela:</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3">
                  <a:txBody>
                    <a:bodyPr/>
                    <a:lstStyle/>
                    <a:p>
                      <a:pPr algn="l" fontAlgn="t"/>
                      <a:r>
                        <a:rPr lang="es-CL" sz="1100" u="none" strike="noStrike" dirty="0" smtClean="0">
                          <a:effectLst/>
                        </a:rPr>
                        <a:t>Arquitectura</a:t>
                      </a:r>
                      <a:r>
                        <a:rPr lang="es-CL" sz="1100" b="0" i="0" u="none" strike="noStrike" baseline="0" dirty="0">
                          <a:solidFill>
                            <a:srgbClr val="000000"/>
                          </a:solidFill>
                          <a:effectLst/>
                          <a:latin typeface="Calibri" panose="020F0502020204030204" pitchFamily="34" charset="0"/>
                        </a:rPr>
                        <a:t> </a:t>
                      </a:r>
                      <a:endParaRPr lang="es-CL" sz="1100" u="none" strike="noStrike" dirty="0" smtClean="0">
                        <a:effectLst/>
                      </a:endParaRPr>
                    </a:p>
                  </a:txBody>
                  <a:tcPr marL="9819" marR="9819" marT="9819" marB="0"/>
                </a:tc>
                <a:tc hMerge="1">
                  <a:txBody>
                    <a:bodyPr/>
                    <a:lstStyle/>
                    <a:p>
                      <a:endParaRPr lang="es-CL"/>
                    </a:p>
                  </a:txBody>
                  <a:tcPr/>
                </a:tc>
                <a:tc hMerge="1">
                  <a:txBody>
                    <a:bodyPr/>
                    <a:lstStyle/>
                    <a:p>
                      <a:endParaRPr lang="es-CL"/>
                    </a:p>
                  </a:txBody>
                  <a:tcPr/>
                </a:tc>
                <a:tc>
                  <a:txBody>
                    <a:bodyPr/>
                    <a:lstStyle/>
                    <a:p>
                      <a:pPr algn="l" fontAlgn="t"/>
                      <a:r>
                        <a:rPr lang="es-CL" sz="1100" u="none" strike="noStrike" dirty="0">
                          <a:effectLst/>
                        </a:rPr>
                        <a:t>Facultad:</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a:txBody>
                    <a:bodyPr/>
                    <a:lstStyle/>
                    <a:p>
                      <a:pPr algn="l" fontAlgn="t"/>
                      <a:r>
                        <a:rPr lang="es-CL" sz="1100" u="none" strike="noStrike">
                          <a:effectLst/>
                        </a:rPr>
                        <a:t>FAUP</a:t>
                      </a:r>
                      <a:endParaRPr lang="es-CL" sz="1100" b="0" i="0" u="none" strike="noStrike">
                        <a:solidFill>
                          <a:srgbClr val="000000"/>
                        </a:solidFill>
                        <a:effectLst/>
                        <a:latin typeface="Calibri" panose="020F0502020204030204" pitchFamily="34" charset="0"/>
                      </a:endParaRPr>
                    </a:p>
                  </a:txBody>
                  <a:tcPr marL="9819" marR="9819" marT="9819" marB="0"/>
                </a:tc>
              </a:tr>
              <a:tr h="196385">
                <a:tc>
                  <a:txBody>
                    <a:bodyPr/>
                    <a:lstStyle/>
                    <a:p>
                      <a:pPr algn="l" fontAlgn="b"/>
                      <a:r>
                        <a:rPr lang="es-CL" sz="1100" u="none" strike="noStrike" dirty="0">
                          <a:effectLst/>
                        </a:rPr>
                        <a:t>Pre-Requisitos: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3">
                  <a:txBody>
                    <a:bodyPr/>
                    <a:lstStyle/>
                    <a:p>
                      <a:pPr algn="l" fontAlgn="b"/>
                      <a:r>
                        <a:rPr lang="es-CL" sz="1100" u="none" strike="noStrike" dirty="0" smtClean="0">
                          <a:effectLst/>
                        </a:rPr>
                        <a:t>Licenciatura en arquitectura</a:t>
                      </a:r>
                      <a:endParaRPr lang="es-CL" sz="1100" b="0"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c>
                  <a:txBody>
                    <a:bodyPr/>
                    <a:lstStyle/>
                    <a:p>
                      <a:pPr algn="l" fontAlgn="b"/>
                      <a:r>
                        <a:rPr lang="es-CL" sz="1100" u="none" strike="noStrike" dirty="0">
                          <a:effectLst/>
                        </a:rPr>
                        <a:t>Código:</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a:txBody>
                    <a:bodyPr/>
                    <a:lstStyle/>
                    <a:p>
                      <a:pPr algn="l" fontAlgn="b"/>
                      <a:r>
                        <a:rPr lang="es-CL" sz="1100" u="none" strike="noStrike" dirty="0" smtClean="0">
                          <a:effectLst/>
                        </a:rPr>
                        <a:t>10001</a:t>
                      </a:r>
                      <a:endParaRPr lang="es-CL" sz="1100" b="0" i="0" u="none" strike="noStrike" dirty="0">
                        <a:solidFill>
                          <a:srgbClr val="000000"/>
                        </a:solidFill>
                        <a:effectLst/>
                        <a:latin typeface="Calibri" panose="020F0502020204030204" pitchFamily="34" charset="0"/>
                      </a:endParaRPr>
                    </a:p>
                  </a:txBody>
                  <a:tcPr marL="9819" marR="9819" marT="9819" marB="0" anchor="b"/>
                </a:tc>
              </a:tr>
              <a:tr h="363313">
                <a:tc>
                  <a:txBody>
                    <a:bodyPr/>
                    <a:lstStyle/>
                    <a:p>
                      <a:pPr algn="l" fontAlgn="b"/>
                      <a:r>
                        <a:rPr lang="es-CL" sz="1100" u="none" strike="noStrike" dirty="0">
                          <a:effectLst/>
                        </a:rPr>
                        <a:t>Ubicación en Plan de Estudios: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t"/>
                      <a:r>
                        <a:rPr lang="es-CL" sz="1100" u="none" strike="noStrike" dirty="0" smtClean="0">
                          <a:effectLst/>
                        </a:rPr>
                        <a:t>Noveno semestre </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gridSpan="3">
                  <a:txBody>
                    <a:bodyPr/>
                    <a:lstStyle/>
                    <a:p>
                      <a:pPr algn="l" fontAlgn="t"/>
                      <a:r>
                        <a:rPr lang="es-CL" sz="1100" b="0" i="0" u="none" strike="noStrike" dirty="0" smtClean="0">
                          <a:solidFill>
                            <a:schemeClr val="tx1"/>
                          </a:solidFill>
                          <a:effectLst/>
                          <a:latin typeface="+mn-lt"/>
                        </a:rPr>
                        <a:t>Ciclo</a:t>
                      </a:r>
                      <a:r>
                        <a:rPr lang="es-CL" sz="1100" b="0" i="0" u="none" strike="noStrike" baseline="0" dirty="0" smtClean="0">
                          <a:solidFill>
                            <a:schemeClr val="tx1"/>
                          </a:solidFill>
                          <a:effectLst/>
                          <a:latin typeface="+mn-lt"/>
                        </a:rPr>
                        <a:t> especialización</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Carácter:</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b"/>
                      <a:r>
                        <a:rPr lang="es-CL" sz="1100" u="none" strike="noStrike">
                          <a:effectLst/>
                        </a:rPr>
                        <a:t>Semestral </a:t>
                      </a:r>
                      <a:endParaRPr lang="es-CL" sz="1100" b="0" i="0" u="none" strike="noStrike">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gridSpan="3">
                  <a:txBody>
                    <a:bodyPr/>
                    <a:lstStyle/>
                    <a:p>
                      <a:pPr algn="l" fontAlgn="b"/>
                      <a:r>
                        <a:rPr lang="es-CL" sz="1100" u="none" strike="noStrike">
                          <a:effectLst/>
                        </a:rPr>
                        <a:t>Obligatorio</a:t>
                      </a:r>
                      <a:endParaRPr lang="es-CL" sz="1100" b="0" i="0" u="none" strike="noStrike">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r>
              <a:tr h="196385">
                <a:tc gridSpan="6">
                  <a:txBody>
                    <a:bodyPr/>
                    <a:lstStyle/>
                    <a:p>
                      <a:pPr algn="l" fontAlgn="b"/>
                      <a:r>
                        <a:rPr lang="es-CL" sz="1100" u="none" strike="noStrike" dirty="0">
                          <a:effectLst/>
                        </a:rPr>
                        <a:t>CARGA ACADÉMICA</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Créditos: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b"/>
                      <a:r>
                        <a:rPr lang="es-CL" sz="1100" u="none" strike="noStrike" dirty="0" smtClean="0">
                          <a:effectLst/>
                        </a:rPr>
                        <a:t>12 </a:t>
                      </a:r>
                      <a:r>
                        <a:rPr lang="es-CL" sz="1100" u="none" strike="noStrike" dirty="0">
                          <a:effectLst/>
                        </a:rPr>
                        <a:t>Créditos</a:t>
                      </a:r>
                      <a:endParaRPr lang="es-CL" sz="1100" b="0"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gridSpan="3">
                  <a:txBody>
                    <a:bodyPr/>
                    <a:lstStyle/>
                    <a:p>
                      <a:pPr algn="l" fontAlgn="t"/>
                      <a:r>
                        <a:rPr lang="es-CL" sz="1100" u="none" strike="noStrike" dirty="0" smtClean="0">
                          <a:effectLst/>
                        </a:rPr>
                        <a:t>324 </a:t>
                      </a:r>
                      <a:r>
                        <a:rPr lang="es-CL" sz="1100" u="none" strike="noStrike" dirty="0" err="1">
                          <a:effectLst/>
                        </a:rPr>
                        <a:t>hrs</a:t>
                      </a:r>
                      <a:r>
                        <a:rPr lang="es-CL" sz="1100" u="none" strike="noStrike" dirty="0">
                          <a:effectLst/>
                        </a:rPr>
                        <a:t>. Cronológicas totales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598976">
                <a:tc>
                  <a:txBody>
                    <a:bodyPr/>
                    <a:lstStyle/>
                    <a:p>
                      <a:pPr algn="l" fontAlgn="t"/>
                      <a:r>
                        <a:rPr lang="es-CL" sz="1100" u="none" strike="noStrike" dirty="0">
                          <a:effectLst/>
                        </a:rPr>
                        <a:t>Tiempo presencial:</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a:txBody>
                    <a:bodyPr/>
                    <a:lstStyle/>
                    <a:p>
                      <a:pPr algn="l" fontAlgn="t"/>
                      <a:r>
                        <a:rPr lang="es-CL" sz="1100" u="none" strike="noStrike" dirty="0">
                          <a:effectLst/>
                        </a:rPr>
                        <a:t>8</a:t>
                      </a:r>
                      <a:r>
                        <a:rPr lang="es-CL" sz="1100" u="none" strike="noStrike" dirty="0" smtClean="0">
                          <a:effectLst/>
                        </a:rPr>
                        <a:t> </a:t>
                      </a:r>
                      <a:r>
                        <a:rPr lang="es-CL" sz="1100" u="none" strike="noStrike" dirty="0" err="1">
                          <a:effectLst/>
                        </a:rPr>
                        <a:t>hrs</a:t>
                      </a:r>
                      <a:r>
                        <a:rPr lang="es-CL" sz="1100" u="none" strike="noStrike" dirty="0">
                          <a:effectLst/>
                        </a:rPr>
                        <a:t>. Académicas por semana</a:t>
                      </a:r>
                      <a:endParaRPr lang="es-CL" sz="1100" b="0" i="0" u="none" strike="noStrike" dirty="0">
                        <a:solidFill>
                          <a:srgbClr val="000000"/>
                        </a:solidFill>
                        <a:effectLst/>
                        <a:latin typeface="Calibri" panose="020F0502020204030204" pitchFamily="34" charset="0"/>
                      </a:endParaRPr>
                    </a:p>
                  </a:txBody>
                  <a:tcPr marL="9819" marR="9819" marT="9819" marB="0"/>
                </a:tc>
                <a:tc>
                  <a:txBody>
                    <a:bodyPr/>
                    <a:lstStyle/>
                    <a:p>
                      <a:pPr algn="l" fontAlgn="b"/>
                      <a:r>
                        <a:rPr lang="es-CL" sz="1100" u="none" strike="noStrike" dirty="0">
                          <a:effectLst/>
                        </a:rPr>
                        <a:t>Equivalen a </a:t>
                      </a:r>
                      <a:r>
                        <a:rPr lang="es-CL" sz="1100" u="none" strike="noStrike" dirty="0" smtClean="0">
                          <a:effectLst/>
                        </a:rPr>
                        <a:t>6 </a:t>
                      </a:r>
                      <a:r>
                        <a:rPr lang="es-CL" sz="1100" u="none" strike="noStrike" dirty="0" err="1">
                          <a:effectLst/>
                        </a:rPr>
                        <a:t>hrs</a:t>
                      </a:r>
                      <a:r>
                        <a:rPr lang="es-CL" sz="1100" u="none" strike="noStrike" dirty="0">
                          <a:effectLst/>
                        </a:rPr>
                        <a:t>. Cronológicas por semana</a:t>
                      </a:r>
                      <a:endParaRPr lang="es-CL" sz="1100" b="0" i="0" u="none" strike="noStrike" dirty="0">
                        <a:solidFill>
                          <a:srgbClr val="000000"/>
                        </a:solidFill>
                        <a:effectLst/>
                        <a:latin typeface="Calibri" panose="020F0502020204030204" pitchFamily="34" charset="0"/>
                      </a:endParaRPr>
                    </a:p>
                  </a:txBody>
                  <a:tcPr marL="9819" marR="9819" marT="9819" marB="0"/>
                </a:tc>
                <a:tc gridSpan="3">
                  <a:txBody>
                    <a:bodyPr/>
                    <a:lstStyle/>
                    <a:p>
                      <a:pPr algn="l" fontAlgn="t"/>
                      <a:r>
                        <a:rPr lang="es-CL" sz="1100" u="none" strike="noStrike" dirty="0" smtClean="0">
                          <a:effectLst/>
                        </a:rPr>
                        <a:t>108 </a:t>
                      </a:r>
                      <a:r>
                        <a:rPr lang="es-CL" sz="1100" u="none" strike="noStrike" dirty="0" err="1">
                          <a:effectLst/>
                        </a:rPr>
                        <a:t>hrs</a:t>
                      </a:r>
                      <a:r>
                        <a:rPr lang="es-CL" sz="1100" u="none" strike="noStrike" dirty="0">
                          <a:effectLst/>
                        </a:rPr>
                        <a:t> cronológicas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305963">
                <a:tc>
                  <a:txBody>
                    <a:bodyPr/>
                    <a:lstStyle/>
                    <a:p>
                      <a:pPr algn="l" fontAlgn="t"/>
                      <a:r>
                        <a:rPr lang="es-CL" sz="1100" u="none" strike="noStrike" dirty="0">
                          <a:effectLst/>
                        </a:rPr>
                        <a:t>Tiempo no presencial</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2">
                  <a:txBody>
                    <a:bodyPr/>
                    <a:lstStyle/>
                    <a:p>
                      <a:pPr algn="l" fontAlgn="t"/>
                      <a:r>
                        <a:rPr lang="es-CL" sz="800" u="none" strike="noStrike" dirty="0" smtClean="0">
                          <a:effectLst/>
                        </a:rPr>
                        <a:t>Nota</a:t>
                      </a:r>
                      <a:r>
                        <a:rPr lang="es-CL" sz="800" u="none" strike="noStrike" dirty="0">
                          <a:effectLst/>
                        </a:rPr>
                        <a:t>: Las horas no presenciales corresponden al tiempo que el alumno dedica a actividades fueras de las programadas académicamente. Por ej. Desarrollo de proyectos, trabajos de investigación, lectura de textos, pesquisa bibliográfica, estudio para pruebas, etc. y en este programa debe garantizarse que no serán excedidas.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gridSpan="3">
                  <a:txBody>
                    <a:bodyPr/>
                    <a:lstStyle/>
                    <a:p>
                      <a:pPr algn="l" fontAlgn="t"/>
                      <a:r>
                        <a:rPr lang="es-CL" sz="1100" u="none" strike="noStrike" dirty="0" smtClean="0">
                          <a:effectLst/>
                        </a:rPr>
                        <a:t>216 </a:t>
                      </a:r>
                      <a:r>
                        <a:rPr lang="es-CL" sz="1100" u="none" strike="noStrike" dirty="0" err="1" smtClean="0">
                          <a:effectLst/>
                        </a:rPr>
                        <a:t>hrs</a:t>
                      </a:r>
                      <a:r>
                        <a:rPr lang="es-CL" sz="1100" u="none" strike="noStrike" dirty="0">
                          <a:effectLst/>
                        </a:rPr>
                        <a:t>. Cronológicas no presenciales por semestre</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Vigencia:</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5">
                  <a:txBody>
                    <a:bodyPr/>
                    <a:lstStyle/>
                    <a:p>
                      <a:pPr algn="l" fontAlgn="b"/>
                      <a:r>
                        <a:rPr lang="es-CL" sz="1100" u="none" strike="noStrike" dirty="0" smtClean="0">
                          <a:effectLst/>
                        </a:rPr>
                        <a:t>2012-2014</a:t>
                      </a:r>
                      <a:endParaRPr lang="es-CL" sz="1100" b="1"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bl>
          </a:graphicData>
        </a:graphic>
      </p:graphicFrame>
    </p:spTree>
    <p:extLst>
      <p:ext uri="{BB962C8B-B14F-4D97-AF65-F5344CB8AC3E}">
        <p14:creationId xmlns:p14="http://schemas.microsoft.com/office/powerpoint/2010/main" val="2818419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015160" y="8588568"/>
            <a:ext cx="8584529" cy="892552"/>
          </a:xfrm>
          <a:prstGeom prst="rect">
            <a:avLst/>
          </a:prstGeom>
          <a:noFill/>
        </p:spPr>
        <p:txBody>
          <a:bodyPr wrap="square" rtlCol="0">
            <a:spAutoFit/>
          </a:bodyPr>
          <a:lstStyle/>
          <a:p>
            <a:pPr algn="r"/>
            <a:r>
              <a:rPr lang="es-CL" sz="3200" b="1" dirty="0" smtClean="0">
                <a:solidFill>
                  <a:schemeClr val="accent2">
                    <a:lumMod val="40000"/>
                    <a:lumOff val="60000"/>
                  </a:schemeClr>
                </a:solidFill>
              </a:rPr>
              <a:t>EJERCICIO DE SALIDA</a:t>
            </a:r>
          </a:p>
          <a:p>
            <a:pPr algn="r"/>
            <a:r>
              <a:rPr lang="es-CL" sz="2000" b="1" dirty="0" smtClean="0">
                <a:solidFill>
                  <a:schemeClr val="accent2">
                    <a:lumMod val="40000"/>
                    <a:lumOff val="60000"/>
                  </a:schemeClr>
                </a:solidFill>
              </a:rPr>
              <a:t>LECTURA Y DISCUSION PATRIMONIAL DEL CASO</a:t>
            </a:r>
            <a:endParaRPr lang="es-CL" sz="2000" b="1" dirty="0">
              <a:solidFill>
                <a:schemeClr val="accent2">
                  <a:lumMod val="40000"/>
                  <a:lumOff val="60000"/>
                </a:schemeClr>
              </a:solidFill>
              <a:cs typeface="Arial" pitchFamily="34" charset="0"/>
            </a:endParaRPr>
          </a:p>
        </p:txBody>
      </p:sp>
      <p:sp>
        <p:nvSpPr>
          <p:cNvPr id="4" name="Rectangle 3"/>
          <p:cNvSpPr/>
          <p:nvPr/>
        </p:nvSpPr>
        <p:spPr>
          <a:xfrm>
            <a:off x="3520480" y="192088"/>
            <a:ext cx="9073008" cy="839648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DE PROYECTO</a:t>
            </a:r>
            <a:endParaRPr lang="es-CL" dirty="0">
              <a:solidFill>
                <a:schemeClr val="tx1"/>
              </a:solidFill>
            </a:endParaRPr>
          </a:p>
        </p:txBody>
      </p:sp>
      <p:graphicFrame>
        <p:nvGraphicFramePr>
          <p:cNvPr id="5" name="1 Tabla"/>
          <p:cNvGraphicFramePr>
            <a:graphicFrameLocks noGrp="1"/>
          </p:cNvGraphicFramePr>
          <p:nvPr>
            <p:extLst>
              <p:ext uri="{D42A27DB-BD31-4B8C-83A1-F6EECF244321}">
                <p14:modId xmlns:p14="http://schemas.microsoft.com/office/powerpoint/2010/main" val="1972686192"/>
              </p:ext>
            </p:extLst>
          </p:nvPr>
        </p:nvGraphicFramePr>
        <p:xfrm>
          <a:off x="208113" y="192088"/>
          <a:ext cx="3096343" cy="9223136"/>
        </p:xfrm>
        <a:graphic>
          <a:graphicData uri="http://schemas.openxmlformats.org/drawingml/2006/table">
            <a:tbl>
              <a:tblPr firstRow="1" bandRow="1">
                <a:tableStyleId>{5940675A-B579-460E-94D1-54222C63F5DA}</a:tableStyleId>
              </a:tblPr>
              <a:tblGrid>
                <a:gridCol w="1008112"/>
                <a:gridCol w="1512168"/>
                <a:gridCol w="576063"/>
              </a:tblGrid>
              <a:tr h="357450">
                <a:tc gridSpan="3">
                  <a:txBody>
                    <a:bodyPr/>
                    <a:lstStyle/>
                    <a:p>
                      <a:pPr algn="just"/>
                      <a:r>
                        <a:rPr lang="es-CL" sz="1800" b="0" dirty="0" smtClean="0">
                          <a:latin typeface="+mn-lt"/>
                          <a:cs typeface="Arial" pitchFamily="34" charset="0"/>
                        </a:rPr>
                        <a:t>CONTENIDOS</a:t>
                      </a:r>
                      <a:endParaRPr lang="es-CL" sz="1800" b="0" dirty="0">
                        <a:latin typeface="+mn-lt"/>
                        <a:cs typeface="Arial" pitchFamily="34" charset="0"/>
                      </a:endParaRPr>
                    </a:p>
                  </a:txBody>
                  <a:tcPr>
                    <a:solidFill>
                      <a:schemeClr val="accent2">
                        <a:lumMod val="40000"/>
                        <a:lumOff val="60000"/>
                      </a:schemeClr>
                    </a:solidFill>
                  </a:tcPr>
                </a:tc>
                <a:tc hMerge="1">
                  <a:txBody>
                    <a:bodyPr/>
                    <a:lstStyle/>
                    <a:p>
                      <a:endParaRPr lang="es-CL" dirty="0"/>
                    </a:p>
                  </a:txBody>
                  <a:tcPr/>
                </a:tc>
                <a:tc hMerge="1">
                  <a:txBody>
                    <a:bodyPr/>
                    <a:lstStyle/>
                    <a:p>
                      <a:endParaRPr lang="es-CL"/>
                    </a:p>
                  </a:txBody>
                  <a:tcPr/>
                </a:tc>
              </a:tr>
              <a:tr h="2278283">
                <a:tc gridSpan="3">
                  <a:txBody>
                    <a:bodyPr/>
                    <a:lstStyle/>
                    <a:p>
                      <a:pPr algn="just"/>
                      <a:r>
                        <a:rPr lang="es-CL" sz="1000" kern="1200" dirty="0" smtClean="0">
                          <a:solidFill>
                            <a:schemeClr val="tx1"/>
                          </a:solidFill>
                          <a:effectLst/>
                          <a:latin typeface="+mn-lt"/>
                          <a:ea typeface="+mn-ea"/>
                          <a:cs typeface="Arial" pitchFamily="34" charset="0"/>
                        </a:rPr>
                        <a:t>UNIDAD 1</a:t>
                      </a:r>
                    </a:p>
                    <a:p>
                      <a:pPr algn="just"/>
                      <a:r>
                        <a:rPr lang="es-CL" sz="1000" kern="1200" dirty="0" smtClean="0">
                          <a:solidFill>
                            <a:schemeClr val="tx1"/>
                          </a:solidFill>
                          <a:effectLst/>
                          <a:latin typeface="+mn-lt"/>
                          <a:ea typeface="+mn-ea"/>
                          <a:cs typeface="Arial" pitchFamily="34" charset="0"/>
                        </a:rPr>
                        <a:t>CONCEPCION. DETECCION DE LA SITUACION PATRIMONIAL.</a:t>
                      </a:r>
                    </a:p>
                    <a:p>
                      <a:pPr algn="just"/>
                      <a:endParaRPr lang="es-CL" sz="1000" kern="1200" dirty="0" smtClean="0">
                        <a:solidFill>
                          <a:schemeClr val="tx1"/>
                        </a:solidFill>
                        <a:effectLst/>
                        <a:latin typeface="+mn-lt"/>
                        <a:ea typeface="+mn-ea"/>
                        <a:cs typeface="Arial" pitchFamily="34" charset="0"/>
                      </a:endParaRPr>
                    </a:p>
                    <a:p>
                      <a:pPr algn="just"/>
                      <a:r>
                        <a:rPr lang="es-CL" sz="1000" kern="1200" dirty="0" smtClean="0">
                          <a:solidFill>
                            <a:schemeClr val="tx1"/>
                          </a:solidFill>
                          <a:effectLst/>
                          <a:latin typeface="+mn-lt"/>
                          <a:ea typeface="+mn-ea"/>
                          <a:cs typeface="Arial" pitchFamily="34" charset="0"/>
                        </a:rPr>
                        <a:t>UNIDAD 2</a:t>
                      </a:r>
                    </a:p>
                    <a:p>
                      <a:pPr algn="just"/>
                      <a:r>
                        <a:rPr lang="es-CL" sz="1000" kern="1200" dirty="0" smtClean="0">
                          <a:solidFill>
                            <a:schemeClr val="tx1"/>
                          </a:solidFill>
                          <a:effectLst/>
                          <a:latin typeface="+mn-lt"/>
                          <a:ea typeface="+mn-ea"/>
                          <a:cs typeface="Arial" pitchFamily="34" charset="0"/>
                        </a:rPr>
                        <a:t>REGISTRO</a:t>
                      </a:r>
                      <a:r>
                        <a:rPr lang="es-CL" sz="1000" kern="1200" baseline="0" dirty="0" smtClean="0">
                          <a:solidFill>
                            <a:schemeClr val="tx1"/>
                          </a:solidFill>
                          <a:effectLst/>
                          <a:latin typeface="+mn-lt"/>
                          <a:ea typeface="+mn-ea"/>
                          <a:cs typeface="Arial" pitchFamily="34" charset="0"/>
                        </a:rPr>
                        <a:t> DE LA SITUACION PATRIMONIAL.</a:t>
                      </a:r>
                    </a:p>
                    <a:p>
                      <a:pPr algn="just"/>
                      <a:endParaRPr lang="es-CL" sz="1000" kern="1200" baseline="0" dirty="0" smtClean="0">
                        <a:solidFill>
                          <a:schemeClr val="tx1"/>
                        </a:solidFill>
                        <a:effectLst/>
                        <a:latin typeface="+mn-lt"/>
                        <a:ea typeface="+mn-ea"/>
                        <a:cs typeface="Arial" pitchFamily="34" charset="0"/>
                      </a:endParaRPr>
                    </a:p>
                    <a:p>
                      <a:pPr algn="just"/>
                      <a:r>
                        <a:rPr lang="es-CL" sz="1000" kern="1200" baseline="0" dirty="0" smtClean="0">
                          <a:solidFill>
                            <a:schemeClr val="tx1"/>
                          </a:solidFill>
                          <a:effectLst/>
                          <a:latin typeface="+mn-lt"/>
                          <a:ea typeface="+mn-ea"/>
                          <a:cs typeface="Arial" pitchFamily="34" charset="0"/>
                        </a:rPr>
                        <a:t>UNIDAD 3</a:t>
                      </a:r>
                    </a:p>
                    <a:p>
                      <a:pPr algn="just"/>
                      <a:r>
                        <a:rPr lang="es-CL" sz="1000" kern="1200" baseline="0" dirty="0" smtClean="0">
                          <a:solidFill>
                            <a:schemeClr val="tx1"/>
                          </a:solidFill>
                          <a:effectLst/>
                          <a:latin typeface="+mn-lt"/>
                          <a:ea typeface="+mn-ea"/>
                          <a:cs typeface="Arial" pitchFamily="34" charset="0"/>
                        </a:rPr>
                        <a:t>LECTURA Y DISCUSION PATRIMONIAL DEL CASO.</a:t>
                      </a:r>
                    </a:p>
                    <a:p>
                      <a:pPr algn="just"/>
                      <a:r>
                        <a:rPr lang="es-CL" sz="1000" dirty="0" smtClean="0">
                          <a:effectLst/>
                          <a:latin typeface="+mn-lt"/>
                          <a:ea typeface="Times New Roman"/>
                        </a:rPr>
                        <a:t>Desarrollar la capacidad analítica del estudiante en el ámbito patrimonial.</a:t>
                      </a:r>
                      <a:endParaRPr lang="es-CL" sz="1000" kern="1200" dirty="0" smtClean="0">
                        <a:solidFill>
                          <a:schemeClr val="tx1"/>
                        </a:solidFill>
                        <a:effectLst/>
                        <a:latin typeface="+mn-lt"/>
                        <a:ea typeface="+mn-ea"/>
                        <a:cs typeface="Arial" pitchFamily="34" charset="0"/>
                      </a:endParaRPr>
                    </a:p>
                  </a:txBody>
                  <a:tcPr>
                    <a:lnB w="6350" cap="flat" cmpd="sng" algn="ctr">
                      <a:solidFill>
                        <a:schemeClr val="tx1"/>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r>
              <a:tr h="3836677">
                <a:tc gridSpan="3">
                  <a:txBody>
                    <a:bodyPr/>
                    <a:lstStyle/>
                    <a:p>
                      <a:pPr algn="just"/>
                      <a:r>
                        <a:rPr lang="es-CL" sz="1100" dirty="0" smtClean="0">
                          <a:latin typeface="+mn-lt"/>
                          <a:cs typeface="Arial" pitchFamily="34" charset="0"/>
                        </a:rPr>
                        <a:t>FORMULACIÓN</a:t>
                      </a:r>
                      <a:r>
                        <a:rPr lang="es-CL" sz="1100" baseline="0" dirty="0" smtClean="0">
                          <a:latin typeface="+mn-lt"/>
                          <a:cs typeface="Arial" pitchFamily="34" charset="0"/>
                        </a:rPr>
                        <a:t> DE EJERCICIO DE SALIDA</a:t>
                      </a:r>
                    </a:p>
                    <a:p>
                      <a:pPr algn="just"/>
                      <a:endParaRPr lang="es-CL" sz="1100" baseline="0" dirty="0" smtClean="0">
                        <a:latin typeface="+mn-lt"/>
                        <a:cs typeface="Arial" pitchFamily="34" charset="0"/>
                      </a:endParaRPr>
                    </a:p>
                    <a:p>
                      <a:pPr algn="just"/>
                      <a:endParaRPr lang="es-CL" sz="1100" baseline="0" dirty="0" smtClean="0">
                        <a:latin typeface="+mn-lt"/>
                        <a:cs typeface="Arial" pitchFamily="34" charset="0"/>
                      </a:endParaRPr>
                    </a:p>
                  </a:txBody>
                  <a:tcPr>
                    <a:lnT w="6350" cap="flat" cmpd="sng" algn="ctr">
                      <a:solidFill>
                        <a:schemeClr val="tx1"/>
                      </a:solidFill>
                      <a:prstDash val="solid"/>
                      <a:round/>
                      <a:headEnd type="none" w="med" len="med"/>
                      <a:tailEnd type="none" w="med" len="med"/>
                    </a:lnT>
                  </a:tcPr>
                </a:tc>
                <a:tc hMerge="1">
                  <a:txBody>
                    <a:bodyPr/>
                    <a:lstStyle/>
                    <a:p>
                      <a:endParaRPr lang="es-CL"/>
                    </a:p>
                  </a:txBody>
                  <a:tcPr/>
                </a:tc>
                <a:tc hMerge="1">
                  <a:txBody>
                    <a:bodyPr/>
                    <a:lstStyle/>
                    <a:p>
                      <a:endParaRPr lang="es-CL"/>
                    </a:p>
                  </a:txBody>
                  <a:tcPr/>
                </a:tc>
              </a:tr>
              <a:tr h="253193">
                <a:tc>
                  <a:txBody>
                    <a:bodyPr/>
                    <a:lstStyle/>
                    <a:p>
                      <a:pPr algn="just"/>
                      <a:r>
                        <a:rPr lang="es-CL" sz="1000" b="1" dirty="0" smtClean="0">
                          <a:latin typeface="+mn-lt"/>
                          <a:cs typeface="Arial" pitchFamily="34" charset="0"/>
                        </a:rPr>
                        <a:t>CICLO</a:t>
                      </a:r>
                      <a:endParaRPr lang="es-CL" sz="1000" b="1" dirty="0">
                        <a:latin typeface="+mn-lt"/>
                        <a:cs typeface="Arial" pitchFamily="34" charset="0"/>
                      </a:endParaRPr>
                    </a:p>
                  </a:txBody>
                  <a:tcPr/>
                </a:tc>
                <a:tc>
                  <a:txBody>
                    <a:bodyPr/>
                    <a:lstStyle/>
                    <a:p>
                      <a:pPr algn="just"/>
                      <a:r>
                        <a:rPr lang="es-CL" sz="1000" b="1" kern="1200" dirty="0" smtClean="0">
                          <a:solidFill>
                            <a:schemeClr val="tx1"/>
                          </a:solidFill>
                          <a:effectLst/>
                          <a:latin typeface="+mn-lt"/>
                          <a:ea typeface="+mn-ea"/>
                          <a:cs typeface="Arial" pitchFamily="34" charset="0"/>
                        </a:rPr>
                        <a:t>COMPETENCIAS</a:t>
                      </a:r>
                    </a:p>
                  </a:txBody>
                  <a:tcPr/>
                </a:tc>
                <a:tc>
                  <a:txBody>
                    <a:bodyPr/>
                    <a:lstStyle/>
                    <a:p>
                      <a:pPr algn="just"/>
                      <a:r>
                        <a:rPr lang="es-CL" sz="1000" b="1" kern="1200" dirty="0" smtClean="0">
                          <a:solidFill>
                            <a:schemeClr val="tx1"/>
                          </a:solidFill>
                          <a:effectLst/>
                          <a:latin typeface="+mn-lt"/>
                          <a:ea typeface="+mn-ea"/>
                          <a:cs typeface="Arial" pitchFamily="34" charset="0"/>
                        </a:rPr>
                        <a:t>NIVEL</a:t>
                      </a:r>
                    </a:p>
                  </a:txBody>
                  <a:tcPr/>
                </a:tc>
              </a:tr>
              <a:tr h="285291">
                <a:tc>
                  <a:txBody>
                    <a:bodyPr/>
                    <a:lstStyle/>
                    <a:p>
                      <a:pPr algn="just"/>
                      <a:r>
                        <a:rPr lang="es-CL" sz="800" b="0" dirty="0" smtClean="0">
                          <a:solidFill>
                            <a:schemeClr val="tx1"/>
                          </a:solidFill>
                          <a:latin typeface="+mn-lt"/>
                          <a:cs typeface="Arial" pitchFamily="34" charset="0"/>
                        </a:rPr>
                        <a:t>INICIAL</a:t>
                      </a:r>
                    </a:p>
                  </a:txBody>
                  <a:tcPr>
                    <a:lnB w="6350" cap="flat" cmpd="sng" algn="ctr">
                      <a:solidFill>
                        <a:schemeClr val="tx1"/>
                      </a:solidFill>
                      <a:prstDash val="solid"/>
                      <a:round/>
                      <a:headEnd type="none" w="med" len="med"/>
                      <a:tailEnd type="none" w="med" len="med"/>
                    </a:lnB>
                    <a:noFill/>
                  </a:tcPr>
                </a:tc>
                <a:tc rowSpan="3">
                  <a:txBody>
                    <a:bodyPr/>
                    <a:lstStyle/>
                    <a:p>
                      <a:pPr algn="just"/>
                      <a:r>
                        <a:rPr lang="es-CL" sz="800" b="0" kern="1200" dirty="0" smtClean="0">
                          <a:solidFill>
                            <a:schemeClr val="tx1"/>
                          </a:solidFill>
                          <a:effectLst/>
                          <a:latin typeface="+mn-lt"/>
                          <a:ea typeface="+mn-ea"/>
                          <a:cs typeface="+mn-cs"/>
                        </a:rPr>
                        <a:t>4.1.1 Identificar problemáticas estratégicas para el desarrollo del campo arquitectónico patrimonial.</a:t>
                      </a:r>
                    </a:p>
                    <a:p>
                      <a:pPr marL="0" marR="0" indent="0" algn="just" defTabSz="1280006" rtl="0" eaLnBrk="1" fontAlgn="auto" latinLnBrk="0" hangingPunct="1">
                        <a:lnSpc>
                          <a:spcPct val="100000"/>
                        </a:lnSpc>
                        <a:spcBef>
                          <a:spcPts val="0"/>
                        </a:spcBef>
                        <a:spcAft>
                          <a:spcPts val="0"/>
                        </a:spcAft>
                        <a:buClrTx/>
                        <a:buSzTx/>
                        <a:buFontTx/>
                        <a:buNone/>
                        <a:tabLst/>
                        <a:defRPr/>
                      </a:pPr>
                      <a:endParaRPr lang="es-CL" sz="800" b="0" kern="1200" dirty="0" smtClean="0">
                        <a:solidFill>
                          <a:schemeClr val="tx1"/>
                        </a:solidFill>
                        <a:effectLst/>
                        <a:latin typeface="+mn-lt"/>
                        <a:ea typeface="+mn-ea"/>
                        <a:cs typeface="+mn-cs"/>
                      </a:endParaRPr>
                    </a:p>
                  </a:txBody>
                  <a:tcPr>
                    <a:noFill/>
                  </a:tcPr>
                </a:tc>
                <a:tc rowSpan="3">
                  <a:txBody>
                    <a:bodyPr/>
                    <a:lstStyle/>
                    <a:p>
                      <a:pPr marL="0" marR="0" indent="0" algn="ctr" defTabSz="1280006" rtl="0" eaLnBrk="1" fontAlgn="auto" latinLnBrk="0" hangingPunct="1">
                        <a:lnSpc>
                          <a:spcPct val="100000"/>
                        </a:lnSpc>
                        <a:spcBef>
                          <a:spcPts val="0"/>
                        </a:spcBef>
                        <a:spcAft>
                          <a:spcPts val="0"/>
                        </a:spcAft>
                        <a:buClrTx/>
                        <a:buSzTx/>
                        <a:buFontTx/>
                        <a:buNone/>
                        <a:tabLst/>
                        <a:defRPr/>
                      </a:pPr>
                      <a:r>
                        <a:rPr lang="es-CL" sz="1000" b="1" dirty="0" smtClean="0">
                          <a:effectLst/>
                          <a:latin typeface="+mn-lt"/>
                          <a:cs typeface="Arial" pitchFamily="34" charset="0"/>
                        </a:rPr>
                        <a:t>N1E</a:t>
                      </a:r>
                    </a:p>
                  </a:txBody>
                  <a:tcPr anchor="ctr">
                    <a:noFill/>
                  </a:tcPr>
                </a:tc>
              </a:tr>
              <a:tr h="240646">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INTERMEDIO</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CL"/>
                    </a:p>
                  </a:txBody>
                  <a:tcPr/>
                </a:tc>
                <a:tc vMerge="1">
                  <a:txBody>
                    <a:bodyPr/>
                    <a:lstStyle/>
                    <a:p>
                      <a:endParaRPr lang="es-CL"/>
                    </a:p>
                  </a:txBody>
                  <a:tcPr/>
                </a:tc>
              </a:tr>
              <a:tr h="0">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AVANZADO</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CL" sz="1000" dirty="0"/>
                    </a:p>
                  </a:txBody>
                  <a:tcPr>
                    <a:noFill/>
                  </a:tcPr>
                </a:tc>
                <a:tc vMerge="1">
                  <a:txBody>
                    <a:bodyPr/>
                    <a:lstStyle/>
                    <a:p>
                      <a:endParaRPr lang="es-CL"/>
                    </a:p>
                  </a:txBody>
                  <a:tcPr/>
                </a:tc>
              </a:tr>
              <a:tr h="226911">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ESPECIALIZACION</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rowSpan="2">
                  <a:txBody>
                    <a:bodyPr/>
                    <a:lstStyle/>
                    <a:p>
                      <a:pPr marL="0" marR="0" indent="0" algn="l" defTabSz="1280006" rtl="0" eaLnBrk="1" fontAlgn="auto" latinLnBrk="0" hangingPunct="1">
                        <a:lnSpc>
                          <a:spcPct val="100000"/>
                        </a:lnSpc>
                        <a:spcBef>
                          <a:spcPts val="0"/>
                        </a:spcBef>
                        <a:spcAft>
                          <a:spcPts val="0"/>
                        </a:spcAft>
                        <a:buClrTx/>
                        <a:buSzTx/>
                        <a:buFontTx/>
                        <a:buNone/>
                        <a:tabLst/>
                        <a:defRPr/>
                      </a:pPr>
                      <a:r>
                        <a:rPr lang="es-CL" sz="800" b="0" kern="1200" dirty="0" smtClean="0">
                          <a:solidFill>
                            <a:schemeClr val="tx1"/>
                          </a:solidFill>
                          <a:effectLst/>
                          <a:latin typeface="+mn-lt"/>
                          <a:ea typeface="+mn-ea"/>
                          <a:cs typeface="+mn-cs"/>
                        </a:rPr>
                        <a:t>4.1.2 Aplicar </a:t>
                      </a:r>
                      <a:r>
                        <a:rPr lang="es-CL" sz="800" b="0" kern="1200" dirty="0" err="1" smtClean="0">
                          <a:solidFill>
                            <a:schemeClr val="tx1"/>
                          </a:solidFill>
                          <a:effectLst/>
                          <a:latin typeface="+mn-lt"/>
                          <a:ea typeface="+mn-ea"/>
                          <a:cs typeface="+mn-cs"/>
                        </a:rPr>
                        <a:t>metodologias</a:t>
                      </a:r>
                      <a:r>
                        <a:rPr lang="es-CL" sz="800" b="0" kern="1200" dirty="0" smtClean="0">
                          <a:solidFill>
                            <a:schemeClr val="tx1"/>
                          </a:solidFill>
                          <a:effectLst/>
                          <a:latin typeface="+mn-lt"/>
                          <a:ea typeface="+mn-ea"/>
                          <a:cs typeface="+mn-cs"/>
                        </a:rPr>
                        <a:t> arquitectónicas específicas de registro y lectura  patrimonial.</a:t>
                      </a:r>
                    </a:p>
                  </a:txBody>
                  <a:tcPr>
                    <a:noFill/>
                  </a:tcPr>
                </a:tc>
                <a:tc rowSpan="2">
                  <a:txBody>
                    <a:bodyPr/>
                    <a:lstStyle/>
                    <a:p>
                      <a:pPr marL="0" marR="0" indent="0" algn="ctr" defTabSz="1280006" rtl="0" eaLnBrk="1" fontAlgn="auto" latinLnBrk="0" hangingPunct="1">
                        <a:lnSpc>
                          <a:spcPct val="100000"/>
                        </a:lnSpc>
                        <a:spcBef>
                          <a:spcPts val="0"/>
                        </a:spcBef>
                        <a:spcAft>
                          <a:spcPts val="0"/>
                        </a:spcAft>
                        <a:buClrTx/>
                        <a:buSzTx/>
                        <a:buFontTx/>
                        <a:buNone/>
                        <a:tabLst/>
                        <a:defRPr/>
                      </a:pPr>
                      <a:r>
                        <a:rPr lang="es-CL" sz="1000" b="1" dirty="0" smtClean="0">
                          <a:effectLst/>
                          <a:latin typeface="+mn-lt"/>
                          <a:cs typeface="Arial" pitchFamily="34" charset="0"/>
                        </a:rPr>
                        <a:t>N1E</a:t>
                      </a:r>
                    </a:p>
                    <a:p>
                      <a:pPr algn="ctr">
                        <a:lnSpc>
                          <a:spcPct val="100000"/>
                        </a:lnSpc>
                        <a:spcBef>
                          <a:spcPts val="0"/>
                        </a:spcBef>
                        <a:spcAft>
                          <a:spcPts val="0"/>
                        </a:spcAft>
                      </a:pPr>
                      <a:endParaRPr lang="es-CL" sz="1000" b="1" dirty="0" smtClean="0">
                        <a:effectLst/>
                        <a:latin typeface="+mn-lt"/>
                        <a:cs typeface="Arial" pitchFamily="34" charset="0"/>
                      </a:endParaRPr>
                    </a:p>
                  </a:txBody>
                  <a:tcPr anchor="ctr">
                    <a:noFill/>
                  </a:tcPr>
                </a:tc>
              </a:tr>
              <a:tr h="364775">
                <a:tc rowSpan="3">
                  <a:txBody>
                    <a:bodyPr/>
                    <a:lstStyle/>
                    <a:p>
                      <a:endParaRPr lang="es-CL" sz="1000" dirty="0"/>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algn="just">
                        <a:lnSpc>
                          <a:spcPct val="100000"/>
                        </a:lnSpc>
                        <a:spcBef>
                          <a:spcPts val="0"/>
                        </a:spcBef>
                        <a:spcAft>
                          <a:spcPts val="0"/>
                        </a:spcAft>
                      </a:pPr>
                      <a:endParaRPr lang="es-CL" sz="800" b="1" dirty="0" smtClean="0">
                        <a:effectLst/>
                        <a:latin typeface="+mn-lt"/>
                        <a:cs typeface="Arial" pitchFamily="34" charset="0"/>
                      </a:endParaRPr>
                    </a:p>
                  </a:txBody>
                  <a:tcPr>
                    <a:noFill/>
                  </a:tcPr>
                </a:tc>
                <a:tc vMerge="1">
                  <a:txBody>
                    <a:bodyPr/>
                    <a:lstStyle/>
                    <a:p>
                      <a:endParaRPr lang="es-CL"/>
                    </a:p>
                  </a:txBody>
                  <a:tcPr/>
                </a:tc>
              </a:tr>
              <a:tr h="432048">
                <a:tc vMerge="1">
                  <a:txBody>
                    <a:bodyPr/>
                    <a:lstStyle/>
                    <a:p>
                      <a:endParaRPr lang="es-CL" sz="1000" dirty="0"/>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l" defTabSz="1280006" rtl="0" eaLnBrk="1" fontAlgn="auto" latinLnBrk="0" hangingPunct="1">
                        <a:lnSpc>
                          <a:spcPct val="100000"/>
                        </a:lnSpc>
                        <a:spcBef>
                          <a:spcPts val="0"/>
                        </a:spcBef>
                        <a:spcAft>
                          <a:spcPts val="0"/>
                        </a:spcAft>
                        <a:buClrTx/>
                        <a:buSzTx/>
                        <a:buFontTx/>
                        <a:buNone/>
                        <a:tabLst/>
                        <a:defRPr/>
                      </a:pPr>
                      <a:r>
                        <a:rPr lang="es-CL" sz="800" b="0" kern="1200" dirty="0" smtClean="0">
                          <a:solidFill>
                            <a:schemeClr val="tx1"/>
                          </a:solidFill>
                          <a:effectLst/>
                          <a:latin typeface="+mn-lt"/>
                          <a:ea typeface="+mn-ea"/>
                          <a:cs typeface="+mn-cs"/>
                        </a:rPr>
                        <a:t>4.1.3. Formular fundamentos e</a:t>
                      </a:r>
                      <a:r>
                        <a:rPr lang="es-CL" sz="800" b="0" kern="1200" baseline="0" dirty="0" smtClean="0">
                          <a:solidFill>
                            <a:schemeClr val="tx1"/>
                          </a:solidFill>
                          <a:effectLst/>
                          <a:latin typeface="+mn-lt"/>
                          <a:ea typeface="+mn-ea"/>
                          <a:cs typeface="+mn-cs"/>
                        </a:rPr>
                        <a:t> i</a:t>
                      </a:r>
                      <a:r>
                        <a:rPr lang="es-CL" sz="800" b="0" kern="1200" dirty="0" smtClean="0">
                          <a:solidFill>
                            <a:schemeClr val="tx1"/>
                          </a:solidFill>
                          <a:effectLst/>
                          <a:latin typeface="+mn-lt"/>
                          <a:ea typeface="+mn-ea"/>
                          <a:cs typeface="+mn-cs"/>
                        </a:rPr>
                        <a:t>ntervención</a:t>
                      </a:r>
                      <a:r>
                        <a:rPr lang="es-CL" sz="800" b="0" kern="1200" baseline="0" dirty="0" smtClean="0">
                          <a:solidFill>
                            <a:schemeClr val="tx1"/>
                          </a:solidFill>
                          <a:effectLst/>
                          <a:latin typeface="+mn-lt"/>
                          <a:ea typeface="+mn-ea"/>
                          <a:cs typeface="+mn-cs"/>
                        </a:rPr>
                        <a:t> p</a:t>
                      </a:r>
                      <a:r>
                        <a:rPr lang="es-CL" sz="800" b="0" kern="1200" dirty="0" smtClean="0">
                          <a:solidFill>
                            <a:schemeClr val="tx1"/>
                          </a:solidFill>
                          <a:effectLst/>
                          <a:latin typeface="+mn-lt"/>
                          <a:ea typeface="+mn-ea"/>
                          <a:cs typeface="+mn-cs"/>
                        </a:rPr>
                        <a:t>royectual desde ases patrimoniales.</a:t>
                      </a:r>
                    </a:p>
                    <a:p>
                      <a:endParaRPr lang="es-CL" sz="800" b="0" kern="1200" dirty="0">
                        <a:solidFill>
                          <a:schemeClr val="tx1"/>
                        </a:solidFill>
                        <a:effectLst/>
                        <a:latin typeface="+mn-lt"/>
                        <a:ea typeface="+mn-ea"/>
                        <a:cs typeface="+mn-cs"/>
                      </a:endParaRPr>
                    </a:p>
                  </a:txBody>
                  <a:tcPr>
                    <a:noFill/>
                  </a:tcPr>
                </a:tc>
                <a:tc>
                  <a:txBody>
                    <a:bodyPr/>
                    <a:lstStyle/>
                    <a:p>
                      <a:pPr algn="ctr">
                        <a:lnSpc>
                          <a:spcPct val="100000"/>
                        </a:lnSpc>
                        <a:spcBef>
                          <a:spcPts val="0"/>
                        </a:spcBef>
                        <a:spcAft>
                          <a:spcPts val="0"/>
                        </a:spcAft>
                      </a:pPr>
                      <a:r>
                        <a:rPr lang="es-CL" sz="1000" b="1" dirty="0" smtClean="0">
                          <a:effectLst/>
                          <a:latin typeface="+mn-lt"/>
                          <a:cs typeface="Arial" pitchFamily="34" charset="0"/>
                        </a:rPr>
                        <a:t>N1E</a:t>
                      </a:r>
                    </a:p>
                  </a:txBody>
                  <a:tcPr anchor="ctr">
                    <a:noFill/>
                  </a:tcPr>
                </a:tc>
              </a:tr>
              <a:tr h="432048">
                <a:tc vMerge="1">
                  <a:txBody>
                    <a:bodyPr/>
                    <a:lstStyle/>
                    <a:p>
                      <a:endParaRPr lang="es-CL" sz="1000" dirty="0"/>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r>
                        <a:rPr lang="es-CL" sz="800" b="0" kern="1200" dirty="0" smtClean="0">
                          <a:solidFill>
                            <a:schemeClr val="tx1"/>
                          </a:solidFill>
                          <a:effectLst/>
                          <a:latin typeface="+mn-lt"/>
                          <a:ea typeface="+mn-ea"/>
                          <a:cs typeface="+mn-cs"/>
                        </a:rPr>
                        <a:t>4.1.4</a:t>
                      </a:r>
                      <a:r>
                        <a:rPr lang="es-CL" sz="800" b="0" kern="1200" baseline="0" dirty="0" smtClean="0">
                          <a:solidFill>
                            <a:schemeClr val="tx1"/>
                          </a:solidFill>
                          <a:effectLst/>
                          <a:latin typeface="+mn-lt"/>
                          <a:ea typeface="+mn-ea"/>
                          <a:cs typeface="+mn-cs"/>
                        </a:rPr>
                        <a:t> </a:t>
                      </a:r>
                      <a:r>
                        <a:rPr lang="es-CL" sz="800" b="0" kern="1200" dirty="0" smtClean="0">
                          <a:solidFill>
                            <a:schemeClr val="tx1"/>
                          </a:solidFill>
                          <a:effectLst/>
                          <a:latin typeface="+mn-lt"/>
                          <a:ea typeface="+mn-ea"/>
                          <a:cs typeface="+mn-cs"/>
                        </a:rPr>
                        <a:t>Desarrollar espacialmente proyectos de </a:t>
                      </a:r>
                      <a:r>
                        <a:rPr lang="es-CL" sz="800" b="0" kern="1200" dirty="0" err="1" smtClean="0">
                          <a:solidFill>
                            <a:schemeClr val="tx1"/>
                          </a:solidFill>
                          <a:effectLst/>
                          <a:latin typeface="+mn-lt"/>
                          <a:ea typeface="+mn-ea"/>
                          <a:cs typeface="+mn-cs"/>
                        </a:rPr>
                        <a:t>intervencion</a:t>
                      </a:r>
                      <a:r>
                        <a:rPr lang="es-CL" sz="800" b="0" kern="1200" dirty="0" smtClean="0">
                          <a:solidFill>
                            <a:schemeClr val="tx1"/>
                          </a:solidFill>
                          <a:effectLst/>
                          <a:latin typeface="+mn-lt"/>
                          <a:ea typeface="+mn-ea"/>
                          <a:cs typeface="+mn-cs"/>
                        </a:rPr>
                        <a:t> en el patrimonio</a:t>
                      </a:r>
                      <a:r>
                        <a:rPr lang="es-CL" sz="800" b="0" kern="1200" baseline="0" dirty="0" smtClean="0">
                          <a:solidFill>
                            <a:schemeClr val="tx1"/>
                          </a:solidFill>
                          <a:effectLst/>
                          <a:latin typeface="+mn-lt"/>
                          <a:ea typeface="+mn-ea"/>
                          <a:cs typeface="+mn-cs"/>
                        </a:rPr>
                        <a:t> </a:t>
                      </a:r>
                      <a:r>
                        <a:rPr lang="es-CL" sz="800" b="0" kern="1200" dirty="0" smtClean="0">
                          <a:solidFill>
                            <a:schemeClr val="tx1"/>
                          </a:solidFill>
                          <a:effectLst/>
                          <a:latin typeface="+mn-lt"/>
                          <a:ea typeface="+mn-ea"/>
                          <a:cs typeface="+mn-cs"/>
                        </a:rPr>
                        <a:t>construido.</a:t>
                      </a:r>
                    </a:p>
                    <a:p>
                      <a:endParaRPr lang="es-CL" sz="800" b="0" kern="1200" dirty="0">
                        <a:solidFill>
                          <a:schemeClr val="tx1"/>
                        </a:solidFill>
                        <a:effectLst/>
                        <a:latin typeface="+mn-lt"/>
                        <a:ea typeface="+mn-ea"/>
                        <a:cs typeface="+mn-cs"/>
                      </a:endParaRPr>
                    </a:p>
                  </a:txBody>
                  <a:tcPr>
                    <a:noFill/>
                  </a:tcPr>
                </a:tc>
                <a:tc>
                  <a:txBody>
                    <a:bodyPr/>
                    <a:lstStyle/>
                    <a:p>
                      <a:pPr marL="0" marR="0" indent="0" algn="ctr" defTabSz="1280006" rtl="0" eaLnBrk="1" fontAlgn="auto" latinLnBrk="0" hangingPunct="1">
                        <a:lnSpc>
                          <a:spcPct val="100000"/>
                        </a:lnSpc>
                        <a:spcBef>
                          <a:spcPts val="0"/>
                        </a:spcBef>
                        <a:spcAft>
                          <a:spcPts val="0"/>
                        </a:spcAft>
                        <a:buClrTx/>
                        <a:buSzTx/>
                        <a:buFontTx/>
                        <a:buNone/>
                        <a:tabLst/>
                        <a:defRPr/>
                      </a:pPr>
                      <a:r>
                        <a:rPr lang="es-CL" sz="1000" b="1" dirty="0" smtClean="0">
                          <a:effectLst/>
                          <a:latin typeface="+mn-lt"/>
                          <a:cs typeface="Arial" pitchFamily="34" charset="0"/>
                        </a:rPr>
                        <a:t>N1E</a:t>
                      </a:r>
                    </a:p>
                  </a:txBody>
                  <a:tcPr anchor="ctr">
                    <a:noFill/>
                  </a:tcPr>
                </a:tc>
              </a:tr>
            </a:tbl>
          </a:graphicData>
        </a:graphic>
      </p:graphicFrame>
    </p:spTree>
    <p:extLst>
      <p:ext uri="{BB962C8B-B14F-4D97-AF65-F5344CB8AC3E}">
        <p14:creationId xmlns:p14="http://schemas.microsoft.com/office/powerpoint/2010/main" val="570993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Tabla"/>
          <p:cNvGraphicFramePr>
            <a:graphicFrameLocks noGrp="1"/>
          </p:cNvGraphicFramePr>
          <p:nvPr>
            <p:extLst>
              <p:ext uri="{D42A27DB-BD31-4B8C-83A1-F6EECF244321}">
                <p14:modId xmlns:p14="http://schemas.microsoft.com/office/powerpoint/2010/main" val="1903179348"/>
              </p:ext>
            </p:extLst>
          </p:nvPr>
        </p:nvGraphicFramePr>
        <p:xfrm>
          <a:off x="208112" y="192088"/>
          <a:ext cx="3096344" cy="9204963"/>
        </p:xfrm>
        <a:graphic>
          <a:graphicData uri="http://schemas.openxmlformats.org/drawingml/2006/table">
            <a:tbl>
              <a:tblPr firstRow="1" bandRow="1">
                <a:tableStyleId>{5940675A-B579-460E-94D1-54222C63F5DA}</a:tableStyleId>
              </a:tblPr>
              <a:tblGrid>
                <a:gridCol w="3096344"/>
              </a:tblGrid>
              <a:tr h="458213">
                <a:tc>
                  <a:txBody>
                    <a:bodyPr/>
                    <a:lstStyle/>
                    <a:p>
                      <a:r>
                        <a:rPr lang="es-CL" sz="1400" b="0" dirty="0" smtClean="0"/>
                        <a:t>LECTURA CRÍTICA ESTUDIANTE RESPECTO DE LA UNIDAD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666583">
                <a:tc>
                  <a:txBody>
                    <a:bodyPr/>
                    <a:lstStyle/>
                    <a:p>
                      <a:endParaRPr lang="es-CL"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6115">
                <a:tc>
                  <a:txBody>
                    <a:bodyPr/>
                    <a:lstStyle/>
                    <a:p>
                      <a:r>
                        <a:rPr lang="es-CL" sz="1400" b="0" dirty="0" smtClean="0"/>
                        <a:t>REGISTRO</a:t>
                      </a:r>
                      <a:r>
                        <a:rPr lang="es-CL" sz="1400" b="0" baseline="0" dirty="0" smtClean="0"/>
                        <a:t> DEL ESTUDIANTE SOBRE </a:t>
                      </a:r>
                      <a:r>
                        <a:rPr lang="es-CL" sz="1400" b="0" dirty="0" smtClean="0"/>
                        <a:t>OBSERVACIONES DOCENTE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4484105">
                <a:tc>
                  <a:txBody>
                    <a:bodyPr/>
                    <a:lstStyle/>
                    <a:p>
                      <a:endParaRPr lang="es-CL"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Rectangle 3"/>
          <p:cNvSpPr/>
          <p:nvPr/>
        </p:nvSpPr>
        <p:spPr>
          <a:xfrm>
            <a:off x="3520480" y="192088"/>
            <a:ext cx="9001000" cy="619268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PRINCIPAL</a:t>
            </a:r>
            <a:endParaRPr lang="es-CL" dirty="0">
              <a:solidFill>
                <a:schemeClr val="tx1"/>
              </a:solidFill>
            </a:endParaRPr>
          </a:p>
        </p:txBody>
      </p:sp>
      <p:sp>
        <p:nvSpPr>
          <p:cNvPr id="8" name="Rectangle 4"/>
          <p:cNvSpPr/>
          <p:nvPr/>
        </p:nvSpPr>
        <p:spPr>
          <a:xfrm>
            <a:off x="3508709" y="6555152"/>
            <a:ext cx="4404259" cy="285396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SECUNDARIO</a:t>
            </a:r>
            <a:endParaRPr lang="es-CL" dirty="0">
              <a:solidFill>
                <a:schemeClr val="tx1"/>
              </a:solidFill>
            </a:endParaRPr>
          </a:p>
        </p:txBody>
      </p:sp>
      <p:sp>
        <p:nvSpPr>
          <p:cNvPr id="9" name="Rectangle 5"/>
          <p:cNvSpPr/>
          <p:nvPr/>
        </p:nvSpPr>
        <p:spPr>
          <a:xfrm>
            <a:off x="8117222" y="6555153"/>
            <a:ext cx="4404259" cy="285396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SECUNDARIO</a:t>
            </a:r>
            <a:endParaRPr lang="es-CL" dirty="0">
              <a:solidFill>
                <a:schemeClr val="tx1"/>
              </a:solidFill>
            </a:endParaRPr>
          </a:p>
        </p:txBody>
      </p:sp>
    </p:spTree>
    <p:extLst>
      <p:ext uri="{BB962C8B-B14F-4D97-AF65-F5344CB8AC3E}">
        <p14:creationId xmlns:p14="http://schemas.microsoft.com/office/powerpoint/2010/main" val="3149437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48472" y="192088"/>
            <a:ext cx="9073008" cy="921702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SIGNIFICATIVO</a:t>
            </a:r>
            <a:endParaRPr lang="es-CL" dirty="0">
              <a:solidFill>
                <a:schemeClr val="tx1"/>
              </a:solidFill>
            </a:endParaRPr>
          </a:p>
        </p:txBody>
      </p:sp>
      <p:graphicFrame>
        <p:nvGraphicFramePr>
          <p:cNvPr id="6" name="12 Tabla"/>
          <p:cNvGraphicFramePr>
            <a:graphicFrameLocks noGrp="1"/>
          </p:cNvGraphicFramePr>
          <p:nvPr>
            <p:extLst>
              <p:ext uri="{D42A27DB-BD31-4B8C-83A1-F6EECF244321}">
                <p14:modId xmlns:p14="http://schemas.microsoft.com/office/powerpoint/2010/main" val="2294670713"/>
              </p:ext>
            </p:extLst>
          </p:nvPr>
        </p:nvGraphicFramePr>
        <p:xfrm>
          <a:off x="208112" y="192088"/>
          <a:ext cx="3096345" cy="9217024"/>
        </p:xfrm>
        <a:graphic>
          <a:graphicData uri="http://schemas.openxmlformats.org/drawingml/2006/table">
            <a:tbl>
              <a:tblPr firstRow="1" bandRow="1">
                <a:tableStyleId>{5940675A-B579-460E-94D1-54222C63F5DA}</a:tableStyleId>
              </a:tblPr>
              <a:tblGrid>
                <a:gridCol w="2232247"/>
                <a:gridCol w="480891"/>
                <a:gridCol w="383207"/>
              </a:tblGrid>
              <a:tr h="474478">
                <a:tc gridSpan="3">
                  <a:txBody>
                    <a:bodyPr/>
                    <a:lstStyle/>
                    <a:p>
                      <a:r>
                        <a:rPr lang="es-CL" sz="1400" b="0" dirty="0" smtClean="0">
                          <a:latin typeface="+mn-lt"/>
                        </a:rPr>
                        <a:t>DIMENSIONES A</a:t>
                      </a:r>
                      <a:r>
                        <a:rPr lang="es-CL" sz="1400" b="0" baseline="0" dirty="0" smtClean="0">
                          <a:latin typeface="+mn-lt"/>
                        </a:rPr>
                        <a:t> EVALUAR</a:t>
                      </a:r>
                      <a:endParaRPr lang="es-CL" sz="1400" b="0" dirty="0" smtClean="0">
                        <a:latin typeface="+mn-lt"/>
                      </a:endParaRPr>
                    </a:p>
                  </a:txBody>
                  <a:tcPr anchor="ctr">
                    <a:lnT w="6350" cap="flat" cmpd="sng" algn="ctr">
                      <a:solidFill>
                        <a:schemeClr val="tx1"/>
                      </a:solidFill>
                      <a:prstDash val="solid"/>
                      <a:round/>
                      <a:headEnd type="none" w="med" len="med"/>
                      <a:tailEnd type="none" w="med" len="med"/>
                    </a:lnT>
                    <a:solidFill>
                      <a:schemeClr val="accent2">
                        <a:lumMod val="40000"/>
                        <a:lumOff val="60000"/>
                      </a:schemeClr>
                    </a:solidFill>
                  </a:tcPr>
                </a:tc>
                <a:tc hMerge="1">
                  <a:txBody>
                    <a:bodyPr/>
                    <a:lstStyle/>
                    <a:p>
                      <a:endParaRPr lang="es-CL"/>
                    </a:p>
                  </a:txBody>
                  <a:tcPr/>
                </a:tc>
                <a:tc hMerge="1">
                  <a:txBody>
                    <a:bodyPr/>
                    <a:lstStyle/>
                    <a:p>
                      <a:endParaRPr lang="es-CL"/>
                    </a:p>
                  </a:txBody>
                  <a:tcPr/>
                </a:tc>
              </a:tr>
              <a:tr h="7853326">
                <a:tc gridSpan="3">
                  <a:txBody>
                    <a:bodyPr/>
                    <a:lstStyle/>
                    <a:p>
                      <a:pPr marL="0" marR="0" lvl="0" indent="0" algn="just" defTabSz="1280006" rtl="0" eaLnBrk="1" fontAlgn="auto" latinLnBrk="0" hangingPunct="1">
                        <a:lnSpc>
                          <a:spcPct val="100000"/>
                        </a:lnSpc>
                        <a:spcBef>
                          <a:spcPts val="0"/>
                        </a:spcBef>
                        <a:spcAft>
                          <a:spcPts val="0"/>
                        </a:spcAft>
                        <a:buClrTx/>
                        <a:buSzTx/>
                        <a:buFontTx/>
                        <a:buNone/>
                        <a:tabLst/>
                        <a:defRPr/>
                      </a:pPr>
                      <a:r>
                        <a:rPr lang="es-CL" sz="1000" dirty="0" smtClean="0">
                          <a:latin typeface="+mn-lt"/>
                        </a:rPr>
                        <a:t>LECTURA</a:t>
                      </a:r>
                      <a:r>
                        <a:rPr lang="es-CL" sz="1000" baseline="0" dirty="0" smtClean="0">
                          <a:latin typeface="+mn-lt"/>
                        </a:rPr>
                        <a:t> CRÍTICA Y VALORIZACIÓN DEL CASO Y PATRIMONIAL</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Identificación de una problemática relevante que comprometa el campo de estudio patrimonial.</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Registro crítico del bien patrimonial (levantamiento de antecedentes espaciales, históricos, sociales, </a:t>
                      </a:r>
                      <a:r>
                        <a:rPr lang="es-CL" sz="1000" baseline="0" dirty="0" err="1" smtClean="0">
                          <a:latin typeface="+mn-lt"/>
                        </a:rPr>
                        <a:t>etc</a:t>
                      </a:r>
                      <a:r>
                        <a:rPr lang="es-CL" sz="1000" baseline="0" dirty="0" smtClean="0">
                          <a:latin typeface="+mn-lt"/>
                        </a:rPr>
                        <a:t>).</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Lectura crítica y jerarquización de los valores patrimoniales del caso.</a:t>
                      </a:r>
                    </a:p>
                    <a:p>
                      <a:pPr marL="0" marR="0" lvl="0" indent="0" algn="just" defTabSz="1280006" rtl="0" eaLnBrk="1" fontAlgn="auto" latinLnBrk="0" hangingPunct="1">
                        <a:lnSpc>
                          <a:spcPct val="100000"/>
                        </a:lnSpc>
                        <a:spcBef>
                          <a:spcPts val="0"/>
                        </a:spcBef>
                        <a:spcAft>
                          <a:spcPts val="0"/>
                        </a:spcAft>
                        <a:buClrTx/>
                        <a:buSzTx/>
                        <a:buFontTx/>
                        <a:buNone/>
                        <a:tabLst/>
                        <a:defRPr/>
                      </a:pPr>
                      <a:endParaRPr lang="es-CL" sz="1000" baseline="0" dirty="0" smtClean="0">
                        <a:latin typeface="+mn-lt"/>
                      </a:endParaRPr>
                    </a:p>
                    <a:p>
                      <a:pPr marL="0" marR="0" lvl="0" indent="0" algn="just" defTabSz="1280006" rtl="0" eaLnBrk="1" fontAlgn="auto" latinLnBrk="0" hangingPunct="1">
                        <a:lnSpc>
                          <a:spcPct val="100000"/>
                        </a:lnSpc>
                        <a:spcBef>
                          <a:spcPts val="0"/>
                        </a:spcBef>
                        <a:spcAft>
                          <a:spcPts val="0"/>
                        </a:spcAft>
                        <a:buClrTx/>
                        <a:buSzTx/>
                        <a:buFontTx/>
                        <a:buNone/>
                        <a:tabLst/>
                        <a:defRPr/>
                      </a:pPr>
                      <a:r>
                        <a:rPr lang="es-CL" sz="1000" baseline="0" dirty="0" smtClean="0">
                          <a:latin typeface="+mn-lt"/>
                        </a:rPr>
                        <a:t>FUNDAMENTO DE INTERVENCIÓN DESDE BASES PATRIMONIALES</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Discusión socio cultural, programática y de la gestión implícita.</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Criterios de intervención y puesta en valor del bien patrimonial.</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Sentido y pertinencia de la intervención patrimonial.</a:t>
                      </a:r>
                    </a:p>
                    <a:p>
                      <a:pPr marL="0" marR="0" lvl="0" indent="0" algn="just" defTabSz="1280006" rtl="0" eaLnBrk="1" fontAlgn="auto" latinLnBrk="0" hangingPunct="1">
                        <a:lnSpc>
                          <a:spcPct val="100000"/>
                        </a:lnSpc>
                        <a:spcBef>
                          <a:spcPts val="0"/>
                        </a:spcBef>
                        <a:spcAft>
                          <a:spcPts val="0"/>
                        </a:spcAft>
                        <a:buClrTx/>
                        <a:buSzTx/>
                        <a:buFontTx/>
                        <a:buNone/>
                        <a:tabLst/>
                        <a:defRPr/>
                      </a:pPr>
                      <a:endParaRPr lang="es-CL" sz="1000" baseline="0" dirty="0" smtClean="0">
                        <a:latin typeface="+mn-lt"/>
                      </a:endParaRPr>
                    </a:p>
                    <a:p>
                      <a:pPr marL="0" marR="0" lvl="0" indent="0" algn="just" defTabSz="1280006" rtl="0" eaLnBrk="1" fontAlgn="auto" latinLnBrk="0" hangingPunct="1">
                        <a:lnSpc>
                          <a:spcPct val="100000"/>
                        </a:lnSpc>
                        <a:spcBef>
                          <a:spcPts val="0"/>
                        </a:spcBef>
                        <a:spcAft>
                          <a:spcPts val="0"/>
                        </a:spcAft>
                        <a:buClrTx/>
                        <a:buSzTx/>
                        <a:buFontTx/>
                        <a:buNone/>
                        <a:tabLst/>
                        <a:defRPr/>
                      </a:pPr>
                      <a:r>
                        <a:rPr lang="es-CL" sz="1000" baseline="0" dirty="0" smtClean="0">
                          <a:latin typeface="+mn-lt"/>
                        </a:rPr>
                        <a:t>FORMALIZACIÓN</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Esquemas de orden y organización espacial de la intervención: Convivencia entre la preexistencia patrimonial y la propuesta (a nivel urbano y arquitectónico).</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Formulación del espacio interior.</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Configuración inicial de la imagen (incluye opción de materialidad).</a:t>
                      </a:r>
                    </a:p>
                    <a:p>
                      <a:pPr marL="0" marR="0" lvl="0" indent="0" algn="just" defTabSz="1280006" rtl="0" eaLnBrk="1" fontAlgn="auto" latinLnBrk="0" hangingPunct="1">
                        <a:lnSpc>
                          <a:spcPct val="100000"/>
                        </a:lnSpc>
                        <a:spcBef>
                          <a:spcPts val="0"/>
                        </a:spcBef>
                        <a:spcAft>
                          <a:spcPts val="0"/>
                        </a:spcAft>
                        <a:buClrTx/>
                        <a:buSzTx/>
                        <a:buFontTx/>
                        <a:buNone/>
                        <a:tabLst/>
                        <a:defRPr/>
                      </a:pPr>
                      <a:endParaRPr lang="es-CL" sz="1000" baseline="0" dirty="0" smtClean="0">
                        <a:latin typeface="+mn-lt"/>
                      </a:endParaRPr>
                    </a:p>
                    <a:p>
                      <a:pPr marL="0" marR="0" lvl="0" indent="0" algn="just" defTabSz="1280006" rtl="0" eaLnBrk="1" fontAlgn="auto" latinLnBrk="0" hangingPunct="1">
                        <a:lnSpc>
                          <a:spcPct val="100000"/>
                        </a:lnSpc>
                        <a:spcBef>
                          <a:spcPts val="0"/>
                        </a:spcBef>
                        <a:spcAft>
                          <a:spcPts val="0"/>
                        </a:spcAft>
                        <a:buClrTx/>
                        <a:buSzTx/>
                        <a:buFontTx/>
                        <a:buNone/>
                        <a:tabLst/>
                        <a:defRPr/>
                      </a:pPr>
                      <a:r>
                        <a:rPr lang="es-CL" sz="1000" baseline="0" dirty="0" smtClean="0">
                          <a:latin typeface="+mn-lt"/>
                        </a:rPr>
                        <a:t>REPRESENTACIÓN Y COMUNICACIÓN</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Comunicación gráfica de ideas proyectuales.</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Correcta representación del proyecto (planimetría y modelos)</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Exposición oral del examen (síntesis y claridad de ideas).</a:t>
                      </a:r>
                    </a:p>
                  </a:txBody>
                  <a:tcPr/>
                </a:tc>
                <a:tc hMerge="1">
                  <a:txBody>
                    <a:bodyPr/>
                    <a:lstStyle/>
                    <a:p>
                      <a:endParaRPr lang="es-CL"/>
                    </a:p>
                  </a:txBody>
                  <a:tcPr/>
                </a:tc>
                <a:tc hMerge="1">
                  <a:txBody>
                    <a:bodyPr/>
                    <a:lstStyle/>
                    <a:p>
                      <a:endParaRPr lang="es-CL"/>
                    </a:p>
                  </a:txBody>
                  <a:tcPr/>
                </a:tc>
              </a:tr>
              <a:tr h="450245">
                <a:tc>
                  <a:txBody>
                    <a:bodyPr/>
                    <a:lstStyle/>
                    <a:p>
                      <a:r>
                        <a:rPr lang="es-CL" sz="1400" dirty="0" smtClean="0">
                          <a:latin typeface="+mn-lt"/>
                        </a:rPr>
                        <a:t>NOTA DE PRESENTACION</a:t>
                      </a:r>
                      <a:endParaRPr lang="es-CL" sz="1400" dirty="0">
                        <a:latin typeface="+mn-lt"/>
                      </a:endParaRPr>
                    </a:p>
                  </a:txBody>
                  <a:tcPr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a:txBody>
                    <a:bodyPr/>
                    <a:lstStyle/>
                    <a:p>
                      <a:pPr algn="ctr"/>
                      <a:r>
                        <a:rPr lang="es-CL" sz="1000" dirty="0" smtClean="0">
                          <a:latin typeface="+mn-lt"/>
                        </a:rPr>
                        <a:t>70%</a:t>
                      </a:r>
                      <a:endParaRPr lang="es-CL" sz="1000" dirty="0">
                        <a:latin typeface="+mn-lt"/>
                      </a:endParaRPr>
                    </a:p>
                  </a:txBody>
                  <a:tcPr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es-CL" sz="1000" dirty="0">
                        <a:latin typeface="+mn-lt"/>
                      </a:endParaRPr>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38975">
                <a:tc>
                  <a:txBody>
                    <a:bodyPr/>
                    <a:lstStyle/>
                    <a:p>
                      <a:r>
                        <a:rPr lang="es-CL" sz="1400" dirty="0" smtClean="0">
                          <a:latin typeface="+mn-lt"/>
                        </a:rPr>
                        <a:t>CALIFICACIÓN</a:t>
                      </a:r>
                      <a:endParaRPr lang="es-CL" sz="1400" dirty="0">
                        <a:latin typeface="+mn-lt"/>
                      </a:endParaRPr>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accent2">
                        <a:lumMod val="40000"/>
                        <a:lumOff val="60000"/>
                      </a:schemeClr>
                    </a:solidFill>
                  </a:tcPr>
                </a:tc>
                <a:tc>
                  <a:txBody>
                    <a:bodyPr/>
                    <a:lstStyle/>
                    <a:p>
                      <a:pPr algn="ctr"/>
                      <a:r>
                        <a:rPr lang="es-CL" sz="1000" dirty="0" smtClean="0">
                          <a:latin typeface="+mn-lt"/>
                        </a:rPr>
                        <a:t>30%</a:t>
                      </a:r>
                      <a:endParaRPr lang="es-CL" sz="1000" dirty="0">
                        <a:latin typeface="+mn-lt"/>
                      </a:endParaRPr>
                    </a:p>
                  </a:txBody>
                  <a:tcPr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a:txBody>
                    <a:bodyPr/>
                    <a:lstStyle/>
                    <a:p>
                      <a:pPr algn="ctr"/>
                      <a:endParaRPr lang="es-CL" sz="1000" dirty="0">
                        <a:latin typeface="+mn-lt"/>
                      </a:endParaRPr>
                    </a:p>
                  </a:txBody>
                  <a:tcPr anchor="ctr">
                    <a:lnT w="635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190315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11 Tabla"/>
          <p:cNvGraphicFramePr>
            <a:graphicFrameLocks noGrp="1"/>
          </p:cNvGraphicFramePr>
          <p:nvPr>
            <p:extLst>
              <p:ext uri="{D42A27DB-BD31-4B8C-83A1-F6EECF244321}">
                <p14:modId xmlns:p14="http://schemas.microsoft.com/office/powerpoint/2010/main" val="3599288859"/>
              </p:ext>
            </p:extLst>
          </p:nvPr>
        </p:nvGraphicFramePr>
        <p:xfrm>
          <a:off x="208112" y="4812729"/>
          <a:ext cx="5616624" cy="243840"/>
        </p:xfrm>
        <a:graphic>
          <a:graphicData uri="http://schemas.openxmlformats.org/drawingml/2006/table">
            <a:tbl>
              <a:tblPr>
                <a:tableStyleId>{616DA210-FB5B-4158-B5E0-FEB733F419BA}</a:tableStyleId>
              </a:tblPr>
              <a:tblGrid>
                <a:gridCol w="5616624"/>
              </a:tblGrid>
              <a:tr h="0">
                <a:tc>
                  <a:txBody>
                    <a:bodyPr/>
                    <a:lstStyle/>
                    <a:p>
                      <a:pPr algn="l">
                        <a:spcAft>
                          <a:spcPts val="0"/>
                        </a:spcAft>
                      </a:pPr>
                      <a:r>
                        <a:rPr lang="es-ES" sz="1600" dirty="0" smtClean="0">
                          <a:effectLst/>
                        </a:rPr>
                        <a:t>EQUIPO</a:t>
                      </a:r>
                      <a:r>
                        <a:rPr lang="es-ES" sz="1600" baseline="0" dirty="0" smtClean="0">
                          <a:effectLst/>
                        </a:rPr>
                        <a:t> DOCENTE</a:t>
                      </a:r>
                      <a:endParaRPr lang="es-CL" sz="1600" dirty="0">
                        <a:effectLst/>
                        <a:latin typeface="Times New Roman"/>
                        <a:ea typeface="Times New Roman"/>
                      </a:endParaRPr>
                    </a:p>
                  </a:txBody>
                  <a:tcPr marL="44450" marR="44450" marT="0" marB="0">
                    <a:solidFill>
                      <a:schemeClr val="accent2">
                        <a:lumMod val="40000"/>
                        <a:lumOff val="60000"/>
                      </a:schemeClr>
                    </a:solidFill>
                  </a:tcPr>
                </a:tc>
              </a:tr>
            </a:tbl>
          </a:graphicData>
        </a:graphic>
      </p:graphicFrame>
      <p:sp>
        <p:nvSpPr>
          <p:cNvPr id="8" name="7 Rectángulo"/>
          <p:cNvSpPr/>
          <p:nvPr/>
        </p:nvSpPr>
        <p:spPr>
          <a:xfrm>
            <a:off x="6184776" y="8517223"/>
            <a:ext cx="6408712" cy="830997"/>
          </a:xfrm>
          <a:prstGeom prst="rect">
            <a:avLst/>
          </a:prstGeom>
        </p:spPr>
        <p:txBody>
          <a:bodyPr wrap="square">
            <a:spAutoFit/>
          </a:bodyPr>
          <a:lstStyle/>
          <a:p>
            <a:pPr algn="r"/>
            <a:r>
              <a:rPr lang="es-CL" sz="4800" b="1" dirty="0" smtClean="0">
                <a:solidFill>
                  <a:schemeClr val="accent2">
                    <a:lumMod val="40000"/>
                    <a:lumOff val="60000"/>
                  </a:schemeClr>
                </a:solidFill>
                <a:latin typeface="Calibri" panose="020F0502020204030204" pitchFamily="34" charset="0"/>
              </a:rPr>
              <a:t>TALLER X PATRIMONIO</a:t>
            </a:r>
          </a:p>
        </p:txBody>
      </p:sp>
      <p:graphicFrame>
        <p:nvGraphicFramePr>
          <p:cNvPr id="11" name="10 Tabla"/>
          <p:cNvGraphicFramePr>
            <a:graphicFrameLocks noGrp="1"/>
          </p:cNvGraphicFramePr>
          <p:nvPr>
            <p:extLst>
              <p:ext uri="{D42A27DB-BD31-4B8C-83A1-F6EECF244321}">
                <p14:modId xmlns:p14="http://schemas.microsoft.com/office/powerpoint/2010/main" val="2632996541"/>
              </p:ext>
            </p:extLst>
          </p:nvPr>
        </p:nvGraphicFramePr>
        <p:xfrm>
          <a:off x="208112" y="192088"/>
          <a:ext cx="5616624" cy="243840"/>
        </p:xfrm>
        <a:graphic>
          <a:graphicData uri="http://schemas.openxmlformats.org/drawingml/2006/table">
            <a:tbl>
              <a:tblPr>
                <a:tableStyleId>{616DA210-FB5B-4158-B5E0-FEB733F419BA}</a:tableStyleId>
              </a:tblPr>
              <a:tblGrid>
                <a:gridCol w="5616624"/>
              </a:tblGrid>
              <a:tr h="171298">
                <a:tc>
                  <a:txBody>
                    <a:bodyPr/>
                    <a:lstStyle/>
                    <a:p>
                      <a:pPr algn="l">
                        <a:spcAft>
                          <a:spcPts val="0"/>
                        </a:spcAft>
                      </a:pPr>
                      <a:r>
                        <a:rPr lang="es-ES" sz="1600" dirty="0" smtClean="0">
                          <a:effectLst/>
                        </a:rPr>
                        <a:t>IDENTIFICACIÓN </a:t>
                      </a:r>
                      <a:r>
                        <a:rPr lang="es-ES" sz="1600" dirty="0">
                          <a:effectLst/>
                        </a:rPr>
                        <a:t>DE LA ASIGNATURA </a:t>
                      </a:r>
                      <a:endParaRPr lang="es-CL" sz="1600" dirty="0">
                        <a:effectLst/>
                        <a:latin typeface="Times New Roman"/>
                        <a:ea typeface="Times New Roman"/>
                      </a:endParaRPr>
                    </a:p>
                  </a:txBody>
                  <a:tcPr marL="44450" marR="44450" marT="0" marB="0">
                    <a:solidFill>
                      <a:schemeClr val="accent2">
                        <a:lumMod val="40000"/>
                        <a:lumOff val="60000"/>
                      </a:schemeClr>
                    </a:solidFill>
                  </a:tcPr>
                </a:tc>
              </a:tr>
            </a:tbl>
          </a:graphicData>
        </a:graphic>
      </p:graphicFrame>
      <p:sp>
        <p:nvSpPr>
          <p:cNvPr id="2" name="1 Rectángulo"/>
          <p:cNvSpPr/>
          <p:nvPr/>
        </p:nvSpPr>
        <p:spPr>
          <a:xfrm>
            <a:off x="136104" y="6215745"/>
            <a:ext cx="5760640" cy="2031325"/>
          </a:xfrm>
          <a:prstGeom prst="rect">
            <a:avLst/>
          </a:prstGeom>
        </p:spPr>
        <p:txBody>
          <a:bodyPr wrap="square">
            <a:spAutoFit/>
          </a:bodyPr>
          <a:lstStyle/>
          <a:p>
            <a:pPr lvl="0" algn="just">
              <a:tabLst>
                <a:tab pos="315595" algn="l"/>
              </a:tabLst>
            </a:pPr>
            <a:r>
              <a:rPr lang="es-ES" sz="900" b="1" u="sng" dirty="0" smtClean="0"/>
              <a:t>ABSTRACT</a:t>
            </a:r>
          </a:p>
          <a:p>
            <a:pPr algn="just"/>
            <a:r>
              <a:rPr lang="es-MX" sz="900" dirty="0"/>
              <a:t>Asignatura de carácter teórico-práctico en la cual los estudiantes ejercitan el acto de intervenir arquitectónicamente un soporte de significación patrimonial, mediante el desarrollo de un proceso proyectual que se caracteriza por alcanzar un grado importante de complejidad, especialmente, con relación a aspectos de recuperación y puesta en valor del patrimonio construido. </a:t>
            </a:r>
            <a:endParaRPr lang="es-CL" sz="900" dirty="0"/>
          </a:p>
          <a:p>
            <a:pPr algn="just"/>
            <a:r>
              <a:rPr lang="es-MX" sz="900" dirty="0"/>
              <a:t> </a:t>
            </a:r>
            <a:endParaRPr lang="es-CL" sz="900" dirty="0"/>
          </a:p>
          <a:p>
            <a:pPr algn="just"/>
            <a:r>
              <a:rPr lang="es-MX" sz="900" dirty="0"/>
              <a:t>El taller de patrimonio en ambos  niveles instala el proyecto como un problema de investigación, donde la interpretación discursiva y formal constituye en el acto proyectual central.</a:t>
            </a:r>
            <a:endParaRPr lang="es-CL" sz="900" dirty="0"/>
          </a:p>
          <a:p>
            <a:pPr algn="just"/>
            <a:r>
              <a:rPr lang="es-MX" sz="900" dirty="0"/>
              <a:t> </a:t>
            </a:r>
            <a:endParaRPr lang="es-CL" sz="900" dirty="0"/>
          </a:p>
          <a:p>
            <a:pPr algn="just"/>
            <a:r>
              <a:rPr lang="es-ES" sz="900" dirty="0"/>
              <a:t>Durante el segundo semestre lectivo  se aborda la correspondiente materialización del caso</a:t>
            </a:r>
            <a:r>
              <a:rPr lang="es-ES" sz="900" dirty="0" smtClean="0"/>
              <a:t>.</a:t>
            </a:r>
          </a:p>
          <a:p>
            <a:pPr algn="just"/>
            <a:endParaRPr lang="es-MX" sz="900" b="1" dirty="0" smtClean="0"/>
          </a:p>
          <a:p>
            <a:pPr algn="just">
              <a:spcAft>
                <a:spcPts val="0"/>
              </a:spcAft>
              <a:tabLst>
                <a:tab pos="315595" algn="l"/>
              </a:tabLst>
            </a:pPr>
            <a:r>
              <a:rPr lang="es-MX" sz="900" b="1" u="sng" dirty="0" smtClean="0"/>
              <a:t>OBJETIVO HABILITANTE</a:t>
            </a:r>
          </a:p>
          <a:p>
            <a:pPr algn="just"/>
            <a:r>
              <a:rPr lang="es-MX" sz="900" dirty="0"/>
              <a:t>Materializar conceptual y espacialmente proyectos de arquitectura desde bases patrimoniales reconociendo relaciones urbano ambientales y tecnológicas. </a:t>
            </a:r>
            <a:r>
              <a:rPr lang="es-CL" sz="900" dirty="0"/>
              <a:t> </a:t>
            </a:r>
            <a:r>
              <a:rPr lang="es-ES" sz="900" dirty="0" smtClean="0"/>
              <a:t>Desarrollar </a:t>
            </a:r>
            <a:r>
              <a:rPr lang="es-ES" sz="900" dirty="0"/>
              <a:t>de manera introductoria gestión patrimonial del caso en desarrollo.</a:t>
            </a:r>
            <a:endParaRPr lang="es-MX" sz="900" b="1" u="sng" dirty="0" smtClean="0"/>
          </a:p>
        </p:txBody>
      </p:sp>
      <p:graphicFrame>
        <p:nvGraphicFramePr>
          <p:cNvPr id="4" name="3 Tabla"/>
          <p:cNvGraphicFramePr>
            <a:graphicFrameLocks noGrp="1"/>
          </p:cNvGraphicFramePr>
          <p:nvPr>
            <p:extLst>
              <p:ext uri="{D42A27DB-BD31-4B8C-83A1-F6EECF244321}">
                <p14:modId xmlns:p14="http://schemas.microsoft.com/office/powerpoint/2010/main" val="3299827795"/>
              </p:ext>
            </p:extLst>
          </p:nvPr>
        </p:nvGraphicFramePr>
        <p:xfrm>
          <a:off x="208112" y="5128577"/>
          <a:ext cx="5616624" cy="1008112"/>
        </p:xfrm>
        <a:graphic>
          <a:graphicData uri="http://schemas.openxmlformats.org/drawingml/2006/table">
            <a:tbl>
              <a:tblPr>
                <a:tableStyleId>{616DA210-FB5B-4158-B5E0-FEB733F419BA}</a:tableStyleId>
              </a:tblPr>
              <a:tblGrid>
                <a:gridCol w="2363116"/>
                <a:gridCol w="3253508"/>
              </a:tblGrid>
              <a:tr h="176340">
                <a:tc gridSpan="2">
                  <a:txBody>
                    <a:bodyPr/>
                    <a:lstStyle/>
                    <a:p>
                      <a:pPr>
                        <a:spcAft>
                          <a:spcPts val="0"/>
                        </a:spcAft>
                      </a:pPr>
                      <a:r>
                        <a:rPr lang="es-CL" sz="900" dirty="0" smtClean="0">
                          <a:effectLst/>
                        </a:rPr>
                        <a:t>Identificación </a:t>
                      </a:r>
                      <a:r>
                        <a:rPr lang="es-CL" sz="900" dirty="0">
                          <a:effectLst/>
                        </a:rPr>
                        <a:t>del equipo docente </a:t>
                      </a:r>
                      <a:endParaRPr lang="es-CL" sz="1200" dirty="0">
                        <a:effectLst/>
                        <a:latin typeface="Times New Roman"/>
                        <a:ea typeface="Times New Roman"/>
                      </a:endParaRPr>
                    </a:p>
                  </a:txBody>
                  <a:tcPr marL="44450" marR="44450" marT="0" marB="0"/>
                </a:tc>
                <a:tc hMerge="1">
                  <a:txBody>
                    <a:bodyPr/>
                    <a:lstStyle/>
                    <a:p>
                      <a:endParaRPr lang="es-CL"/>
                    </a:p>
                  </a:txBody>
                  <a:tcPr/>
                </a:tc>
              </a:tr>
              <a:tr h="333086">
                <a:tc>
                  <a:txBody>
                    <a:bodyPr/>
                    <a:lstStyle/>
                    <a:p>
                      <a:pPr>
                        <a:spcAft>
                          <a:spcPts val="0"/>
                        </a:spcAft>
                      </a:pPr>
                      <a:r>
                        <a:rPr lang="es-ES" sz="900" b="1" dirty="0">
                          <a:effectLst/>
                        </a:rPr>
                        <a:t>Nombre</a:t>
                      </a:r>
                      <a:endParaRPr lang="es-CL" sz="1200" b="1" dirty="0">
                        <a:effectLst/>
                        <a:latin typeface="Times New Roman"/>
                        <a:ea typeface="Times New Roman"/>
                      </a:endParaRPr>
                    </a:p>
                  </a:txBody>
                  <a:tcPr marL="44450" marR="44450" marT="0" marB="0" anchor="ctr"/>
                </a:tc>
                <a:tc>
                  <a:txBody>
                    <a:bodyPr/>
                    <a:lstStyle/>
                    <a:p>
                      <a:pPr>
                        <a:spcAft>
                          <a:spcPts val="0"/>
                        </a:spcAft>
                      </a:pPr>
                      <a:r>
                        <a:rPr lang="es-ES" sz="900" b="1" dirty="0" smtClean="0">
                          <a:effectLst/>
                        </a:rPr>
                        <a:t>Antecedentes</a:t>
                      </a:r>
                      <a:endParaRPr lang="es-CL" sz="1200" b="0" dirty="0">
                        <a:effectLst/>
                        <a:latin typeface="Times New Roman"/>
                        <a:ea typeface="Times New Roman"/>
                      </a:endParaRPr>
                    </a:p>
                  </a:txBody>
                  <a:tcPr marL="44450" marR="44450" marT="0" marB="0" anchor="ctr"/>
                </a:tc>
              </a:tr>
              <a:tr h="235120">
                <a:tc>
                  <a:txBody>
                    <a:bodyPr/>
                    <a:lstStyle/>
                    <a:p>
                      <a:pPr>
                        <a:spcAft>
                          <a:spcPts val="0"/>
                        </a:spcAft>
                      </a:pPr>
                      <a:endParaRPr lang="es-CL" sz="1200" dirty="0">
                        <a:effectLst/>
                        <a:latin typeface="Times New Roman"/>
                        <a:ea typeface="Times New Roman"/>
                      </a:endParaRPr>
                    </a:p>
                  </a:txBody>
                  <a:tcPr marL="44450" marR="44450" marT="0" marB="0"/>
                </a:tc>
                <a:tc>
                  <a:txBody>
                    <a:bodyPr/>
                    <a:lstStyle/>
                    <a:p>
                      <a:pPr>
                        <a:spcAft>
                          <a:spcPts val="0"/>
                        </a:spcAft>
                      </a:pPr>
                      <a:r>
                        <a:rPr lang="es-CL" sz="900" dirty="0">
                          <a:effectLst/>
                        </a:rPr>
                        <a:t> </a:t>
                      </a:r>
                      <a:endParaRPr lang="es-CL" sz="1200" dirty="0">
                        <a:effectLst/>
                        <a:latin typeface="Times New Roman"/>
                        <a:ea typeface="Times New Roman"/>
                      </a:endParaRPr>
                    </a:p>
                  </a:txBody>
                  <a:tcPr marL="44450" marR="44450" marT="0" marB="0"/>
                </a:tc>
              </a:tr>
              <a:tr h="263566">
                <a:tc>
                  <a:txBody>
                    <a:bodyPr/>
                    <a:lstStyle/>
                    <a:p>
                      <a:pPr>
                        <a:spcAft>
                          <a:spcPts val="0"/>
                        </a:spcAft>
                      </a:pPr>
                      <a:endParaRPr lang="es-CL" sz="1200" dirty="0">
                        <a:effectLst/>
                        <a:latin typeface="Times New Roman"/>
                        <a:ea typeface="Times New Roman"/>
                      </a:endParaRPr>
                    </a:p>
                  </a:txBody>
                  <a:tcPr marL="44450" marR="44450" marT="0" marB="0"/>
                </a:tc>
                <a:tc>
                  <a:txBody>
                    <a:bodyPr/>
                    <a:lstStyle/>
                    <a:p>
                      <a:pPr>
                        <a:spcAft>
                          <a:spcPts val="0"/>
                        </a:spcAft>
                      </a:pPr>
                      <a:endParaRPr lang="es-CL" sz="1200" dirty="0">
                        <a:effectLst/>
                        <a:latin typeface="Times New Roman"/>
                        <a:ea typeface="Times New Roman"/>
                      </a:endParaRPr>
                    </a:p>
                  </a:txBody>
                  <a:tcPr marL="44450" marR="44450" marT="0" marB="0"/>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101155253"/>
              </p:ext>
            </p:extLst>
          </p:nvPr>
        </p:nvGraphicFramePr>
        <p:xfrm>
          <a:off x="208112" y="552128"/>
          <a:ext cx="5603531" cy="4104453"/>
        </p:xfrm>
        <a:graphic>
          <a:graphicData uri="http://schemas.openxmlformats.org/drawingml/2006/table">
            <a:tbl>
              <a:tblPr>
                <a:tableStyleId>{616DA210-FB5B-4158-B5E0-FEB733F419BA}</a:tableStyleId>
              </a:tblPr>
              <a:tblGrid>
                <a:gridCol w="1257602"/>
                <a:gridCol w="1179001"/>
                <a:gridCol w="1179001"/>
                <a:gridCol w="402825"/>
                <a:gridCol w="720501"/>
                <a:gridCol w="864601"/>
              </a:tblGrid>
              <a:tr h="196385">
                <a:tc gridSpan="6">
                  <a:txBody>
                    <a:bodyPr/>
                    <a:lstStyle/>
                    <a:p>
                      <a:pPr algn="l" fontAlgn="b"/>
                      <a:r>
                        <a:rPr lang="es-CL" sz="1100" u="none" strike="noStrike" dirty="0">
                          <a:effectLst/>
                        </a:rPr>
                        <a:t>ANTECEDENTES GENERALES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392771">
                <a:tc>
                  <a:txBody>
                    <a:bodyPr/>
                    <a:lstStyle/>
                    <a:p>
                      <a:pPr algn="l" fontAlgn="t"/>
                      <a:r>
                        <a:rPr lang="es-CL" sz="1100" u="none" strike="noStrike" dirty="0">
                          <a:effectLst/>
                        </a:rPr>
                        <a:t>Nombre de la Asignatura:</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3">
                  <a:txBody>
                    <a:bodyPr/>
                    <a:lstStyle/>
                    <a:p>
                      <a:pPr algn="l" fontAlgn="t"/>
                      <a:r>
                        <a:rPr lang="es-CL" sz="1100" u="none" strike="noStrike" dirty="0" smtClean="0">
                          <a:effectLst/>
                        </a:rPr>
                        <a:t>Taller X Patrimonio</a:t>
                      </a:r>
                      <a:r>
                        <a:rPr lang="es-CL" sz="1100" u="none" strike="noStrike" baseline="0" dirty="0" smtClean="0">
                          <a:effectLst/>
                        </a:rPr>
                        <a:t> </a:t>
                      </a:r>
                      <a:endParaRPr lang="es-CL" sz="1100" b="1"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c>
                  <a:txBody>
                    <a:bodyPr/>
                    <a:lstStyle/>
                    <a:p>
                      <a:pPr algn="l" fontAlgn="b"/>
                      <a:r>
                        <a:rPr lang="es-CL" sz="1100" u="none" strike="noStrike" dirty="0">
                          <a:effectLst/>
                        </a:rPr>
                        <a:t>Plan Curricular:</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a:txBody>
                    <a:bodyPr/>
                    <a:lstStyle/>
                    <a:p>
                      <a:pPr algn="l" fontAlgn="t"/>
                      <a:r>
                        <a:rPr lang="es-CL" sz="1100" u="none" strike="noStrike">
                          <a:effectLst/>
                        </a:rPr>
                        <a:t>AR02</a:t>
                      </a:r>
                      <a:endParaRPr lang="es-CL" sz="1100" b="0" i="0" u="none" strike="noStrike">
                        <a:solidFill>
                          <a:srgbClr val="000000"/>
                        </a:solidFill>
                        <a:effectLst/>
                        <a:latin typeface="Calibri" panose="020F0502020204030204" pitchFamily="34" charset="0"/>
                      </a:endParaRPr>
                    </a:p>
                  </a:txBody>
                  <a:tcPr marL="9819" marR="9819" marT="9819" marB="0"/>
                </a:tc>
              </a:tr>
              <a:tr h="265120">
                <a:tc>
                  <a:txBody>
                    <a:bodyPr/>
                    <a:lstStyle/>
                    <a:p>
                      <a:pPr algn="l" fontAlgn="t"/>
                      <a:r>
                        <a:rPr lang="es-CL" sz="1100" u="none" strike="noStrike" dirty="0">
                          <a:effectLst/>
                        </a:rPr>
                        <a:t>Escuela:</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3">
                  <a:txBody>
                    <a:bodyPr/>
                    <a:lstStyle/>
                    <a:p>
                      <a:pPr algn="l" fontAlgn="t"/>
                      <a:r>
                        <a:rPr lang="es-CL" sz="1100" u="none" strike="noStrike" dirty="0" smtClean="0">
                          <a:effectLst/>
                        </a:rPr>
                        <a:t>Arquitectura</a:t>
                      </a:r>
                      <a:r>
                        <a:rPr lang="es-CL" sz="1100" b="0" i="0" u="none" strike="noStrike" baseline="0" dirty="0">
                          <a:solidFill>
                            <a:srgbClr val="000000"/>
                          </a:solidFill>
                          <a:effectLst/>
                          <a:latin typeface="Calibri" panose="020F0502020204030204" pitchFamily="34" charset="0"/>
                        </a:rPr>
                        <a:t> </a:t>
                      </a:r>
                      <a:endParaRPr lang="es-CL" sz="1100" u="none" strike="noStrike" dirty="0" smtClean="0">
                        <a:effectLst/>
                      </a:endParaRPr>
                    </a:p>
                  </a:txBody>
                  <a:tcPr marL="9819" marR="9819" marT="9819" marB="0"/>
                </a:tc>
                <a:tc hMerge="1">
                  <a:txBody>
                    <a:bodyPr/>
                    <a:lstStyle/>
                    <a:p>
                      <a:endParaRPr lang="es-CL"/>
                    </a:p>
                  </a:txBody>
                  <a:tcPr/>
                </a:tc>
                <a:tc hMerge="1">
                  <a:txBody>
                    <a:bodyPr/>
                    <a:lstStyle/>
                    <a:p>
                      <a:endParaRPr lang="es-CL"/>
                    </a:p>
                  </a:txBody>
                  <a:tcPr/>
                </a:tc>
                <a:tc>
                  <a:txBody>
                    <a:bodyPr/>
                    <a:lstStyle/>
                    <a:p>
                      <a:pPr algn="l" fontAlgn="t"/>
                      <a:r>
                        <a:rPr lang="es-CL" sz="1100" u="none" strike="noStrike" dirty="0">
                          <a:effectLst/>
                        </a:rPr>
                        <a:t>Facultad:</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a:txBody>
                    <a:bodyPr/>
                    <a:lstStyle/>
                    <a:p>
                      <a:pPr algn="l" fontAlgn="t"/>
                      <a:r>
                        <a:rPr lang="es-CL" sz="1100" u="none" strike="noStrike" dirty="0">
                          <a:effectLst/>
                        </a:rPr>
                        <a:t>FAUP</a:t>
                      </a:r>
                      <a:endParaRPr lang="es-CL" sz="1100" b="0" i="0" u="none" strike="noStrike" dirty="0">
                        <a:solidFill>
                          <a:srgbClr val="000000"/>
                        </a:solidFill>
                        <a:effectLst/>
                        <a:latin typeface="Calibri" panose="020F0502020204030204" pitchFamily="34" charset="0"/>
                      </a:endParaRPr>
                    </a:p>
                  </a:txBody>
                  <a:tcPr marL="9819" marR="9819" marT="9819" marB="0"/>
                </a:tc>
              </a:tr>
              <a:tr h="196385">
                <a:tc>
                  <a:txBody>
                    <a:bodyPr/>
                    <a:lstStyle/>
                    <a:p>
                      <a:pPr algn="l" fontAlgn="b"/>
                      <a:r>
                        <a:rPr lang="es-CL" sz="1100" u="none" strike="noStrike" dirty="0">
                          <a:effectLst/>
                        </a:rPr>
                        <a:t>Pre-Requisitos: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3">
                  <a:txBody>
                    <a:bodyPr/>
                    <a:lstStyle/>
                    <a:p>
                      <a:pPr algn="l" fontAlgn="b"/>
                      <a:r>
                        <a:rPr lang="es-CL" sz="1100" u="none" strike="noStrike" dirty="0" smtClean="0">
                          <a:effectLst/>
                        </a:rPr>
                        <a:t>Licenciatura en arquitectura</a:t>
                      </a:r>
                      <a:endParaRPr lang="es-CL" sz="1100" b="0"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c>
                  <a:txBody>
                    <a:bodyPr/>
                    <a:lstStyle/>
                    <a:p>
                      <a:pPr algn="l" fontAlgn="b"/>
                      <a:r>
                        <a:rPr lang="es-CL" sz="1100" u="none" strike="noStrike" dirty="0">
                          <a:effectLst/>
                        </a:rPr>
                        <a:t>Código:</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a:txBody>
                    <a:bodyPr/>
                    <a:lstStyle/>
                    <a:p>
                      <a:pPr algn="l" fontAlgn="b"/>
                      <a:r>
                        <a:rPr lang="es-CL" sz="1100" u="none" strike="noStrike" dirty="0" smtClean="0">
                          <a:effectLst/>
                        </a:rPr>
                        <a:t>10013</a:t>
                      </a:r>
                      <a:endParaRPr lang="es-CL" sz="1100" b="0" i="0" u="none" strike="noStrike" dirty="0">
                        <a:solidFill>
                          <a:srgbClr val="000000"/>
                        </a:solidFill>
                        <a:effectLst/>
                        <a:latin typeface="Calibri" panose="020F0502020204030204" pitchFamily="34" charset="0"/>
                      </a:endParaRPr>
                    </a:p>
                  </a:txBody>
                  <a:tcPr marL="9819" marR="9819" marT="9819" marB="0" anchor="b"/>
                </a:tc>
              </a:tr>
              <a:tr h="363313">
                <a:tc>
                  <a:txBody>
                    <a:bodyPr/>
                    <a:lstStyle/>
                    <a:p>
                      <a:pPr algn="l" fontAlgn="b"/>
                      <a:r>
                        <a:rPr lang="es-CL" sz="1100" u="none" strike="noStrike" dirty="0">
                          <a:effectLst/>
                        </a:rPr>
                        <a:t>Ubicación en Plan de Estudios: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t"/>
                      <a:r>
                        <a:rPr lang="es-CL" sz="1100" u="none" strike="noStrike" dirty="0" smtClean="0">
                          <a:effectLst/>
                        </a:rPr>
                        <a:t>Décimo Semestre </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gridSpan="3">
                  <a:txBody>
                    <a:bodyPr/>
                    <a:lstStyle/>
                    <a:p>
                      <a:pPr algn="l" fontAlgn="t"/>
                      <a:r>
                        <a:rPr lang="es-CL" sz="1100" b="0" i="0" u="none" strike="noStrike" dirty="0" smtClean="0">
                          <a:solidFill>
                            <a:schemeClr val="tx1"/>
                          </a:solidFill>
                          <a:effectLst/>
                          <a:latin typeface="+mn-lt"/>
                        </a:rPr>
                        <a:t>Ciclo </a:t>
                      </a:r>
                      <a:r>
                        <a:rPr lang="es-CL" sz="1100" b="0" i="0" u="none" strike="noStrike" baseline="0" dirty="0" smtClean="0">
                          <a:solidFill>
                            <a:schemeClr val="tx1"/>
                          </a:solidFill>
                          <a:effectLst/>
                          <a:latin typeface="+mn-lt"/>
                        </a:rPr>
                        <a:t>especialización</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Carácter:</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b"/>
                      <a:r>
                        <a:rPr lang="es-CL" sz="1100" u="none" strike="noStrike">
                          <a:effectLst/>
                        </a:rPr>
                        <a:t>Semestral </a:t>
                      </a:r>
                      <a:endParaRPr lang="es-CL" sz="1100" b="0" i="0" u="none" strike="noStrike">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gridSpan="3">
                  <a:txBody>
                    <a:bodyPr/>
                    <a:lstStyle/>
                    <a:p>
                      <a:pPr algn="l" fontAlgn="b"/>
                      <a:r>
                        <a:rPr lang="es-CL" sz="1100" u="none" strike="noStrike">
                          <a:effectLst/>
                        </a:rPr>
                        <a:t>Obligatorio</a:t>
                      </a:r>
                      <a:endParaRPr lang="es-CL" sz="1100" b="0" i="0" u="none" strike="noStrike">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r>
              <a:tr h="196385">
                <a:tc gridSpan="6">
                  <a:txBody>
                    <a:bodyPr/>
                    <a:lstStyle/>
                    <a:p>
                      <a:pPr algn="l" fontAlgn="b"/>
                      <a:r>
                        <a:rPr lang="es-CL" sz="1100" u="none" strike="noStrike" dirty="0">
                          <a:effectLst/>
                        </a:rPr>
                        <a:t>CARGA ACADÉMICA</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Créditos: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b"/>
                      <a:r>
                        <a:rPr lang="es-CL" sz="1100" u="none" strike="noStrike" dirty="0" smtClean="0">
                          <a:effectLst/>
                        </a:rPr>
                        <a:t>12 </a:t>
                      </a:r>
                      <a:r>
                        <a:rPr lang="es-CL" sz="1100" u="none" strike="noStrike" dirty="0">
                          <a:effectLst/>
                        </a:rPr>
                        <a:t>Créditos</a:t>
                      </a:r>
                      <a:endParaRPr lang="es-CL" sz="1100" b="0"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gridSpan="3">
                  <a:txBody>
                    <a:bodyPr/>
                    <a:lstStyle/>
                    <a:p>
                      <a:pPr algn="l" fontAlgn="t"/>
                      <a:r>
                        <a:rPr lang="es-CL" sz="1100" u="none" strike="noStrike" dirty="0" smtClean="0">
                          <a:effectLst/>
                        </a:rPr>
                        <a:t>324 </a:t>
                      </a:r>
                      <a:r>
                        <a:rPr lang="es-CL" sz="1100" u="none" strike="noStrike" dirty="0" err="1">
                          <a:effectLst/>
                        </a:rPr>
                        <a:t>hrs</a:t>
                      </a:r>
                      <a:r>
                        <a:rPr lang="es-CL" sz="1100" u="none" strike="noStrike" dirty="0">
                          <a:effectLst/>
                        </a:rPr>
                        <a:t>. Cronológicas totales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598976">
                <a:tc>
                  <a:txBody>
                    <a:bodyPr/>
                    <a:lstStyle/>
                    <a:p>
                      <a:pPr algn="l" fontAlgn="t"/>
                      <a:r>
                        <a:rPr lang="es-CL" sz="1100" u="none" strike="noStrike" dirty="0">
                          <a:effectLst/>
                        </a:rPr>
                        <a:t>Tiempo presencial:</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a:txBody>
                    <a:bodyPr/>
                    <a:lstStyle/>
                    <a:p>
                      <a:pPr algn="l" fontAlgn="t"/>
                      <a:r>
                        <a:rPr lang="es-CL" sz="1100" u="none" strike="noStrike" dirty="0">
                          <a:effectLst/>
                        </a:rPr>
                        <a:t>8</a:t>
                      </a:r>
                      <a:r>
                        <a:rPr lang="es-CL" sz="1100" u="none" strike="noStrike" dirty="0" smtClean="0">
                          <a:effectLst/>
                        </a:rPr>
                        <a:t> </a:t>
                      </a:r>
                      <a:r>
                        <a:rPr lang="es-CL" sz="1100" u="none" strike="noStrike" dirty="0" err="1">
                          <a:effectLst/>
                        </a:rPr>
                        <a:t>hrs</a:t>
                      </a:r>
                      <a:r>
                        <a:rPr lang="es-CL" sz="1100" u="none" strike="noStrike" dirty="0">
                          <a:effectLst/>
                        </a:rPr>
                        <a:t>. Académicas por semana</a:t>
                      </a:r>
                      <a:endParaRPr lang="es-CL" sz="1100" b="0" i="0" u="none" strike="noStrike" dirty="0">
                        <a:solidFill>
                          <a:srgbClr val="000000"/>
                        </a:solidFill>
                        <a:effectLst/>
                        <a:latin typeface="Calibri" panose="020F0502020204030204" pitchFamily="34" charset="0"/>
                      </a:endParaRPr>
                    </a:p>
                  </a:txBody>
                  <a:tcPr marL="9819" marR="9819" marT="9819" marB="0"/>
                </a:tc>
                <a:tc>
                  <a:txBody>
                    <a:bodyPr/>
                    <a:lstStyle/>
                    <a:p>
                      <a:pPr algn="l" fontAlgn="b"/>
                      <a:r>
                        <a:rPr lang="es-CL" sz="1100" u="none" strike="noStrike" dirty="0">
                          <a:effectLst/>
                        </a:rPr>
                        <a:t>Equivalen a </a:t>
                      </a:r>
                      <a:r>
                        <a:rPr lang="es-CL" sz="1100" u="none" strike="noStrike" dirty="0" smtClean="0">
                          <a:effectLst/>
                        </a:rPr>
                        <a:t>6 </a:t>
                      </a:r>
                      <a:r>
                        <a:rPr lang="es-CL" sz="1100" u="none" strike="noStrike" dirty="0" err="1">
                          <a:effectLst/>
                        </a:rPr>
                        <a:t>hrs</a:t>
                      </a:r>
                      <a:r>
                        <a:rPr lang="es-CL" sz="1100" u="none" strike="noStrike" dirty="0">
                          <a:effectLst/>
                        </a:rPr>
                        <a:t>. Cronológicas por semana</a:t>
                      </a:r>
                      <a:endParaRPr lang="es-CL" sz="1100" b="0" i="0" u="none" strike="noStrike" dirty="0">
                        <a:solidFill>
                          <a:srgbClr val="000000"/>
                        </a:solidFill>
                        <a:effectLst/>
                        <a:latin typeface="Calibri" panose="020F0502020204030204" pitchFamily="34" charset="0"/>
                      </a:endParaRPr>
                    </a:p>
                  </a:txBody>
                  <a:tcPr marL="9819" marR="9819" marT="9819" marB="0"/>
                </a:tc>
                <a:tc gridSpan="3">
                  <a:txBody>
                    <a:bodyPr/>
                    <a:lstStyle/>
                    <a:p>
                      <a:pPr algn="l" fontAlgn="t"/>
                      <a:r>
                        <a:rPr lang="es-CL" sz="1100" u="none" strike="noStrike" dirty="0" smtClean="0">
                          <a:effectLst/>
                        </a:rPr>
                        <a:t>108 </a:t>
                      </a:r>
                      <a:r>
                        <a:rPr lang="es-CL" sz="1100" u="none" strike="noStrike" dirty="0" err="1">
                          <a:effectLst/>
                        </a:rPr>
                        <a:t>hrs</a:t>
                      </a:r>
                      <a:r>
                        <a:rPr lang="es-CL" sz="1100" u="none" strike="noStrike" dirty="0">
                          <a:effectLst/>
                        </a:rPr>
                        <a:t> cronológicas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305963">
                <a:tc>
                  <a:txBody>
                    <a:bodyPr/>
                    <a:lstStyle/>
                    <a:p>
                      <a:pPr algn="l" fontAlgn="t"/>
                      <a:r>
                        <a:rPr lang="es-CL" sz="1100" u="none" strike="noStrike" dirty="0">
                          <a:effectLst/>
                        </a:rPr>
                        <a:t>Tiempo no presencial</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2">
                  <a:txBody>
                    <a:bodyPr/>
                    <a:lstStyle/>
                    <a:p>
                      <a:pPr algn="l" fontAlgn="t"/>
                      <a:r>
                        <a:rPr lang="es-CL" sz="800" u="none" strike="noStrike" dirty="0" smtClean="0">
                          <a:effectLst/>
                        </a:rPr>
                        <a:t>Nota</a:t>
                      </a:r>
                      <a:r>
                        <a:rPr lang="es-CL" sz="800" u="none" strike="noStrike" dirty="0">
                          <a:effectLst/>
                        </a:rPr>
                        <a:t>: Las horas no presenciales corresponden al tiempo que el alumno dedica a actividades fueras de las programadas académicamente. Por ej. Desarrollo de proyectos, trabajos de investigación, lectura de textos, pesquisa bibliográfica, estudio para pruebas, etc. y en este programa debe garantizarse que no serán excedidas.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gridSpan="3">
                  <a:txBody>
                    <a:bodyPr/>
                    <a:lstStyle/>
                    <a:p>
                      <a:pPr algn="l" fontAlgn="t"/>
                      <a:r>
                        <a:rPr lang="es-CL" sz="1100" u="none" strike="noStrike" dirty="0" smtClean="0">
                          <a:effectLst/>
                        </a:rPr>
                        <a:t>216 </a:t>
                      </a:r>
                      <a:r>
                        <a:rPr lang="es-CL" sz="1100" u="none" strike="noStrike" dirty="0" err="1">
                          <a:effectLst/>
                        </a:rPr>
                        <a:t>hrs</a:t>
                      </a:r>
                      <a:r>
                        <a:rPr lang="es-CL" sz="1100" u="none" strike="noStrike" dirty="0">
                          <a:effectLst/>
                        </a:rPr>
                        <a:t>. Cronológicas no presenciales por semestre</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Vigencia:</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5">
                  <a:txBody>
                    <a:bodyPr/>
                    <a:lstStyle/>
                    <a:p>
                      <a:pPr algn="l" fontAlgn="b"/>
                      <a:r>
                        <a:rPr lang="es-CL" sz="1100" u="none" strike="noStrike" dirty="0" smtClean="0">
                          <a:effectLst/>
                        </a:rPr>
                        <a:t>2012-2014</a:t>
                      </a:r>
                      <a:endParaRPr lang="es-CL" sz="1100" b="1"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bl>
          </a:graphicData>
        </a:graphic>
      </p:graphicFrame>
    </p:spTree>
    <p:extLst>
      <p:ext uri="{BB962C8B-B14F-4D97-AF65-F5344CB8AC3E}">
        <p14:creationId xmlns:p14="http://schemas.microsoft.com/office/powerpoint/2010/main" val="1467559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400800" y="8588568"/>
            <a:ext cx="6198889" cy="892552"/>
          </a:xfrm>
          <a:prstGeom prst="rect">
            <a:avLst/>
          </a:prstGeom>
          <a:noFill/>
        </p:spPr>
        <p:txBody>
          <a:bodyPr wrap="square" rtlCol="0">
            <a:spAutoFit/>
          </a:bodyPr>
          <a:lstStyle/>
          <a:p>
            <a:pPr algn="r"/>
            <a:r>
              <a:rPr lang="es-CL" sz="3200" b="1" dirty="0" smtClean="0">
                <a:solidFill>
                  <a:schemeClr val="accent2">
                    <a:lumMod val="40000"/>
                    <a:lumOff val="60000"/>
                  </a:schemeClr>
                </a:solidFill>
              </a:rPr>
              <a:t>EJERCICIO DE SALIDA</a:t>
            </a:r>
          </a:p>
          <a:p>
            <a:pPr algn="r"/>
            <a:r>
              <a:rPr lang="es-CL" sz="2000" b="1" dirty="0" smtClean="0">
                <a:solidFill>
                  <a:schemeClr val="accent2">
                    <a:lumMod val="40000"/>
                    <a:lumOff val="60000"/>
                  </a:schemeClr>
                </a:solidFill>
              </a:rPr>
              <a:t>MATERIALIZACION PROYECTUAL</a:t>
            </a:r>
            <a:endParaRPr lang="es-CL" sz="2000" b="1" dirty="0">
              <a:solidFill>
                <a:schemeClr val="accent2">
                  <a:lumMod val="40000"/>
                  <a:lumOff val="60000"/>
                </a:schemeClr>
              </a:solidFill>
            </a:endParaRPr>
          </a:p>
        </p:txBody>
      </p:sp>
      <p:sp>
        <p:nvSpPr>
          <p:cNvPr id="4" name="Rectangle 3"/>
          <p:cNvSpPr/>
          <p:nvPr/>
        </p:nvSpPr>
        <p:spPr>
          <a:xfrm>
            <a:off x="3520480" y="192088"/>
            <a:ext cx="9073008" cy="839648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DE PROYECTO</a:t>
            </a:r>
            <a:endParaRPr lang="es-CL" dirty="0">
              <a:solidFill>
                <a:schemeClr val="tx1"/>
              </a:solidFill>
            </a:endParaRPr>
          </a:p>
        </p:txBody>
      </p:sp>
      <p:graphicFrame>
        <p:nvGraphicFramePr>
          <p:cNvPr id="6" name="1 Tabla"/>
          <p:cNvGraphicFramePr>
            <a:graphicFrameLocks noGrp="1"/>
          </p:cNvGraphicFramePr>
          <p:nvPr>
            <p:extLst>
              <p:ext uri="{D42A27DB-BD31-4B8C-83A1-F6EECF244321}">
                <p14:modId xmlns:p14="http://schemas.microsoft.com/office/powerpoint/2010/main" val="3824305362"/>
              </p:ext>
            </p:extLst>
          </p:nvPr>
        </p:nvGraphicFramePr>
        <p:xfrm>
          <a:off x="208113" y="192088"/>
          <a:ext cx="3096343" cy="9151128"/>
        </p:xfrm>
        <a:graphic>
          <a:graphicData uri="http://schemas.openxmlformats.org/drawingml/2006/table">
            <a:tbl>
              <a:tblPr firstRow="1" bandRow="1">
                <a:tableStyleId>{5940675A-B579-460E-94D1-54222C63F5DA}</a:tableStyleId>
              </a:tblPr>
              <a:tblGrid>
                <a:gridCol w="1008112"/>
                <a:gridCol w="1512168"/>
                <a:gridCol w="576063"/>
              </a:tblGrid>
              <a:tr h="357450">
                <a:tc gridSpan="3">
                  <a:txBody>
                    <a:bodyPr/>
                    <a:lstStyle/>
                    <a:p>
                      <a:pPr algn="just"/>
                      <a:r>
                        <a:rPr lang="es-CL" sz="1800" b="0" dirty="0" smtClean="0">
                          <a:latin typeface="+mn-lt"/>
                          <a:cs typeface="Arial" pitchFamily="34" charset="0"/>
                        </a:rPr>
                        <a:t>CONTENIDOS</a:t>
                      </a:r>
                      <a:endParaRPr lang="es-CL" sz="1800" b="0" dirty="0">
                        <a:latin typeface="+mn-lt"/>
                        <a:cs typeface="Arial" pitchFamily="34" charset="0"/>
                      </a:endParaRPr>
                    </a:p>
                  </a:txBody>
                  <a:tcPr>
                    <a:solidFill>
                      <a:schemeClr val="accent2">
                        <a:lumMod val="40000"/>
                        <a:lumOff val="60000"/>
                      </a:schemeClr>
                    </a:solidFill>
                  </a:tcPr>
                </a:tc>
                <a:tc hMerge="1">
                  <a:txBody>
                    <a:bodyPr/>
                    <a:lstStyle/>
                    <a:p>
                      <a:endParaRPr lang="es-CL" dirty="0"/>
                    </a:p>
                  </a:txBody>
                  <a:tcPr/>
                </a:tc>
                <a:tc hMerge="1">
                  <a:txBody>
                    <a:bodyPr/>
                    <a:lstStyle/>
                    <a:p>
                      <a:endParaRPr lang="es-CL"/>
                    </a:p>
                  </a:txBody>
                  <a:tcPr/>
                </a:tc>
              </a:tr>
              <a:tr h="2278283">
                <a:tc gridSpan="3">
                  <a:txBody>
                    <a:bodyPr/>
                    <a:lstStyle/>
                    <a:p>
                      <a:pPr algn="just"/>
                      <a:r>
                        <a:rPr lang="es-CL" sz="1000" kern="1200" dirty="0" smtClean="0">
                          <a:solidFill>
                            <a:schemeClr val="tx1"/>
                          </a:solidFill>
                          <a:effectLst/>
                          <a:latin typeface="+mn-lt"/>
                          <a:ea typeface="+mn-ea"/>
                          <a:cs typeface="Arial" pitchFamily="34" charset="0"/>
                        </a:rPr>
                        <a:t>UNIDAD 1</a:t>
                      </a:r>
                    </a:p>
                    <a:p>
                      <a:pPr algn="just"/>
                      <a:r>
                        <a:rPr lang="es-CL" sz="1000" kern="1200" dirty="0" smtClean="0">
                          <a:solidFill>
                            <a:schemeClr val="tx1"/>
                          </a:solidFill>
                          <a:effectLst/>
                          <a:latin typeface="+mn-lt"/>
                          <a:ea typeface="+mn-ea"/>
                          <a:cs typeface="Arial" pitchFamily="34" charset="0"/>
                        </a:rPr>
                        <a:t>ESTRATEGIAS</a:t>
                      </a:r>
                      <a:r>
                        <a:rPr lang="es-CL" sz="1000" kern="1200" baseline="0" dirty="0" smtClean="0">
                          <a:solidFill>
                            <a:schemeClr val="tx1"/>
                          </a:solidFill>
                          <a:effectLst/>
                          <a:latin typeface="+mn-lt"/>
                          <a:ea typeface="+mn-ea"/>
                          <a:cs typeface="Arial" pitchFamily="34" charset="0"/>
                        </a:rPr>
                        <a:t> PROYECTUALES.</a:t>
                      </a:r>
                      <a:endParaRPr lang="es-CL" sz="1000" kern="1200" dirty="0" smtClean="0">
                        <a:solidFill>
                          <a:schemeClr val="tx1"/>
                        </a:solidFill>
                        <a:effectLst/>
                        <a:latin typeface="+mn-lt"/>
                        <a:ea typeface="+mn-ea"/>
                        <a:cs typeface="Arial" pitchFamily="34" charset="0"/>
                      </a:endParaRPr>
                    </a:p>
                    <a:p>
                      <a:pPr algn="just"/>
                      <a:endParaRPr lang="es-CL" sz="1000" kern="1200" dirty="0" smtClean="0">
                        <a:solidFill>
                          <a:schemeClr val="tx1"/>
                        </a:solidFill>
                        <a:effectLst/>
                        <a:latin typeface="+mn-lt"/>
                        <a:ea typeface="+mn-ea"/>
                        <a:cs typeface="Arial" pitchFamily="34" charset="0"/>
                      </a:endParaRPr>
                    </a:p>
                    <a:p>
                      <a:pPr algn="just"/>
                      <a:r>
                        <a:rPr lang="es-CL" sz="1000" kern="1200" dirty="0" smtClean="0">
                          <a:solidFill>
                            <a:schemeClr val="tx1"/>
                          </a:solidFill>
                          <a:effectLst/>
                          <a:latin typeface="+mn-lt"/>
                          <a:ea typeface="+mn-ea"/>
                          <a:cs typeface="Arial" pitchFamily="34" charset="0"/>
                        </a:rPr>
                        <a:t>UNIDAD 2</a:t>
                      </a:r>
                    </a:p>
                    <a:p>
                      <a:pPr algn="just"/>
                      <a:r>
                        <a:rPr lang="es-CL" sz="1000" kern="1200" dirty="0" smtClean="0">
                          <a:solidFill>
                            <a:schemeClr val="tx1"/>
                          </a:solidFill>
                          <a:effectLst/>
                          <a:latin typeface="+mn-lt"/>
                          <a:ea typeface="+mn-ea"/>
                          <a:cs typeface="Arial" pitchFamily="34" charset="0"/>
                        </a:rPr>
                        <a:t>MATERIALIZACION PROYECTUAL.</a:t>
                      </a:r>
                      <a:endParaRPr lang="es-CL" sz="1000" kern="1200" baseline="0" dirty="0" smtClean="0">
                        <a:solidFill>
                          <a:schemeClr val="tx1"/>
                        </a:solidFill>
                        <a:effectLst/>
                        <a:latin typeface="+mn-lt"/>
                        <a:ea typeface="+mn-ea"/>
                        <a:cs typeface="Arial" pitchFamily="34" charset="0"/>
                      </a:endParaRPr>
                    </a:p>
                    <a:p>
                      <a:pPr algn="just"/>
                      <a:r>
                        <a:rPr lang="es-CL" sz="1000" kern="1200" dirty="0" smtClean="0">
                          <a:solidFill>
                            <a:schemeClr val="tx1"/>
                          </a:solidFill>
                          <a:effectLst/>
                          <a:latin typeface="+mn-lt"/>
                          <a:ea typeface="+mn-ea"/>
                          <a:cs typeface="+mn-cs"/>
                        </a:rPr>
                        <a:t>Desarrollo </a:t>
                      </a:r>
                      <a:r>
                        <a:rPr lang="es-CL" sz="1000" kern="1200" dirty="0" err="1" smtClean="0">
                          <a:solidFill>
                            <a:schemeClr val="tx1"/>
                          </a:solidFill>
                          <a:effectLst/>
                          <a:latin typeface="+mn-lt"/>
                          <a:ea typeface="+mn-ea"/>
                          <a:cs typeface="+mn-cs"/>
                        </a:rPr>
                        <a:t>planimétrico</a:t>
                      </a:r>
                      <a:r>
                        <a:rPr lang="es-CL" sz="1000" kern="1200" dirty="0" smtClean="0">
                          <a:solidFill>
                            <a:schemeClr val="tx1"/>
                          </a:solidFill>
                          <a:effectLst/>
                          <a:latin typeface="+mn-lt"/>
                          <a:ea typeface="+mn-ea"/>
                          <a:cs typeface="+mn-cs"/>
                        </a:rPr>
                        <a:t> de proyecto.</a:t>
                      </a:r>
                      <a:r>
                        <a:rPr lang="es-CL" sz="1000" kern="1200" baseline="0" dirty="0" smtClean="0">
                          <a:solidFill>
                            <a:schemeClr val="tx1"/>
                          </a:solidFill>
                          <a:effectLst/>
                          <a:latin typeface="+mn-lt"/>
                          <a:ea typeface="+mn-ea"/>
                          <a:cs typeface="+mn-cs"/>
                        </a:rPr>
                        <a:t> </a:t>
                      </a:r>
                      <a:r>
                        <a:rPr lang="es-CL" sz="1000" kern="1200" dirty="0" smtClean="0">
                          <a:solidFill>
                            <a:schemeClr val="tx1"/>
                          </a:solidFill>
                          <a:effectLst/>
                          <a:latin typeface="+mn-lt"/>
                          <a:ea typeface="+mn-ea"/>
                          <a:cs typeface="+mn-cs"/>
                        </a:rPr>
                        <a:t>Materialización proyecto de arquitectura.</a:t>
                      </a:r>
                    </a:p>
                  </a:txBody>
                  <a:tcPr>
                    <a:lnB w="6350" cap="flat" cmpd="sng" algn="ctr">
                      <a:solidFill>
                        <a:schemeClr val="tx1"/>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r>
              <a:tr h="3764669">
                <a:tc gridSpan="3">
                  <a:txBody>
                    <a:bodyPr/>
                    <a:lstStyle/>
                    <a:p>
                      <a:pPr algn="just"/>
                      <a:r>
                        <a:rPr lang="es-CL" sz="1100" dirty="0" smtClean="0">
                          <a:latin typeface="+mn-lt"/>
                          <a:cs typeface="Arial" pitchFamily="34" charset="0"/>
                        </a:rPr>
                        <a:t>FORMULACIÓN</a:t>
                      </a:r>
                      <a:r>
                        <a:rPr lang="es-CL" sz="1100" baseline="0" dirty="0" smtClean="0">
                          <a:latin typeface="+mn-lt"/>
                          <a:cs typeface="Arial" pitchFamily="34" charset="0"/>
                        </a:rPr>
                        <a:t> DE EJERCICIO DE SALIDA</a:t>
                      </a:r>
                    </a:p>
                    <a:p>
                      <a:pPr algn="just"/>
                      <a:endParaRPr lang="es-CL" sz="1100" baseline="0" dirty="0" smtClean="0">
                        <a:latin typeface="+mn-lt"/>
                        <a:cs typeface="Arial" pitchFamily="34" charset="0"/>
                      </a:endParaRPr>
                    </a:p>
                    <a:p>
                      <a:pPr algn="just"/>
                      <a:endParaRPr lang="es-CL" sz="1100" baseline="0" dirty="0" smtClean="0">
                        <a:latin typeface="+mn-lt"/>
                        <a:cs typeface="Arial" pitchFamily="34" charset="0"/>
                      </a:endParaRPr>
                    </a:p>
                  </a:txBody>
                  <a:tcPr>
                    <a:lnT w="6350" cap="flat" cmpd="sng" algn="ctr">
                      <a:solidFill>
                        <a:schemeClr val="tx1"/>
                      </a:solidFill>
                      <a:prstDash val="solid"/>
                      <a:round/>
                      <a:headEnd type="none" w="med" len="med"/>
                      <a:tailEnd type="none" w="med" len="med"/>
                    </a:lnT>
                  </a:tcPr>
                </a:tc>
                <a:tc hMerge="1">
                  <a:txBody>
                    <a:bodyPr/>
                    <a:lstStyle/>
                    <a:p>
                      <a:endParaRPr lang="es-CL"/>
                    </a:p>
                  </a:txBody>
                  <a:tcPr/>
                </a:tc>
                <a:tc hMerge="1">
                  <a:txBody>
                    <a:bodyPr/>
                    <a:lstStyle/>
                    <a:p>
                      <a:endParaRPr lang="es-CL"/>
                    </a:p>
                  </a:txBody>
                  <a:tcPr/>
                </a:tc>
              </a:tr>
              <a:tr h="253193">
                <a:tc>
                  <a:txBody>
                    <a:bodyPr/>
                    <a:lstStyle/>
                    <a:p>
                      <a:pPr algn="just"/>
                      <a:r>
                        <a:rPr lang="es-CL" sz="1000" b="1" dirty="0" smtClean="0">
                          <a:latin typeface="+mn-lt"/>
                          <a:cs typeface="Arial" pitchFamily="34" charset="0"/>
                        </a:rPr>
                        <a:t>CICLO</a:t>
                      </a:r>
                      <a:endParaRPr lang="es-CL" sz="1000" b="1" dirty="0">
                        <a:latin typeface="+mn-lt"/>
                        <a:cs typeface="Arial" pitchFamily="34" charset="0"/>
                      </a:endParaRPr>
                    </a:p>
                  </a:txBody>
                  <a:tcPr/>
                </a:tc>
                <a:tc>
                  <a:txBody>
                    <a:bodyPr/>
                    <a:lstStyle/>
                    <a:p>
                      <a:pPr algn="just"/>
                      <a:r>
                        <a:rPr lang="es-CL" sz="1000" b="1" kern="1200" dirty="0" smtClean="0">
                          <a:solidFill>
                            <a:schemeClr val="tx1"/>
                          </a:solidFill>
                          <a:effectLst/>
                          <a:latin typeface="+mn-lt"/>
                          <a:ea typeface="+mn-ea"/>
                          <a:cs typeface="Arial" pitchFamily="34" charset="0"/>
                        </a:rPr>
                        <a:t>COMPETENCIAS</a:t>
                      </a:r>
                    </a:p>
                  </a:txBody>
                  <a:tcPr/>
                </a:tc>
                <a:tc>
                  <a:txBody>
                    <a:bodyPr/>
                    <a:lstStyle/>
                    <a:p>
                      <a:pPr algn="just"/>
                      <a:r>
                        <a:rPr lang="es-CL" sz="1000" b="1" kern="1200" dirty="0" smtClean="0">
                          <a:solidFill>
                            <a:schemeClr val="tx1"/>
                          </a:solidFill>
                          <a:effectLst/>
                          <a:latin typeface="+mn-lt"/>
                          <a:ea typeface="+mn-ea"/>
                          <a:cs typeface="Arial" pitchFamily="34" charset="0"/>
                        </a:rPr>
                        <a:t>NIVEL</a:t>
                      </a:r>
                    </a:p>
                  </a:txBody>
                  <a:tcPr/>
                </a:tc>
              </a:tr>
              <a:tr h="285291">
                <a:tc>
                  <a:txBody>
                    <a:bodyPr/>
                    <a:lstStyle/>
                    <a:p>
                      <a:pPr algn="just"/>
                      <a:r>
                        <a:rPr lang="es-CL" sz="800" b="0" dirty="0" smtClean="0">
                          <a:solidFill>
                            <a:schemeClr val="tx1"/>
                          </a:solidFill>
                          <a:latin typeface="+mn-lt"/>
                          <a:cs typeface="Arial" pitchFamily="34" charset="0"/>
                        </a:rPr>
                        <a:t>INICIAL</a:t>
                      </a:r>
                    </a:p>
                  </a:txBody>
                  <a:tcPr>
                    <a:lnB w="6350" cap="flat" cmpd="sng" algn="ctr">
                      <a:solidFill>
                        <a:schemeClr val="tx1"/>
                      </a:solidFill>
                      <a:prstDash val="solid"/>
                      <a:round/>
                      <a:headEnd type="none" w="med" len="med"/>
                      <a:tailEnd type="none" w="med" len="med"/>
                    </a:lnB>
                    <a:noFill/>
                  </a:tcPr>
                </a:tc>
                <a:tc rowSpan="3">
                  <a:txBody>
                    <a:bodyPr/>
                    <a:lstStyle/>
                    <a:p>
                      <a:pPr algn="just"/>
                      <a:r>
                        <a:rPr lang="es-CL" sz="800" b="0" kern="1200" dirty="0" smtClean="0">
                          <a:solidFill>
                            <a:schemeClr val="tx1"/>
                          </a:solidFill>
                          <a:effectLst/>
                          <a:latin typeface="+mn-lt"/>
                          <a:ea typeface="+mn-ea"/>
                          <a:cs typeface="+mn-cs"/>
                        </a:rPr>
                        <a:t>4.1.1 Identificar problemáticas estratégicas para el desarrollo del campo arquitectónico patrimonial.</a:t>
                      </a:r>
                    </a:p>
                    <a:p>
                      <a:pPr marL="0" marR="0" indent="0" algn="just" defTabSz="1280006" rtl="0" eaLnBrk="1" fontAlgn="auto" latinLnBrk="0" hangingPunct="1">
                        <a:lnSpc>
                          <a:spcPct val="100000"/>
                        </a:lnSpc>
                        <a:spcBef>
                          <a:spcPts val="0"/>
                        </a:spcBef>
                        <a:spcAft>
                          <a:spcPts val="0"/>
                        </a:spcAft>
                        <a:buClrTx/>
                        <a:buSzTx/>
                        <a:buFontTx/>
                        <a:buNone/>
                        <a:tabLst/>
                        <a:defRPr/>
                      </a:pPr>
                      <a:endParaRPr lang="es-CL" sz="800" b="0" kern="1200" dirty="0" smtClean="0">
                        <a:solidFill>
                          <a:schemeClr val="tx1"/>
                        </a:solidFill>
                        <a:effectLst/>
                        <a:latin typeface="+mn-lt"/>
                        <a:ea typeface="+mn-ea"/>
                        <a:cs typeface="+mn-cs"/>
                      </a:endParaRPr>
                    </a:p>
                  </a:txBody>
                  <a:tcPr>
                    <a:noFill/>
                  </a:tcPr>
                </a:tc>
                <a:tc rowSpan="3">
                  <a:txBody>
                    <a:bodyPr/>
                    <a:lstStyle/>
                    <a:p>
                      <a:pPr marL="0" marR="0" indent="0" algn="ctr" defTabSz="1280006" rtl="0" eaLnBrk="1" fontAlgn="auto" latinLnBrk="0" hangingPunct="1">
                        <a:lnSpc>
                          <a:spcPct val="100000"/>
                        </a:lnSpc>
                        <a:spcBef>
                          <a:spcPts val="0"/>
                        </a:spcBef>
                        <a:spcAft>
                          <a:spcPts val="0"/>
                        </a:spcAft>
                        <a:buClrTx/>
                        <a:buSzTx/>
                        <a:buFontTx/>
                        <a:buNone/>
                        <a:tabLst/>
                        <a:defRPr/>
                      </a:pPr>
                      <a:r>
                        <a:rPr lang="es-CL" sz="1000" b="1" dirty="0" smtClean="0">
                          <a:effectLst/>
                          <a:latin typeface="+mn-lt"/>
                          <a:cs typeface="Arial" pitchFamily="34" charset="0"/>
                        </a:rPr>
                        <a:t>N2E</a:t>
                      </a:r>
                    </a:p>
                  </a:txBody>
                  <a:tcPr anchor="ctr">
                    <a:noFill/>
                  </a:tcPr>
                </a:tc>
              </a:tr>
              <a:tr h="240646">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INTERMEDIO</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CL"/>
                    </a:p>
                  </a:txBody>
                  <a:tcPr/>
                </a:tc>
                <a:tc vMerge="1">
                  <a:txBody>
                    <a:bodyPr/>
                    <a:lstStyle/>
                    <a:p>
                      <a:endParaRPr lang="es-CL"/>
                    </a:p>
                  </a:txBody>
                  <a:tcPr/>
                </a:tc>
              </a:tr>
              <a:tr h="0">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AVANZADO</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CL" sz="1000" dirty="0"/>
                    </a:p>
                  </a:txBody>
                  <a:tcPr>
                    <a:noFill/>
                  </a:tcPr>
                </a:tc>
                <a:tc vMerge="1">
                  <a:txBody>
                    <a:bodyPr/>
                    <a:lstStyle/>
                    <a:p>
                      <a:endParaRPr lang="es-CL"/>
                    </a:p>
                  </a:txBody>
                  <a:tcPr/>
                </a:tc>
              </a:tr>
              <a:tr h="226911">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ESPECIALIZACION</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rowSpan="2">
                  <a:txBody>
                    <a:bodyPr/>
                    <a:lstStyle/>
                    <a:p>
                      <a:pPr marL="0" marR="0" indent="0" algn="l" defTabSz="1280006" rtl="0" eaLnBrk="1" fontAlgn="auto" latinLnBrk="0" hangingPunct="1">
                        <a:lnSpc>
                          <a:spcPct val="100000"/>
                        </a:lnSpc>
                        <a:spcBef>
                          <a:spcPts val="0"/>
                        </a:spcBef>
                        <a:spcAft>
                          <a:spcPts val="0"/>
                        </a:spcAft>
                        <a:buClrTx/>
                        <a:buSzTx/>
                        <a:buFontTx/>
                        <a:buNone/>
                        <a:tabLst/>
                        <a:defRPr/>
                      </a:pPr>
                      <a:r>
                        <a:rPr lang="es-CL" sz="800" b="0" kern="1200" dirty="0" smtClean="0">
                          <a:solidFill>
                            <a:schemeClr val="tx1"/>
                          </a:solidFill>
                          <a:effectLst/>
                          <a:latin typeface="+mn-lt"/>
                          <a:ea typeface="+mn-ea"/>
                          <a:cs typeface="+mn-cs"/>
                        </a:rPr>
                        <a:t>4.1.2 Aplicar </a:t>
                      </a:r>
                      <a:r>
                        <a:rPr lang="es-CL" sz="800" b="0" kern="1200" dirty="0" err="1" smtClean="0">
                          <a:solidFill>
                            <a:schemeClr val="tx1"/>
                          </a:solidFill>
                          <a:effectLst/>
                          <a:latin typeface="+mn-lt"/>
                          <a:ea typeface="+mn-ea"/>
                          <a:cs typeface="+mn-cs"/>
                        </a:rPr>
                        <a:t>metodologias</a:t>
                      </a:r>
                      <a:r>
                        <a:rPr lang="es-CL" sz="800" b="0" kern="1200" dirty="0" smtClean="0">
                          <a:solidFill>
                            <a:schemeClr val="tx1"/>
                          </a:solidFill>
                          <a:effectLst/>
                          <a:latin typeface="+mn-lt"/>
                          <a:ea typeface="+mn-ea"/>
                          <a:cs typeface="+mn-cs"/>
                        </a:rPr>
                        <a:t> arquitectónicas específicas de registro y lectura  patrimonial.</a:t>
                      </a:r>
                    </a:p>
                  </a:txBody>
                  <a:tcPr>
                    <a:noFill/>
                  </a:tcPr>
                </a:tc>
                <a:tc rowSpan="2">
                  <a:txBody>
                    <a:bodyPr/>
                    <a:lstStyle/>
                    <a:p>
                      <a:pPr marL="0" marR="0" indent="0" algn="ctr" defTabSz="1280006" rtl="0" eaLnBrk="1" fontAlgn="auto" latinLnBrk="0" hangingPunct="1">
                        <a:lnSpc>
                          <a:spcPct val="100000"/>
                        </a:lnSpc>
                        <a:spcBef>
                          <a:spcPts val="0"/>
                        </a:spcBef>
                        <a:spcAft>
                          <a:spcPts val="0"/>
                        </a:spcAft>
                        <a:buClrTx/>
                        <a:buSzTx/>
                        <a:buFontTx/>
                        <a:buNone/>
                        <a:tabLst/>
                        <a:defRPr/>
                      </a:pPr>
                      <a:r>
                        <a:rPr lang="es-CL" sz="1000" b="1" dirty="0" smtClean="0">
                          <a:effectLst/>
                          <a:latin typeface="+mn-lt"/>
                          <a:cs typeface="Arial" pitchFamily="34" charset="0"/>
                        </a:rPr>
                        <a:t>N2E</a:t>
                      </a:r>
                    </a:p>
                    <a:p>
                      <a:pPr algn="ctr">
                        <a:lnSpc>
                          <a:spcPct val="100000"/>
                        </a:lnSpc>
                        <a:spcBef>
                          <a:spcPts val="0"/>
                        </a:spcBef>
                        <a:spcAft>
                          <a:spcPts val="0"/>
                        </a:spcAft>
                      </a:pPr>
                      <a:endParaRPr lang="es-CL" sz="1000" b="1" dirty="0" smtClean="0">
                        <a:effectLst/>
                        <a:latin typeface="+mn-lt"/>
                        <a:cs typeface="Arial" pitchFamily="34" charset="0"/>
                      </a:endParaRPr>
                    </a:p>
                  </a:txBody>
                  <a:tcPr anchor="ctr">
                    <a:noFill/>
                  </a:tcPr>
                </a:tc>
              </a:tr>
              <a:tr h="364775">
                <a:tc rowSpan="3">
                  <a:txBody>
                    <a:bodyPr/>
                    <a:lstStyle/>
                    <a:p>
                      <a:endParaRPr lang="es-CL" sz="1000" dirty="0"/>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algn="just">
                        <a:lnSpc>
                          <a:spcPct val="100000"/>
                        </a:lnSpc>
                        <a:spcBef>
                          <a:spcPts val="0"/>
                        </a:spcBef>
                        <a:spcAft>
                          <a:spcPts val="0"/>
                        </a:spcAft>
                      </a:pPr>
                      <a:endParaRPr lang="es-CL" sz="800" b="1" dirty="0" smtClean="0">
                        <a:effectLst/>
                        <a:latin typeface="+mn-lt"/>
                        <a:cs typeface="Arial" pitchFamily="34" charset="0"/>
                      </a:endParaRPr>
                    </a:p>
                  </a:txBody>
                  <a:tcPr>
                    <a:noFill/>
                  </a:tcPr>
                </a:tc>
                <a:tc vMerge="1">
                  <a:txBody>
                    <a:bodyPr/>
                    <a:lstStyle/>
                    <a:p>
                      <a:endParaRPr lang="es-CL"/>
                    </a:p>
                  </a:txBody>
                  <a:tcPr/>
                </a:tc>
              </a:tr>
              <a:tr h="432048">
                <a:tc vMerge="1">
                  <a:txBody>
                    <a:bodyPr/>
                    <a:lstStyle/>
                    <a:p>
                      <a:endParaRPr lang="es-CL" sz="1000" dirty="0"/>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l" defTabSz="1280006" rtl="0" eaLnBrk="1" fontAlgn="auto" latinLnBrk="0" hangingPunct="1">
                        <a:lnSpc>
                          <a:spcPct val="100000"/>
                        </a:lnSpc>
                        <a:spcBef>
                          <a:spcPts val="0"/>
                        </a:spcBef>
                        <a:spcAft>
                          <a:spcPts val="0"/>
                        </a:spcAft>
                        <a:buClrTx/>
                        <a:buSzTx/>
                        <a:buFontTx/>
                        <a:buNone/>
                        <a:tabLst/>
                        <a:defRPr/>
                      </a:pPr>
                      <a:r>
                        <a:rPr lang="es-CL" sz="800" b="0" kern="1200" dirty="0" smtClean="0">
                          <a:solidFill>
                            <a:schemeClr val="tx1"/>
                          </a:solidFill>
                          <a:effectLst/>
                          <a:latin typeface="+mn-lt"/>
                          <a:ea typeface="+mn-ea"/>
                          <a:cs typeface="+mn-cs"/>
                        </a:rPr>
                        <a:t>4.1.3. Formular fundamentos e</a:t>
                      </a:r>
                      <a:r>
                        <a:rPr lang="es-CL" sz="800" b="0" kern="1200" baseline="0" dirty="0" smtClean="0">
                          <a:solidFill>
                            <a:schemeClr val="tx1"/>
                          </a:solidFill>
                          <a:effectLst/>
                          <a:latin typeface="+mn-lt"/>
                          <a:ea typeface="+mn-ea"/>
                          <a:cs typeface="+mn-cs"/>
                        </a:rPr>
                        <a:t> i</a:t>
                      </a:r>
                      <a:r>
                        <a:rPr lang="es-CL" sz="800" b="0" kern="1200" dirty="0" smtClean="0">
                          <a:solidFill>
                            <a:schemeClr val="tx1"/>
                          </a:solidFill>
                          <a:effectLst/>
                          <a:latin typeface="+mn-lt"/>
                          <a:ea typeface="+mn-ea"/>
                          <a:cs typeface="+mn-cs"/>
                        </a:rPr>
                        <a:t>ntervención</a:t>
                      </a:r>
                      <a:r>
                        <a:rPr lang="es-CL" sz="800" b="0" kern="1200" baseline="0" dirty="0" smtClean="0">
                          <a:solidFill>
                            <a:schemeClr val="tx1"/>
                          </a:solidFill>
                          <a:effectLst/>
                          <a:latin typeface="+mn-lt"/>
                          <a:ea typeface="+mn-ea"/>
                          <a:cs typeface="+mn-cs"/>
                        </a:rPr>
                        <a:t> p</a:t>
                      </a:r>
                      <a:r>
                        <a:rPr lang="es-CL" sz="800" b="0" kern="1200" dirty="0" smtClean="0">
                          <a:solidFill>
                            <a:schemeClr val="tx1"/>
                          </a:solidFill>
                          <a:effectLst/>
                          <a:latin typeface="+mn-lt"/>
                          <a:ea typeface="+mn-ea"/>
                          <a:cs typeface="+mn-cs"/>
                        </a:rPr>
                        <a:t>royectual desde ases patrimoniales.</a:t>
                      </a:r>
                    </a:p>
                    <a:p>
                      <a:endParaRPr lang="es-CL" sz="800" b="0" kern="1200" dirty="0">
                        <a:solidFill>
                          <a:schemeClr val="tx1"/>
                        </a:solidFill>
                        <a:effectLst/>
                        <a:latin typeface="+mn-lt"/>
                        <a:ea typeface="+mn-ea"/>
                        <a:cs typeface="+mn-cs"/>
                      </a:endParaRPr>
                    </a:p>
                  </a:txBody>
                  <a:tcPr>
                    <a:noFill/>
                  </a:tcPr>
                </a:tc>
                <a:tc>
                  <a:txBody>
                    <a:bodyPr/>
                    <a:lstStyle/>
                    <a:p>
                      <a:pPr algn="ctr">
                        <a:lnSpc>
                          <a:spcPct val="100000"/>
                        </a:lnSpc>
                        <a:spcBef>
                          <a:spcPts val="0"/>
                        </a:spcBef>
                        <a:spcAft>
                          <a:spcPts val="0"/>
                        </a:spcAft>
                      </a:pPr>
                      <a:r>
                        <a:rPr lang="es-CL" sz="1000" b="1" dirty="0" smtClean="0">
                          <a:effectLst/>
                          <a:latin typeface="+mn-lt"/>
                          <a:cs typeface="Arial" pitchFamily="34" charset="0"/>
                        </a:rPr>
                        <a:t>N2E</a:t>
                      </a:r>
                    </a:p>
                  </a:txBody>
                  <a:tcPr anchor="ctr">
                    <a:noFill/>
                  </a:tcPr>
                </a:tc>
              </a:tr>
              <a:tr h="432048">
                <a:tc vMerge="1">
                  <a:txBody>
                    <a:bodyPr/>
                    <a:lstStyle/>
                    <a:p>
                      <a:endParaRPr lang="es-CL" sz="1000" dirty="0"/>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r>
                        <a:rPr lang="es-CL" sz="800" b="0" kern="1200" dirty="0" smtClean="0">
                          <a:solidFill>
                            <a:schemeClr val="tx1"/>
                          </a:solidFill>
                          <a:effectLst/>
                          <a:latin typeface="+mn-lt"/>
                          <a:ea typeface="+mn-ea"/>
                          <a:cs typeface="+mn-cs"/>
                        </a:rPr>
                        <a:t>4.1.4</a:t>
                      </a:r>
                      <a:r>
                        <a:rPr lang="es-CL" sz="800" b="0" kern="1200" baseline="0" dirty="0" smtClean="0">
                          <a:solidFill>
                            <a:schemeClr val="tx1"/>
                          </a:solidFill>
                          <a:effectLst/>
                          <a:latin typeface="+mn-lt"/>
                          <a:ea typeface="+mn-ea"/>
                          <a:cs typeface="+mn-cs"/>
                        </a:rPr>
                        <a:t> </a:t>
                      </a:r>
                      <a:r>
                        <a:rPr lang="es-CL" sz="800" b="0" kern="1200" dirty="0" smtClean="0">
                          <a:solidFill>
                            <a:schemeClr val="tx1"/>
                          </a:solidFill>
                          <a:effectLst/>
                          <a:latin typeface="+mn-lt"/>
                          <a:ea typeface="+mn-ea"/>
                          <a:cs typeface="+mn-cs"/>
                        </a:rPr>
                        <a:t>Desarrollar espacialmente proyectos de </a:t>
                      </a:r>
                      <a:r>
                        <a:rPr lang="es-CL" sz="800" b="0" kern="1200" dirty="0" err="1" smtClean="0">
                          <a:solidFill>
                            <a:schemeClr val="tx1"/>
                          </a:solidFill>
                          <a:effectLst/>
                          <a:latin typeface="+mn-lt"/>
                          <a:ea typeface="+mn-ea"/>
                          <a:cs typeface="+mn-cs"/>
                        </a:rPr>
                        <a:t>intervencion</a:t>
                      </a:r>
                      <a:r>
                        <a:rPr lang="es-CL" sz="800" b="0" kern="1200" dirty="0" smtClean="0">
                          <a:solidFill>
                            <a:schemeClr val="tx1"/>
                          </a:solidFill>
                          <a:effectLst/>
                          <a:latin typeface="+mn-lt"/>
                          <a:ea typeface="+mn-ea"/>
                          <a:cs typeface="+mn-cs"/>
                        </a:rPr>
                        <a:t> en el patrimonio</a:t>
                      </a:r>
                      <a:r>
                        <a:rPr lang="es-CL" sz="800" b="0" kern="1200" baseline="0" dirty="0" smtClean="0">
                          <a:solidFill>
                            <a:schemeClr val="tx1"/>
                          </a:solidFill>
                          <a:effectLst/>
                          <a:latin typeface="+mn-lt"/>
                          <a:ea typeface="+mn-ea"/>
                          <a:cs typeface="+mn-cs"/>
                        </a:rPr>
                        <a:t> </a:t>
                      </a:r>
                      <a:r>
                        <a:rPr lang="es-CL" sz="800" b="0" kern="1200" dirty="0" smtClean="0">
                          <a:solidFill>
                            <a:schemeClr val="tx1"/>
                          </a:solidFill>
                          <a:effectLst/>
                          <a:latin typeface="+mn-lt"/>
                          <a:ea typeface="+mn-ea"/>
                          <a:cs typeface="+mn-cs"/>
                        </a:rPr>
                        <a:t>construido.</a:t>
                      </a:r>
                    </a:p>
                    <a:p>
                      <a:endParaRPr lang="es-CL" sz="800" b="0" kern="1200" dirty="0">
                        <a:solidFill>
                          <a:schemeClr val="tx1"/>
                        </a:solidFill>
                        <a:effectLst/>
                        <a:latin typeface="+mn-lt"/>
                        <a:ea typeface="+mn-ea"/>
                        <a:cs typeface="+mn-cs"/>
                      </a:endParaRPr>
                    </a:p>
                  </a:txBody>
                  <a:tcPr>
                    <a:noFill/>
                  </a:tcPr>
                </a:tc>
                <a:tc>
                  <a:txBody>
                    <a:bodyPr/>
                    <a:lstStyle/>
                    <a:p>
                      <a:pPr marL="0" marR="0" indent="0" algn="ctr" defTabSz="1280006" rtl="0" eaLnBrk="1" fontAlgn="auto" latinLnBrk="0" hangingPunct="1">
                        <a:lnSpc>
                          <a:spcPct val="100000"/>
                        </a:lnSpc>
                        <a:spcBef>
                          <a:spcPts val="0"/>
                        </a:spcBef>
                        <a:spcAft>
                          <a:spcPts val="0"/>
                        </a:spcAft>
                        <a:buClrTx/>
                        <a:buSzTx/>
                        <a:buFontTx/>
                        <a:buNone/>
                        <a:tabLst/>
                        <a:defRPr/>
                      </a:pPr>
                      <a:r>
                        <a:rPr lang="es-CL" sz="1000" b="1" dirty="0" smtClean="0">
                          <a:effectLst/>
                          <a:latin typeface="+mn-lt"/>
                          <a:cs typeface="Arial" pitchFamily="34" charset="0"/>
                        </a:rPr>
                        <a:t>N2E</a:t>
                      </a:r>
                    </a:p>
                  </a:txBody>
                  <a:tcPr anchor="ctr">
                    <a:noFill/>
                  </a:tcPr>
                </a:tc>
              </a:tr>
            </a:tbl>
          </a:graphicData>
        </a:graphic>
      </p:graphicFrame>
    </p:spTree>
    <p:extLst>
      <p:ext uri="{BB962C8B-B14F-4D97-AF65-F5344CB8AC3E}">
        <p14:creationId xmlns:p14="http://schemas.microsoft.com/office/powerpoint/2010/main" val="2173560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Tabla"/>
          <p:cNvGraphicFramePr>
            <a:graphicFrameLocks noGrp="1"/>
          </p:cNvGraphicFramePr>
          <p:nvPr>
            <p:extLst>
              <p:ext uri="{D42A27DB-BD31-4B8C-83A1-F6EECF244321}">
                <p14:modId xmlns:p14="http://schemas.microsoft.com/office/powerpoint/2010/main" val="3834506107"/>
              </p:ext>
            </p:extLst>
          </p:nvPr>
        </p:nvGraphicFramePr>
        <p:xfrm>
          <a:off x="208112" y="192088"/>
          <a:ext cx="3096344" cy="9204963"/>
        </p:xfrm>
        <a:graphic>
          <a:graphicData uri="http://schemas.openxmlformats.org/drawingml/2006/table">
            <a:tbl>
              <a:tblPr firstRow="1" bandRow="1">
                <a:tableStyleId>{5940675A-B579-460E-94D1-54222C63F5DA}</a:tableStyleId>
              </a:tblPr>
              <a:tblGrid>
                <a:gridCol w="3096344"/>
              </a:tblGrid>
              <a:tr h="458213">
                <a:tc>
                  <a:txBody>
                    <a:bodyPr/>
                    <a:lstStyle/>
                    <a:p>
                      <a:r>
                        <a:rPr lang="es-CL" sz="1400" b="0" dirty="0" smtClean="0"/>
                        <a:t>LECTURA CRÍTICA ESTUDIANTE RESPECTO DE LA UNIDAD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666583">
                <a:tc>
                  <a:txBody>
                    <a:bodyPr/>
                    <a:lstStyle/>
                    <a:p>
                      <a:endParaRPr lang="es-CL"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6115">
                <a:tc>
                  <a:txBody>
                    <a:bodyPr/>
                    <a:lstStyle/>
                    <a:p>
                      <a:r>
                        <a:rPr lang="es-CL" sz="1400" b="0" dirty="0" smtClean="0"/>
                        <a:t>REGISTRO</a:t>
                      </a:r>
                      <a:r>
                        <a:rPr lang="es-CL" sz="1400" b="0" baseline="0" dirty="0" smtClean="0"/>
                        <a:t> DEL ESTUDIANTE SOBRE </a:t>
                      </a:r>
                      <a:r>
                        <a:rPr lang="es-CL" sz="1400" b="0" dirty="0" smtClean="0"/>
                        <a:t>OBSERVACIONES DOCENTE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4484105">
                <a:tc>
                  <a:txBody>
                    <a:bodyPr/>
                    <a:lstStyle/>
                    <a:p>
                      <a:endParaRPr lang="es-CL"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Rectangle 3"/>
          <p:cNvSpPr/>
          <p:nvPr/>
        </p:nvSpPr>
        <p:spPr>
          <a:xfrm>
            <a:off x="3520480" y="192088"/>
            <a:ext cx="9001000" cy="619268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PRINCIPAL</a:t>
            </a:r>
            <a:endParaRPr lang="es-CL" dirty="0">
              <a:solidFill>
                <a:schemeClr val="tx1"/>
              </a:solidFill>
            </a:endParaRPr>
          </a:p>
        </p:txBody>
      </p:sp>
      <p:sp>
        <p:nvSpPr>
          <p:cNvPr id="8" name="Rectangle 4"/>
          <p:cNvSpPr/>
          <p:nvPr/>
        </p:nvSpPr>
        <p:spPr>
          <a:xfrm>
            <a:off x="3508709" y="6555152"/>
            <a:ext cx="4404259" cy="285396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SECUNDARIO</a:t>
            </a:r>
            <a:endParaRPr lang="es-CL" dirty="0">
              <a:solidFill>
                <a:schemeClr val="tx1"/>
              </a:solidFill>
            </a:endParaRPr>
          </a:p>
        </p:txBody>
      </p:sp>
      <p:sp>
        <p:nvSpPr>
          <p:cNvPr id="9" name="Rectangle 5"/>
          <p:cNvSpPr/>
          <p:nvPr/>
        </p:nvSpPr>
        <p:spPr>
          <a:xfrm>
            <a:off x="8117222" y="6555153"/>
            <a:ext cx="4404259" cy="285396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SECUNDARIO</a:t>
            </a:r>
            <a:endParaRPr lang="es-CL" dirty="0">
              <a:solidFill>
                <a:schemeClr val="tx1"/>
              </a:solidFill>
            </a:endParaRPr>
          </a:p>
        </p:txBody>
      </p:sp>
    </p:spTree>
    <p:extLst>
      <p:ext uri="{BB962C8B-B14F-4D97-AF65-F5344CB8AC3E}">
        <p14:creationId xmlns:p14="http://schemas.microsoft.com/office/powerpoint/2010/main" val="2805029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48472" y="192088"/>
            <a:ext cx="9073008" cy="921702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SIGNIFICATIVO</a:t>
            </a:r>
            <a:endParaRPr lang="es-CL" dirty="0">
              <a:solidFill>
                <a:schemeClr val="tx1"/>
              </a:solidFill>
            </a:endParaRPr>
          </a:p>
        </p:txBody>
      </p:sp>
      <p:graphicFrame>
        <p:nvGraphicFramePr>
          <p:cNvPr id="6" name="12 Tabla"/>
          <p:cNvGraphicFramePr>
            <a:graphicFrameLocks noGrp="1"/>
          </p:cNvGraphicFramePr>
          <p:nvPr>
            <p:extLst>
              <p:ext uri="{D42A27DB-BD31-4B8C-83A1-F6EECF244321}">
                <p14:modId xmlns:p14="http://schemas.microsoft.com/office/powerpoint/2010/main" val="2644424637"/>
              </p:ext>
            </p:extLst>
          </p:nvPr>
        </p:nvGraphicFramePr>
        <p:xfrm>
          <a:off x="208112" y="192088"/>
          <a:ext cx="3096345" cy="9217024"/>
        </p:xfrm>
        <a:graphic>
          <a:graphicData uri="http://schemas.openxmlformats.org/drawingml/2006/table">
            <a:tbl>
              <a:tblPr firstRow="1" bandRow="1">
                <a:tableStyleId>{5940675A-B579-460E-94D1-54222C63F5DA}</a:tableStyleId>
              </a:tblPr>
              <a:tblGrid>
                <a:gridCol w="2232247"/>
                <a:gridCol w="480891"/>
                <a:gridCol w="383207"/>
              </a:tblGrid>
              <a:tr h="474478">
                <a:tc gridSpan="3">
                  <a:txBody>
                    <a:bodyPr/>
                    <a:lstStyle/>
                    <a:p>
                      <a:r>
                        <a:rPr lang="es-CL" sz="1400" b="0" dirty="0" smtClean="0">
                          <a:latin typeface="+mn-lt"/>
                        </a:rPr>
                        <a:t>DIMENSIONES A</a:t>
                      </a:r>
                      <a:r>
                        <a:rPr lang="es-CL" sz="1400" b="0" baseline="0" dirty="0" smtClean="0">
                          <a:latin typeface="+mn-lt"/>
                        </a:rPr>
                        <a:t> EVALUAR</a:t>
                      </a:r>
                      <a:endParaRPr lang="es-CL" sz="1400" b="0" dirty="0" smtClean="0">
                        <a:latin typeface="+mn-lt"/>
                      </a:endParaRPr>
                    </a:p>
                  </a:txBody>
                  <a:tcPr anchor="ctr">
                    <a:lnT w="6350" cap="flat" cmpd="sng" algn="ctr">
                      <a:solidFill>
                        <a:schemeClr val="tx1"/>
                      </a:solidFill>
                      <a:prstDash val="solid"/>
                      <a:round/>
                      <a:headEnd type="none" w="med" len="med"/>
                      <a:tailEnd type="none" w="med" len="med"/>
                    </a:lnT>
                    <a:solidFill>
                      <a:schemeClr val="accent2">
                        <a:lumMod val="40000"/>
                        <a:lumOff val="60000"/>
                      </a:schemeClr>
                    </a:solidFill>
                  </a:tcPr>
                </a:tc>
                <a:tc hMerge="1">
                  <a:txBody>
                    <a:bodyPr/>
                    <a:lstStyle/>
                    <a:p>
                      <a:endParaRPr lang="es-CL"/>
                    </a:p>
                  </a:txBody>
                  <a:tcPr/>
                </a:tc>
                <a:tc hMerge="1">
                  <a:txBody>
                    <a:bodyPr/>
                    <a:lstStyle/>
                    <a:p>
                      <a:endParaRPr lang="es-CL"/>
                    </a:p>
                  </a:txBody>
                  <a:tcPr/>
                </a:tc>
              </a:tr>
              <a:tr h="7853326">
                <a:tc gridSpan="3">
                  <a:txBody>
                    <a:bodyPr/>
                    <a:lstStyle/>
                    <a:p>
                      <a:pPr marL="0" marR="0" lvl="0" indent="0" algn="just" defTabSz="1280006" rtl="0" eaLnBrk="1" fontAlgn="auto" latinLnBrk="0" hangingPunct="1">
                        <a:lnSpc>
                          <a:spcPct val="100000"/>
                        </a:lnSpc>
                        <a:spcBef>
                          <a:spcPts val="0"/>
                        </a:spcBef>
                        <a:spcAft>
                          <a:spcPts val="0"/>
                        </a:spcAft>
                        <a:buClrTx/>
                        <a:buSzTx/>
                        <a:buFontTx/>
                        <a:buNone/>
                        <a:tabLst/>
                        <a:defRPr/>
                      </a:pPr>
                      <a:r>
                        <a:rPr lang="es-CL" sz="1000" dirty="0" smtClean="0">
                          <a:latin typeface="+mn-lt"/>
                        </a:rPr>
                        <a:t>FUNDAMENTOS DE INTERVENCIÓN</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Argumentación patrimonial del caso.</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Criterios de intervención y puesta en valor del bien patrimonial.</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Relevancia y aporte del fundamento de intervención.</a:t>
                      </a:r>
                    </a:p>
                    <a:p>
                      <a:pPr marL="0" marR="0" lvl="0" indent="0" algn="just" defTabSz="1280006" rtl="0" eaLnBrk="1" fontAlgn="auto" latinLnBrk="0" hangingPunct="1">
                        <a:lnSpc>
                          <a:spcPct val="100000"/>
                        </a:lnSpc>
                        <a:spcBef>
                          <a:spcPts val="0"/>
                        </a:spcBef>
                        <a:spcAft>
                          <a:spcPts val="0"/>
                        </a:spcAft>
                        <a:buClrTx/>
                        <a:buSzTx/>
                        <a:buFontTx/>
                        <a:buNone/>
                        <a:tabLst/>
                        <a:defRPr/>
                      </a:pPr>
                      <a:endParaRPr lang="es-CL" sz="1000" baseline="0" dirty="0" smtClean="0">
                        <a:latin typeface="+mn-lt"/>
                      </a:endParaRPr>
                    </a:p>
                    <a:p>
                      <a:pPr marL="0" marR="0" lvl="0" indent="0" algn="just" defTabSz="1280006" rtl="0" eaLnBrk="1" fontAlgn="auto" latinLnBrk="0" hangingPunct="1">
                        <a:lnSpc>
                          <a:spcPct val="100000"/>
                        </a:lnSpc>
                        <a:spcBef>
                          <a:spcPts val="0"/>
                        </a:spcBef>
                        <a:spcAft>
                          <a:spcPts val="0"/>
                        </a:spcAft>
                        <a:buClrTx/>
                        <a:buSzTx/>
                        <a:buFontTx/>
                        <a:buNone/>
                        <a:tabLst/>
                        <a:defRPr/>
                      </a:pPr>
                      <a:r>
                        <a:rPr lang="es-CL" sz="1000" baseline="0" dirty="0" smtClean="0">
                          <a:latin typeface="+mn-lt"/>
                        </a:rPr>
                        <a:t>ESTRATEGIA ESPACIAL Y MATERIALIZACIÓN</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Esquemas de orden y organización espacial de la intervención: Convivencia entre la preexistencia patrimonial y la propuesta (a nivel urbano y arquitectónico).</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Pertinencia y desarrollo de la opción técnica: Materialidad, propuesta estructural/constructiva, habitabilidad y eficiencia energética.</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Pertinencia y desarrollo del lenguaje arquitectónico.</a:t>
                      </a:r>
                    </a:p>
                    <a:p>
                      <a:pPr marL="0" marR="0" lvl="0" indent="0" algn="just" defTabSz="1280006" rtl="0" eaLnBrk="1" fontAlgn="auto" latinLnBrk="0" hangingPunct="1">
                        <a:lnSpc>
                          <a:spcPct val="100000"/>
                        </a:lnSpc>
                        <a:spcBef>
                          <a:spcPts val="0"/>
                        </a:spcBef>
                        <a:spcAft>
                          <a:spcPts val="0"/>
                        </a:spcAft>
                        <a:buClrTx/>
                        <a:buSzTx/>
                        <a:buFontTx/>
                        <a:buNone/>
                        <a:tabLst/>
                        <a:defRPr/>
                      </a:pPr>
                      <a:endParaRPr lang="es-CL" sz="1000" baseline="0" dirty="0" smtClean="0">
                        <a:latin typeface="+mn-lt"/>
                      </a:endParaRPr>
                    </a:p>
                    <a:p>
                      <a:pPr marL="0" marR="0" lvl="0" indent="0" algn="just" defTabSz="1280006" rtl="0" eaLnBrk="1" fontAlgn="auto" latinLnBrk="0" hangingPunct="1">
                        <a:lnSpc>
                          <a:spcPct val="100000"/>
                        </a:lnSpc>
                        <a:spcBef>
                          <a:spcPts val="0"/>
                        </a:spcBef>
                        <a:spcAft>
                          <a:spcPts val="0"/>
                        </a:spcAft>
                        <a:buClrTx/>
                        <a:buSzTx/>
                        <a:buFontTx/>
                        <a:buNone/>
                        <a:tabLst/>
                        <a:defRPr/>
                      </a:pPr>
                      <a:r>
                        <a:rPr lang="es-CL" sz="1000" baseline="0" dirty="0" smtClean="0">
                          <a:latin typeface="+mn-lt"/>
                        </a:rPr>
                        <a:t>GESTIÓN DEL PROYECTO</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Fundamento del plan de gestión.</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Desarrollo del plan de gestión.</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Sustentabilidad de la propuesta (ambiental, social, económica).</a:t>
                      </a:r>
                    </a:p>
                    <a:p>
                      <a:pPr marL="0" marR="0" lvl="0" indent="0" algn="just" defTabSz="1280006" rtl="0" eaLnBrk="1" fontAlgn="auto" latinLnBrk="0" hangingPunct="1">
                        <a:lnSpc>
                          <a:spcPct val="100000"/>
                        </a:lnSpc>
                        <a:spcBef>
                          <a:spcPts val="0"/>
                        </a:spcBef>
                        <a:spcAft>
                          <a:spcPts val="0"/>
                        </a:spcAft>
                        <a:buClrTx/>
                        <a:buSzTx/>
                        <a:buFontTx/>
                        <a:buNone/>
                        <a:tabLst/>
                        <a:defRPr/>
                      </a:pPr>
                      <a:endParaRPr lang="es-CL" sz="1000" baseline="0" dirty="0" smtClean="0">
                        <a:latin typeface="+mn-lt"/>
                      </a:endParaRPr>
                    </a:p>
                    <a:p>
                      <a:pPr marL="0" marR="0" lvl="0" indent="0" algn="just" defTabSz="1280006" rtl="0" eaLnBrk="1" fontAlgn="auto" latinLnBrk="0" hangingPunct="1">
                        <a:lnSpc>
                          <a:spcPct val="100000"/>
                        </a:lnSpc>
                        <a:spcBef>
                          <a:spcPts val="0"/>
                        </a:spcBef>
                        <a:spcAft>
                          <a:spcPts val="0"/>
                        </a:spcAft>
                        <a:buClrTx/>
                        <a:buSzTx/>
                        <a:buFontTx/>
                        <a:buNone/>
                        <a:tabLst/>
                        <a:defRPr/>
                      </a:pPr>
                      <a:r>
                        <a:rPr lang="es-CL" sz="1000" baseline="0" dirty="0" smtClean="0">
                          <a:latin typeface="+mn-lt"/>
                        </a:rPr>
                        <a:t>REPRESENTACIÓN Y COMUNICACIÓN</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Comunicación gráfica de ideas proyectuales.</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Correcta representación del proyecto (planimetría y modelos).</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aseline="0" dirty="0" smtClean="0">
                          <a:latin typeface="+mn-lt"/>
                        </a:rPr>
                        <a:t>Exposición oral del examen (síntesis y claridad de ideas).</a:t>
                      </a:r>
                      <a:endParaRPr lang="es-CL" sz="1000" dirty="0" smtClean="0">
                        <a:latin typeface="+mn-lt"/>
                      </a:endParaRPr>
                    </a:p>
                    <a:p>
                      <a:pPr marL="0" marR="0" lvl="0" indent="0" algn="l" defTabSz="1280006" rtl="0" eaLnBrk="1" fontAlgn="auto" latinLnBrk="0" hangingPunct="1">
                        <a:lnSpc>
                          <a:spcPct val="100000"/>
                        </a:lnSpc>
                        <a:spcBef>
                          <a:spcPts val="0"/>
                        </a:spcBef>
                        <a:spcAft>
                          <a:spcPts val="0"/>
                        </a:spcAft>
                        <a:buClrTx/>
                        <a:buSzTx/>
                        <a:buFontTx/>
                        <a:buNone/>
                        <a:tabLst/>
                        <a:defRPr/>
                      </a:pPr>
                      <a:endParaRPr lang="es-CL" sz="1000" dirty="0">
                        <a:latin typeface="+mn-lt"/>
                      </a:endParaRPr>
                    </a:p>
                  </a:txBody>
                  <a:tcPr/>
                </a:tc>
                <a:tc hMerge="1">
                  <a:txBody>
                    <a:bodyPr/>
                    <a:lstStyle/>
                    <a:p>
                      <a:endParaRPr lang="es-CL"/>
                    </a:p>
                  </a:txBody>
                  <a:tcPr/>
                </a:tc>
                <a:tc hMerge="1">
                  <a:txBody>
                    <a:bodyPr/>
                    <a:lstStyle/>
                    <a:p>
                      <a:endParaRPr lang="es-CL"/>
                    </a:p>
                  </a:txBody>
                  <a:tcPr/>
                </a:tc>
              </a:tr>
              <a:tr h="450245">
                <a:tc>
                  <a:txBody>
                    <a:bodyPr/>
                    <a:lstStyle/>
                    <a:p>
                      <a:r>
                        <a:rPr lang="es-CL" sz="1400" dirty="0" smtClean="0">
                          <a:latin typeface="+mn-lt"/>
                        </a:rPr>
                        <a:t>NOTA DE PRESENTACION</a:t>
                      </a:r>
                      <a:endParaRPr lang="es-CL" sz="1400" dirty="0">
                        <a:latin typeface="+mn-lt"/>
                      </a:endParaRPr>
                    </a:p>
                  </a:txBody>
                  <a:tcPr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a:txBody>
                    <a:bodyPr/>
                    <a:lstStyle/>
                    <a:p>
                      <a:pPr algn="ctr"/>
                      <a:r>
                        <a:rPr lang="es-CL" sz="1000" dirty="0" smtClean="0">
                          <a:latin typeface="+mn-lt"/>
                        </a:rPr>
                        <a:t>70%</a:t>
                      </a:r>
                      <a:endParaRPr lang="es-CL" sz="1000" dirty="0">
                        <a:latin typeface="+mn-lt"/>
                      </a:endParaRPr>
                    </a:p>
                  </a:txBody>
                  <a:tcPr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es-CL" sz="1000" dirty="0">
                        <a:latin typeface="+mn-lt"/>
                      </a:endParaRPr>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38975">
                <a:tc>
                  <a:txBody>
                    <a:bodyPr/>
                    <a:lstStyle/>
                    <a:p>
                      <a:r>
                        <a:rPr lang="es-CL" sz="1400" dirty="0" smtClean="0">
                          <a:latin typeface="+mn-lt"/>
                        </a:rPr>
                        <a:t>CALIFICACIÓN</a:t>
                      </a:r>
                      <a:endParaRPr lang="es-CL" sz="1400" dirty="0">
                        <a:latin typeface="+mn-lt"/>
                      </a:endParaRPr>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accent2">
                        <a:lumMod val="40000"/>
                        <a:lumOff val="60000"/>
                      </a:schemeClr>
                    </a:solidFill>
                  </a:tcPr>
                </a:tc>
                <a:tc>
                  <a:txBody>
                    <a:bodyPr/>
                    <a:lstStyle/>
                    <a:p>
                      <a:pPr algn="ctr"/>
                      <a:r>
                        <a:rPr lang="es-CL" sz="1000" dirty="0" smtClean="0">
                          <a:latin typeface="+mn-lt"/>
                        </a:rPr>
                        <a:t>30%</a:t>
                      </a:r>
                      <a:endParaRPr lang="es-CL" sz="1000" dirty="0">
                        <a:latin typeface="+mn-lt"/>
                      </a:endParaRPr>
                    </a:p>
                  </a:txBody>
                  <a:tcPr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a:txBody>
                    <a:bodyPr/>
                    <a:lstStyle/>
                    <a:p>
                      <a:pPr algn="ctr"/>
                      <a:endParaRPr lang="es-CL" sz="1000" dirty="0">
                        <a:latin typeface="+mn-lt"/>
                      </a:endParaRPr>
                    </a:p>
                  </a:txBody>
                  <a:tcPr anchor="ctr">
                    <a:lnT w="635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639680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2768</TotalTime>
  <Words>1021</Words>
  <Application>Microsoft Office PowerPoint</Application>
  <PresentationFormat>A3 Paper (297x420 mm)</PresentationFormat>
  <Paragraphs>213</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Karolais</dc:creator>
  <cp:lastModifiedBy>Sebastian Jorquera</cp:lastModifiedBy>
  <cp:revision>287</cp:revision>
  <cp:lastPrinted>2014-06-25T14:04:49Z</cp:lastPrinted>
  <dcterms:created xsi:type="dcterms:W3CDTF">2013-10-07T01:38:27Z</dcterms:created>
  <dcterms:modified xsi:type="dcterms:W3CDTF">2014-12-03T20:59:47Z</dcterms:modified>
</cp:coreProperties>
</file>