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4008" r:id="rId1"/>
  </p:sldMasterIdLst>
  <p:notesMasterIdLst>
    <p:notesMasterId r:id="rId17"/>
  </p:notesMasterIdLst>
  <p:handoutMasterIdLst>
    <p:handoutMasterId r:id="rId18"/>
  </p:handoutMasterIdLst>
  <p:sldIdLst>
    <p:sldId id="292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78" r:id="rId12"/>
    <p:sldId id="279" r:id="rId13"/>
    <p:sldId id="280" r:id="rId14"/>
    <p:sldId id="281" r:id="rId15"/>
    <p:sldId id="282" r:id="rId16"/>
  </p:sldIdLst>
  <p:sldSz cx="12801600" cy="9601200" type="A3"/>
  <p:notesSz cx="9236075" cy="7010400"/>
  <p:defaultTextStyle>
    <a:defPPr>
      <a:defRPr lang="es-CL"/>
    </a:defPPr>
    <a:lvl1pPr marL="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848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9694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541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39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9237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9084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893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18777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208">
          <p15:clr>
            <a:srgbClr val="A4A3A4"/>
          </p15:clr>
        </p15:guide>
        <p15:guide id="4" pos="29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FF9999"/>
    <a:srgbClr val="AF5E86"/>
    <a:srgbClr val="77933C"/>
    <a:srgbClr val="8080FF"/>
    <a:srgbClr val="ACAC46"/>
    <a:srgbClr val="0679A3"/>
    <a:srgbClr val="006666"/>
    <a:srgbClr val="CC00CC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93343" autoAdjust="0"/>
  </p:normalViewPr>
  <p:slideViewPr>
    <p:cSldViewPr>
      <p:cViewPr varScale="1">
        <p:scale>
          <a:sx n="63" d="100"/>
          <a:sy n="63" d="100"/>
        </p:scale>
        <p:origin x="1356" y="72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96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  <p:guide orient="horz" pos="2208"/>
        <p:guide pos="29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30849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6B5E7-F557-49A3-A995-94A2D8B1B31D}" type="datetimeFigureOut">
              <a:rPr lang="es-CL" smtClean="0"/>
              <a:t>02-12-2014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30849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7696F-029A-4779-A581-AABFC874C88D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9502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D7799CCC-6BA8-4190-9208-52EAD60680FC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23608" y="3329940"/>
            <a:ext cx="7388860" cy="3154680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658663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31639" y="6658663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A7D6D47D-A9E8-4FED-9BD7-6BC15E3F95FE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713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/>
              <a:pPr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1709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2777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519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2994960" y="537845"/>
            <a:ext cx="4031615" cy="1147032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873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5406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11238" y="6169662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0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00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0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01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0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0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02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02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4672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95670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972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503037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503037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0002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1485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49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5070" y="382272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7179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03" indent="0">
              <a:buNone/>
              <a:defRPr sz="3900"/>
            </a:lvl2pPr>
            <a:lvl3pPr marL="1280006" indent="0">
              <a:buNone/>
              <a:defRPr sz="3400"/>
            </a:lvl3pPr>
            <a:lvl4pPr marL="1920009" indent="0">
              <a:buNone/>
              <a:defRPr sz="2800"/>
            </a:lvl4pPr>
            <a:lvl5pPr marL="2560013" indent="0">
              <a:buNone/>
              <a:defRPr sz="2800"/>
            </a:lvl5pPr>
            <a:lvl6pPr marL="3200016" indent="0">
              <a:buNone/>
              <a:defRPr sz="2800"/>
            </a:lvl6pPr>
            <a:lvl7pPr marL="3840019" indent="0">
              <a:buNone/>
              <a:defRPr sz="2800"/>
            </a:lvl7pPr>
            <a:lvl8pPr marL="4480022" indent="0">
              <a:buNone/>
              <a:defRPr sz="2800"/>
            </a:lvl8pPr>
            <a:lvl9pPr marL="5120025" indent="0">
              <a:buNone/>
              <a:defRPr sz="28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5163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01" tIns="64001" rIns="128001" bIns="64001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8001" tIns="64001" rIns="128001" bIns="6400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2366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ctr" defTabSz="1280006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03" indent="-480003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005" indent="-40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00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011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14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017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020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25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02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0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00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00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01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01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01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022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025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00600" y="6888832"/>
            <a:ext cx="792088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/>
              <a:t>DUDAS O CONSULTAS CONTACTAR A:</a:t>
            </a:r>
          </a:p>
          <a:p>
            <a:pPr marL="342900" indent="-342900" algn="r">
              <a:buFontTx/>
              <a:buChar char="-"/>
            </a:pPr>
            <a:r>
              <a:rPr lang="es-CL" dirty="0"/>
              <a:t>Pedro Bustos</a:t>
            </a:r>
          </a:p>
          <a:p>
            <a:pPr marL="342900" indent="-342900" algn="r">
              <a:buFontTx/>
              <a:buChar char="-"/>
            </a:pPr>
            <a:r>
              <a:rPr lang="es-CL" dirty="0" smtClean="0"/>
              <a:t>Fernanda </a:t>
            </a:r>
            <a:r>
              <a:rPr lang="es-CL" dirty="0" err="1" smtClean="0"/>
              <a:t>Blachet</a:t>
            </a:r>
            <a:endParaRPr lang="es-CL" dirty="0" smtClean="0"/>
          </a:p>
          <a:p>
            <a:pPr marL="342900" indent="-342900" algn="r">
              <a:buFontTx/>
              <a:buChar char="-"/>
            </a:pPr>
            <a:r>
              <a:rPr lang="es-CL" dirty="0" smtClean="0"/>
              <a:t>Sebastián Jorquera</a:t>
            </a:r>
          </a:p>
          <a:p>
            <a:pPr marL="342900" indent="-342900" algn="r">
              <a:buFontTx/>
              <a:buChar char="-"/>
            </a:pPr>
            <a:endParaRPr lang="es-CL" dirty="0" smtClean="0"/>
          </a:p>
          <a:p>
            <a:pPr algn="r"/>
            <a:r>
              <a:rPr lang="es-CL" dirty="0"/>
              <a:t>p</a:t>
            </a:r>
            <a:r>
              <a:rPr lang="es-CL" dirty="0" smtClean="0"/>
              <a:t>ortfolio@ucentral.cl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3536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648272" y="7608912"/>
            <a:ext cx="109452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4800" b="1" dirty="0" smtClean="0">
                <a:latin typeface="Calibri" panose="020F0502020204030204" pitchFamily="34" charset="0"/>
              </a:rPr>
              <a:t>ASIGNATURAS CICLO ESPECIALIZACIÓN</a:t>
            </a:r>
          </a:p>
          <a:p>
            <a:pPr algn="r"/>
            <a:endParaRPr lang="es-CL" sz="2000" b="1" dirty="0" smtClean="0">
              <a:latin typeface="Calibri" panose="020F0502020204030204" pitchFamily="34" charset="0"/>
            </a:endParaRPr>
          </a:p>
          <a:p>
            <a:pPr algn="r"/>
            <a:r>
              <a:rPr lang="es-CL" sz="2000" b="1" dirty="0" smtClean="0">
                <a:latin typeface="Calibri" panose="020F0502020204030204" pitchFamily="34" charset="0"/>
              </a:rPr>
              <a:t>TALLER / SEMINARIO / MATERIALIZACIÓN / GESTIÓN</a:t>
            </a:r>
            <a:endParaRPr lang="es-CL" sz="2000" b="1" dirty="0">
              <a:latin typeface="Calibri" panose="020F0502020204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360240" y="3360440"/>
            <a:ext cx="9217024" cy="2736304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dirty="0" smtClean="0">
                <a:solidFill>
                  <a:srgbClr val="FF0000"/>
                </a:solidFill>
              </a:rPr>
              <a:t>AGREGAR ÉSTA DIAPOSITIVA SEGÚN EL CICLO ACTUAL DEL CUAL LEVANTARÁ SU INFORMACIÓN PARA ARMAR EL PORTAFOLIO.</a:t>
            </a:r>
          </a:p>
          <a:p>
            <a:pPr algn="ctr"/>
            <a:endParaRPr lang="es-CL" sz="2000" dirty="0">
              <a:solidFill>
                <a:srgbClr val="FF0000"/>
              </a:solidFill>
            </a:endParaRPr>
          </a:p>
          <a:p>
            <a:pPr algn="ctr"/>
            <a:r>
              <a:rPr lang="es-CL" sz="2000" dirty="0" smtClean="0">
                <a:solidFill>
                  <a:srgbClr val="FF0000"/>
                </a:solidFill>
              </a:rPr>
              <a:t>Nota: Si se encuentra cursando dos ciclos, proceder de la misma manera, separando las asignaturas con la portada del ciclo correspondiente.</a:t>
            </a:r>
            <a:endParaRPr lang="es-CL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60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4080" y="192088"/>
            <a:ext cx="7632848" cy="652474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>
              <a:tabLst>
                <a:tab pos="1161910" algn="l"/>
              </a:tabLst>
            </a:pPr>
            <a:r>
              <a:rPr lang="es-CL" sz="364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LÍNEA TALLER</a:t>
            </a:r>
            <a:endParaRPr lang="es-CL" sz="364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485387" y="8783687"/>
            <a:ext cx="8109178" cy="760196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 algn="r"/>
            <a:r>
              <a:rPr lang="es-CL" sz="3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MEDIOS | COMPOSICION </a:t>
            </a:r>
            <a:r>
              <a:rPr lang="es-CL" sz="434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| TALLER </a:t>
            </a:r>
          </a:p>
        </p:txBody>
      </p:sp>
      <p:pic>
        <p:nvPicPr>
          <p:cNvPr id="1026" name="Picture 2" descr="http://www.udd.cl/wp-content/uploads/2013/03/Croquis-del-proyecto-419x26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220" y="2744510"/>
            <a:ext cx="9621345" cy="6039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8490109" y="359697"/>
            <a:ext cx="4104456" cy="1545971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dirty="0" smtClean="0">
                <a:solidFill>
                  <a:schemeClr val="tx1"/>
                </a:solidFill>
              </a:rPr>
              <a:t>DIAPOSITIVA NO SE MODIFICA; </a:t>
            </a:r>
            <a:r>
              <a:rPr lang="es-CL" sz="2000" dirty="0">
                <a:solidFill>
                  <a:schemeClr val="tx1"/>
                </a:solidFill>
              </a:rPr>
              <a:t>información entregada por coordinación</a:t>
            </a:r>
            <a:r>
              <a:rPr lang="es-CL" sz="2000" dirty="0" smtClean="0">
                <a:solidFill>
                  <a:schemeClr val="tx1"/>
                </a:solidFill>
              </a:rPr>
              <a:t>.</a:t>
            </a:r>
            <a:endParaRPr lang="es-CL" sz="20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stCxn id="3" idx="1"/>
          </p:cNvCxnSpPr>
          <p:nvPr/>
        </p:nvCxnSpPr>
        <p:spPr>
          <a:xfrm flipH="1" flipV="1">
            <a:off x="3990504" y="1132682"/>
            <a:ext cx="4499605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3" idx="2"/>
          </p:cNvCxnSpPr>
          <p:nvPr/>
        </p:nvCxnSpPr>
        <p:spPr>
          <a:xfrm>
            <a:off x="10542337" y="1905668"/>
            <a:ext cx="0" cy="13107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198800" y="8689032"/>
            <a:ext cx="4104456" cy="854851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dirty="0" smtClean="0">
                <a:solidFill>
                  <a:schemeClr val="tx1"/>
                </a:solidFill>
              </a:rPr>
              <a:t>Información </a:t>
            </a:r>
            <a:r>
              <a:rPr lang="es-CL" sz="2000" dirty="0">
                <a:solidFill>
                  <a:schemeClr val="tx1"/>
                </a:solidFill>
              </a:rPr>
              <a:t>entregada por coordinación</a:t>
            </a:r>
            <a:r>
              <a:rPr lang="es-CL" sz="2000" dirty="0" smtClean="0">
                <a:solidFill>
                  <a:schemeClr val="tx1"/>
                </a:solidFill>
              </a:rPr>
              <a:t>.</a:t>
            </a:r>
            <a:endParaRPr lang="es-CL" sz="2000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>
            <a:stCxn id="11" idx="3"/>
          </p:cNvCxnSpPr>
          <p:nvPr/>
        </p:nvCxnSpPr>
        <p:spPr>
          <a:xfrm>
            <a:off x="4303256" y="9116458"/>
            <a:ext cx="1161440" cy="46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357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510527"/>
              </p:ext>
            </p:extLst>
          </p:nvPr>
        </p:nvGraphicFramePr>
        <p:xfrm>
          <a:off x="208112" y="4812729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EQUIPO</a:t>
                      </a:r>
                      <a:r>
                        <a:rPr lang="es-ES" sz="1600" baseline="0" dirty="0" smtClean="0">
                          <a:effectLst/>
                        </a:rPr>
                        <a:t> DOCENTE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6256784" y="8517223"/>
            <a:ext cx="63367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48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TALLER I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681326"/>
              </p:ext>
            </p:extLst>
          </p:nvPr>
        </p:nvGraphicFramePr>
        <p:xfrm>
          <a:off x="208112" y="192088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1712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IDENTIFICACIÓN </a:t>
                      </a:r>
                      <a:r>
                        <a:rPr lang="es-ES" sz="1600" dirty="0">
                          <a:effectLst/>
                        </a:rPr>
                        <a:t>DE LA ASIGNATURA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136104" y="6215745"/>
            <a:ext cx="57606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15595" algn="l"/>
              </a:tabLst>
            </a:pPr>
            <a:r>
              <a:rPr lang="es-ES" sz="900" b="1" u="sng" dirty="0" smtClean="0"/>
              <a:t>ABSTRACT</a:t>
            </a:r>
          </a:p>
          <a:p>
            <a:pPr algn="just"/>
            <a:r>
              <a:rPr lang="es-CL" sz="900" dirty="0"/>
              <a:t>El taller se presenta como el órgano motriz de </a:t>
            </a:r>
            <a:r>
              <a:rPr lang="es-CL" sz="900" dirty="0" smtClean="0"/>
              <a:t>la Carrera </a:t>
            </a:r>
            <a:r>
              <a:rPr lang="es-CL" sz="900" dirty="0"/>
              <a:t>en virtud que es aquí donde se reúnen </a:t>
            </a:r>
            <a:r>
              <a:rPr lang="es-CL" sz="900" dirty="0" smtClean="0"/>
              <a:t>todas las </a:t>
            </a:r>
            <a:r>
              <a:rPr lang="es-CL" sz="900" dirty="0"/>
              <a:t>variables que conforman la atmósfera </a:t>
            </a:r>
            <a:r>
              <a:rPr lang="es-CL" sz="900" dirty="0" smtClean="0"/>
              <a:t>del pensamiento </a:t>
            </a:r>
            <a:r>
              <a:rPr lang="es-CL" sz="900" dirty="0"/>
              <a:t>arquitectónico cuyo sentido final </a:t>
            </a:r>
            <a:r>
              <a:rPr lang="es-CL" sz="900" dirty="0" smtClean="0"/>
              <a:t>apunta a </a:t>
            </a:r>
            <a:r>
              <a:rPr lang="es-CL" sz="900" dirty="0"/>
              <a:t>la construcción de una síntesis arquitectónica </a:t>
            </a:r>
            <a:r>
              <a:rPr lang="es-CL" sz="900" dirty="0" smtClean="0"/>
              <a:t>a través </a:t>
            </a:r>
            <a:r>
              <a:rPr lang="es-CL" sz="900" dirty="0"/>
              <a:t>del proyecto</a:t>
            </a:r>
            <a:r>
              <a:rPr lang="es-CL" sz="900" dirty="0" smtClean="0"/>
              <a:t>.</a:t>
            </a:r>
          </a:p>
          <a:p>
            <a:pPr algn="just"/>
            <a:endParaRPr lang="es-MX" sz="900" b="1" dirty="0" smtClean="0"/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MX" sz="900" b="1" u="sng" dirty="0" smtClean="0"/>
              <a:t>OBJETIVO HABILITANTE</a:t>
            </a:r>
          </a:p>
          <a:p>
            <a:pPr algn="just"/>
            <a:r>
              <a:rPr lang="es-CL" sz="900" dirty="0"/>
              <a:t>Desarrollar y comunicar procesos de observación sobre la base de pre existencias para construir primeras conjeturas de orden </a:t>
            </a:r>
            <a:r>
              <a:rPr lang="es-CL" sz="900" dirty="0" smtClean="0"/>
              <a:t>espacial.</a:t>
            </a:r>
            <a:endParaRPr lang="es-CL" sz="900" dirty="0"/>
          </a:p>
          <a:p>
            <a:pPr algn="just"/>
            <a:r>
              <a:rPr lang="es-CL" sz="900" dirty="0"/>
              <a:t>Desarrollar y comunicar procesos de observación  y construir primeras formalizaciones elementales en un contexto </a:t>
            </a:r>
            <a:r>
              <a:rPr lang="es-CL" sz="900" dirty="0" smtClean="0"/>
              <a:t>básico.</a:t>
            </a:r>
            <a:endParaRPr lang="es-CL" sz="900" dirty="0"/>
          </a:p>
          <a:p>
            <a:pPr algn="just"/>
            <a:r>
              <a:rPr lang="es-CL" sz="900" dirty="0"/>
              <a:t>Desarrollar y comunicar procesos de observación   de pre existencia a un nivel de complejidad básica, conducentes a primeras formulaciones proyectuales elementales con sentido propositivo</a:t>
            </a:r>
            <a:endParaRPr lang="es-MX" sz="900" b="1" u="sng" dirty="0" smtClean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470250"/>
              </p:ext>
            </p:extLst>
          </p:nvPr>
        </p:nvGraphicFramePr>
        <p:xfrm>
          <a:off x="208112" y="5128577"/>
          <a:ext cx="5616624" cy="10081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63116"/>
                <a:gridCol w="3253508"/>
              </a:tblGrid>
              <a:tr h="1763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 smtClean="0">
                          <a:effectLst/>
                        </a:rPr>
                        <a:t>Identificación </a:t>
                      </a:r>
                      <a:r>
                        <a:rPr lang="es-CL" sz="900" dirty="0">
                          <a:effectLst/>
                        </a:rPr>
                        <a:t>del equipo </a:t>
                      </a:r>
                      <a:r>
                        <a:rPr lang="es-CL" sz="900" dirty="0" smtClean="0">
                          <a:effectLst/>
                        </a:rPr>
                        <a:t>docente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Nombre</a:t>
                      </a:r>
                      <a:endParaRPr lang="es-CL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 smtClean="0">
                          <a:effectLst/>
                        </a:rPr>
                        <a:t>Antecedentes</a:t>
                      </a:r>
                      <a:endParaRPr lang="es-CL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3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3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027241"/>
              </p:ext>
            </p:extLst>
          </p:nvPr>
        </p:nvGraphicFramePr>
        <p:xfrm>
          <a:off x="208112" y="552128"/>
          <a:ext cx="5603531" cy="410445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57602"/>
                <a:gridCol w="1179001"/>
                <a:gridCol w="1179001"/>
                <a:gridCol w="402825"/>
                <a:gridCol w="720501"/>
                <a:gridCol w="864601"/>
              </a:tblGrid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ANTECEDENTES GENERALES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Nombre de la Asignatura: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Taller </a:t>
                      </a:r>
                      <a:r>
                        <a:rPr lang="es-CL" sz="1100" u="none" strike="noStrike" dirty="0">
                          <a:effectLst/>
                        </a:rPr>
                        <a:t>I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Plan Curricular: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AR02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265120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Escuela: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Arquitectura</a:t>
                      </a:r>
                      <a:r>
                        <a:rPr lang="es-CL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s-CL" sz="1100" u="none" strike="noStrike" dirty="0" smtClean="0">
                        <a:effectLst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Facultad: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FAUP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Pre-Requisitos: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Admisión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Código: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3369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</a:tr>
              <a:tr h="36331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Ubicación en Plan de Estudios: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Primer </a:t>
                      </a:r>
                      <a:r>
                        <a:rPr lang="es-CL" sz="1100" u="none" strike="noStrike" dirty="0">
                          <a:effectLst/>
                        </a:rPr>
                        <a:t>Semestre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Ciclo Inicial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Carácter: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Semestral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Obligatorio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CARGA ACADÉMICA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Créditos: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9 </a:t>
                      </a:r>
                      <a:r>
                        <a:rPr lang="es-CL" sz="1100" u="none" strike="noStrike" dirty="0">
                          <a:effectLst/>
                        </a:rPr>
                        <a:t>Créditos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243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totales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976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presencial: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8</a:t>
                      </a:r>
                      <a:r>
                        <a:rPr lang="es-CL" sz="1100" u="none" strike="noStrike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Académicas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Equivalen a </a:t>
                      </a:r>
                      <a:r>
                        <a:rPr lang="es-CL" sz="1100" u="none" strike="noStrike" dirty="0" smtClean="0">
                          <a:effectLst/>
                        </a:rPr>
                        <a:t>9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108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 cronológicas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305963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no presencial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7,5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</a:t>
                      </a:r>
                      <a:r>
                        <a:rPr lang="es-CL" sz="800" u="none" strike="noStrike" dirty="0">
                          <a:effectLst/>
                        </a:rPr>
                        <a:t>Nota: Las horas no presenciales corresponden al tiempo que el alumno dedica a actividades fueras de las programadas académicamente. Por ej. Desarrollo de proyectos, trabajos de investigación, lectura de textos, pesquisa bibliográfica, estudio para pruebas, etc. y en este programa debe garantizarse que no serán excedidas.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135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no presenciales por semestre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Vigencia: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2012-2014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7552928" y="1488232"/>
            <a:ext cx="4104456" cy="2050027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dirty="0" smtClean="0">
                <a:solidFill>
                  <a:schemeClr val="tx1"/>
                </a:solidFill>
              </a:rPr>
              <a:t>CUADRO NO SE MODIFICA; información entregada por coordinación.</a:t>
            </a:r>
          </a:p>
        </p:txBody>
      </p:sp>
      <p:cxnSp>
        <p:nvCxnSpPr>
          <p:cNvPr id="10" name="Straight Arrow Connector 9"/>
          <p:cNvCxnSpPr>
            <a:stCxn id="9" idx="1"/>
          </p:cNvCxnSpPr>
          <p:nvPr/>
        </p:nvCxnSpPr>
        <p:spPr>
          <a:xfrm flipH="1" flipV="1">
            <a:off x="5896744" y="2513245"/>
            <a:ext cx="1656184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7552928" y="4440560"/>
            <a:ext cx="4104456" cy="2050027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es-ES" sz="2000" dirty="0">
                <a:solidFill>
                  <a:srgbClr val="FF0000"/>
                </a:solidFill>
              </a:rPr>
              <a:t>T</a:t>
            </a:r>
            <a:r>
              <a:rPr lang="es-ES" sz="2000" dirty="0" smtClean="0">
                <a:solidFill>
                  <a:srgbClr val="FF0000"/>
                </a:solidFill>
              </a:rPr>
              <a:t>ítulo</a:t>
            </a:r>
            <a:r>
              <a:rPr lang="es-ES" sz="2000" dirty="0">
                <a:solidFill>
                  <a:srgbClr val="FF0000"/>
                </a:solidFill>
              </a:rPr>
              <a:t>, posgrados, proyectos destacados, premios, publicaciones, etc.) Reseña muy breve en una o dos líneas.</a:t>
            </a:r>
            <a:endParaRPr lang="es-CL" sz="4000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cxnSp>
        <p:nvCxnSpPr>
          <p:cNvPr id="14" name="Straight Arrow Connector 13"/>
          <p:cNvCxnSpPr>
            <a:stCxn id="13" idx="1"/>
          </p:cNvCxnSpPr>
          <p:nvPr/>
        </p:nvCxnSpPr>
        <p:spPr>
          <a:xfrm flipH="1">
            <a:off x="3448472" y="5465574"/>
            <a:ext cx="4104456" cy="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7584896" y="6744816"/>
            <a:ext cx="4104456" cy="1552628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dirty="0" smtClean="0">
                <a:solidFill>
                  <a:schemeClr val="tx1"/>
                </a:solidFill>
              </a:rPr>
              <a:t>ABSTRACT Y OBJETIVO HABILITANTE NO SE MODIFICA; </a:t>
            </a:r>
            <a:r>
              <a:rPr lang="es-CL" sz="2000" dirty="0">
                <a:solidFill>
                  <a:schemeClr val="tx1"/>
                </a:solidFill>
              </a:rPr>
              <a:t>información entregada por coordinación</a:t>
            </a:r>
            <a:r>
              <a:rPr lang="es-CL" sz="2400" dirty="0" smtClean="0">
                <a:solidFill>
                  <a:schemeClr val="tx1"/>
                </a:solidFill>
              </a:rPr>
              <a:t>.</a:t>
            </a:r>
            <a:endParaRPr lang="es-CL" sz="2400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5896744" y="7536904"/>
            <a:ext cx="1656184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216224" y="8517223"/>
            <a:ext cx="4104456" cy="854851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dirty="0" smtClean="0">
                <a:solidFill>
                  <a:schemeClr val="tx1"/>
                </a:solidFill>
              </a:rPr>
              <a:t>Información </a:t>
            </a:r>
            <a:r>
              <a:rPr lang="es-CL" sz="2000" dirty="0">
                <a:solidFill>
                  <a:schemeClr val="tx1"/>
                </a:solidFill>
              </a:rPr>
              <a:t>entregada por coordinación</a:t>
            </a:r>
            <a:r>
              <a:rPr lang="es-CL" sz="2000" dirty="0" smtClean="0">
                <a:solidFill>
                  <a:schemeClr val="tx1"/>
                </a:solidFill>
              </a:rPr>
              <a:t>.</a:t>
            </a:r>
            <a:endParaRPr lang="es-CL" sz="2000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>
            <a:stCxn id="21" idx="3"/>
          </p:cNvCxnSpPr>
          <p:nvPr/>
        </p:nvCxnSpPr>
        <p:spPr>
          <a:xfrm>
            <a:off x="5320680" y="8944649"/>
            <a:ext cx="468052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841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15160" y="8588568"/>
            <a:ext cx="85845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3200" b="1" dirty="0" smtClean="0">
                <a:solidFill>
                  <a:schemeClr val="bg1">
                    <a:lumMod val="65000"/>
                  </a:schemeClr>
                </a:solidFill>
              </a:rPr>
              <a:t>EJERCICIO DE SALIDA</a:t>
            </a:r>
          </a:p>
          <a:p>
            <a:pPr algn="r"/>
            <a:r>
              <a:rPr lang="es-CL" sz="2000" b="1" dirty="0" smtClean="0">
                <a:solidFill>
                  <a:schemeClr val="bg1">
                    <a:lumMod val="65000"/>
                  </a:schemeClr>
                </a:solidFill>
              </a:rPr>
              <a:t>FORMULACIÓN </a:t>
            </a:r>
            <a:r>
              <a:rPr lang="es-CL" sz="2000" b="1" dirty="0">
                <a:solidFill>
                  <a:schemeClr val="bg1">
                    <a:lumMod val="65000"/>
                  </a:schemeClr>
                </a:solidFill>
              </a:rPr>
              <a:t>DE UN PROYECTO ELEMENTAL</a:t>
            </a:r>
            <a:endParaRPr lang="es-CL" sz="2000" b="1" dirty="0">
              <a:solidFill>
                <a:schemeClr val="bg1">
                  <a:lumMod val="65000"/>
                </a:schemeClr>
              </a:solidFill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20480" y="192088"/>
            <a:ext cx="9073008" cy="839648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DE PROYECTO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5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927409"/>
              </p:ext>
            </p:extLst>
          </p:nvPr>
        </p:nvGraphicFramePr>
        <p:xfrm>
          <a:off x="208112" y="119648"/>
          <a:ext cx="3096344" cy="91497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  <a:gridCol w="1872208"/>
                <a:gridCol w="504056"/>
              </a:tblGrid>
              <a:tr h="373007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800" b="0" dirty="0" smtClean="0">
                          <a:latin typeface="+mn-lt"/>
                          <a:cs typeface="Arial" pitchFamily="34" charset="0"/>
                        </a:rPr>
                        <a:t>CONTENIDOS</a:t>
                      </a:r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</a:tr>
              <a:tr h="2075265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1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CUERPO-ACTO-LÍMITE</a:t>
                      </a: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2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FORMULACIONES ESPACIALES Y LUGARIDAD</a:t>
                      </a: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3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FORMULACIÓN DE UN PROYECTO ELEMENTAL</a:t>
                      </a:r>
                      <a:endParaRPr lang="es-CL" sz="100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Reconocer y comprender un problema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Determinar planes de acción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Aplicar procesos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Comprobar, interpretar resultados y reflexionar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2800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100" dirty="0" smtClean="0">
                          <a:latin typeface="+mn-lt"/>
                          <a:cs typeface="Arial" pitchFamily="34" charset="0"/>
                        </a:rPr>
                        <a:t>FORMULACIÓN</a:t>
                      </a:r>
                      <a:r>
                        <a:rPr lang="es-CL" sz="1100" baseline="0" dirty="0" smtClean="0">
                          <a:latin typeface="+mn-lt"/>
                          <a:cs typeface="Arial" pitchFamily="34" charset="0"/>
                        </a:rPr>
                        <a:t> DE EJERCICIO DE SALIDA</a:t>
                      </a: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1000" b="1" dirty="0" smtClean="0">
                          <a:latin typeface="+mn-lt"/>
                          <a:cs typeface="Arial" pitchFamily="34" charset="0"/>
                        </a:rPr>
                        <a:t>CICLO</a:t>
                      </a:r>
                      <a:endParaRPr lang="es-CL" sz="10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COMPETENCIAS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NIVEL</a:t>
                      </a:r>
                    </a:p>
                  </a:txBody>
                  <a:tcPr/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8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INICIAL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1.1. Determinar condicionantes ambientales, sociales y culturales del problema arquitectónico.</a:t>
                      </a:r>
                      <a:endParaRPr lang="es-CL" sz="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  <a:tr h="191654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INTERMEDIO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1654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AVANZADO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1.2. Realizar lectura espacial de preexistencias en contextos de intervención.</a:t>
                      </a:r>
                      <a:endParaRPr lang="es-CL" sz="800" b="0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  <a:tr h="311459">
                <a:tc rowSpan="5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sz="800" b="0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432048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1.3. Determinar requerimientos programáticos específicos del problema arquitectónico.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  <a:tr h="694928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1.4. Formular fundamentos de intervención proyectual desde bases ambientales, sociales, culturales, históricas, patrimoniales y estéticas del contexto.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  <a:tr h="569952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1.5. Concebir formalmente proyectos de arquitectura en sus distintos niveles de elaboración espacial y técnica (Partido General, Anteproyecto, Proyecto).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84760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1.10. Comunicar procesos y resultados de diseño.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4960640" y="6312768"/>
            <a:ext cx="3240360" cy="2050027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dirty="0" smtClean="0">
                <a:solidFill>
                  <a:schemeClr val="tx1"/>
                </a:solidFill>
              </a:rPr>
              <a:t>CUADRO NO SE MODIFICA; información entregada por coordinación.</a:t>
            </a:r>
          </a:p>
        </p:txBody>
      </p:sp>
      <p:cxnSp>
        <p:nvCxnSpPr>
          <p:cNvPr id="8" name="Straight Arrow Connector 7"/>
          <p:cNvCxnSpPr>
            <a:stCxn id="6" idx="1"/>
          </p:cNvCxnSpPr>
          <p:nvPr/>
        </p:nvCxnSpPr>
        <p:spPr>
          <a:xfrm flipH="1">
            <a:off x="3304456" y="7337782"/>
            <a:ext cx="1656184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4960640" y="552128"/>
            <a:ext cx="3240360" cy="2050027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dirty="0">
                <a:solidFill>
                  <a:schemeClr val="tx1"/>
                </a:solidFill>
              </a:rPr>
              <a:t>CUADRO NO SE MODIFICA; información entregada por coordinación.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304456" y="1488232"/>
            <a:ext cx="1656184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8993088" y="4888135"/>
            <a:ext cx="3240360" cy="2050027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dirty="0" smtClean="0">
                <a:solidFill>
                  <a:srgbClr val="FF0000"/>
                </a:solidFill>
              </a:rPr>
              <a:t>ADJUNTAR IMAGEN O DOCUMENTO SIGNIFICATIVO DEL PROYECTO (borrar recuadro punteado)</a:t>
            </a:r>
            <a:endParaRPr lang="es-CL" sz="2000" dirty="0">
              <a:solidFill>
                <a:srgbClr val="FF0000"/>
              </a:solidFill>
            </a:endParaRPr>
          </a:p>
        </p:txBody>
      </p:sp>
      <p:cxnSp>
        <p:nvCxnSpPr>
          <p:cNvPr id="3" name="Elbow Connector 2"/>
          <p:cNvCxnSpPr>
            <a:stCxn id="11" idx="0"/>
          </p:cNvCxnSpPr>
          <p:nvPr/>
        </p:nvCxnSpPr>
        <p:spPr>
          <a:xfrm rot="16200000" flipV="1">
            <a:off x="9878311" y="4153178"/>
            <a:ext cx="497807" cy="972108"/>
          </a:xfrm>
          <a:prstGeom prst="bent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1729392" y="6384776"/>
            <a:ext cx="69897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3664496" y="3432448"/>
            <a:ext cx="2723948" cy="1723317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dirty="0" smtClean="0">
                <a:solidFill>
                  <a:srgbClr val="FF0000"/>
                </a:solidFill>
              </a:rPr>
              <a:t>Redactar, en palabras del estudiante, en que consiste el ejercicio de salida de la asignatura.</a:t>
            </a:r>
            <a:endParaRPr lang="es-CL" sz="2000" dirty="0">
              <a:solidFill>
                <a:srgbClr val="FF0000"/>
              </a:solidFill>
            </a:endParaRPr>
          </a:p>
        </p:txBody>
      </p:sp>
      <p:cxnSp>
        <p:nvCxnSpPr>
          <p:cNvPr id="16" name="Straight Arrow Connector 15"/>
          <p:cNvCxnSpPr>
            <a:stCxn id="14" idx="1"/>
          </p:cNvCxnSpPr>
          <p:nvPr/>
        </p:nvCxnSpPr>
        <p:spPr>
          <a:xfrm flipH="1">
            <a:off x="2008312" y="4294107"/>
            <a:ext cx="1656184" cy="243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3808512" y="8710335"/>
            <a:ext cx="3528392" cy="698777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dirty="0" smtClean="0">
                <a:solidFill>
                  <a:schemeClr val="tx1"/>
                </a:solidFill>
              </a:rPr>
              <a:t>Información </a:t>
            </a:r>
            <a:r>
              <a:rPr lang="es-CL" sz="2000" dirty="0">
                <a:solidFill>
                  <a:schemeClr val="tx1"/>
                </a:solidFill>
              </a:rPr>
              <a:t>entregada por coordinación</a:t>
            </a:r>
            <a:r>
              <a:rPr lang="es-CL" sz="2000" dirty="0" smtClean="0">
                <a:solidFill>
                  <a:schemeClr val="tx1"/>
                </a:solidFill>
              </a:rPr>
              <a:t>.</a:t>
            </a:r>
            <a:endParaRPr lang="es-CL" sz="2000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>
            <a:stCxn id="17" idx="3"/>
          </p:cNvCxnSpPr>
          <p:nvPr/>
        </p:nvCxnSpPr>
        <p:spPr>
          <a:xfrm flipV="1">
            <a:off x="7336904" y="9049072"/>
            <a:ext cx="1656184" cy="106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0993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097953"/>
              </p:ext>
            </p:extLst>
          </p:nvPr>
        </p:nvGraphicFramePr>
        <p:xfrm>
          <a:off x="208112" y="192088"/>
          <a:ext cx="3096344" cy="9204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</a:tblGrid>
              <a:tr h="458213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LECTURA CRÍTICA ESTUDIANTE RESPECTO DE LA UNIDAD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666583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115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REGISTRO</a:t>
                      </a:r>
                      <a:r>
                        <a:rPr lang="es-CL" sz="1400" b="0" baseline="0" dirty="0" smtClean="0"/>
                        <a:t> DEL ESTUDIANTE SOBRE </a:t>
                      </a:r>
                      <a:r>
                        <a:rPr lang="es-CL" sz="1400" b="0" dirty="0" smtClean="0"/>
                        <a:t>OBSERVACIONES DOCENTE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4484105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520480" y="192088"/>
            <a:ext cx="9001000" cy="61926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PRINCIPAL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8709" y="6555152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17222" y="6555153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705056" y="3792488"/>
            <a:ext cx="3240360" cy="2050027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dirty="0" smtClean="0">
                <a:solidFill>
                  <a:srgbClr val="FF0000"/>
                </a:solidFill>
              </a:rPr>
              <a:t>ADJUNTAR IMAGEN O DOCUMENTO QUE EXPLIQUE EL PROYECTO (borrar recuadro punteado)</a:t>
            </a:r>
            <a:endParaRPr lang="es-CL" sz="2000" dirty="0">
              <a:solidFill>
                <a:srgbClr val="FF0000"/>
              </a:solidFill>
            </a:endParaRPr>
          </a:p>
        </p:txBody>
      </p:sp>
      <p:cxnSp>
        <p:nvCxnSpPr>
          <p:cNvPr id="8" name="Elbow Connector 7"/>
          <p:cNvCxnSpPr/>
          <p:nvPr/>
        </p:nvCxnSpPr>
        <p:spPr>
          <a:xfrm rot="16200000" flipV="1">
            <a:off x="10598391" y="3057531"/>
            <a:ext cx="497807" cy="972108"/>
          </a:xfrm>
          <a:prstGeom prst="bent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1945416" y="5327334"/>
            <a:ext cx="55496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2"/>
          </p:cNvCxnSpPr>
          <p:nvPr/>
        </p:nvCxnSpPr>
        <p:spPr>
          <a:xfrm>
            <a:off x="10325236" y="5842515"/>
            <a:ext cx="0" cy="126234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3664496" y="1056184"/>
            <a:ext cx="2808312" cy="1723317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dirty="0" smtClean="0">
                <a:solidFill>
                  <a:srgbClr val="FF0000"/>
                </a:solidFill>
              </a:rPr>
              <a:t>Redactar aspectos relevantes, opiniones y/o conclusiones del desarrollo de la unidad.</a:t>
            </a:r>
            <a:endParaRPr lang="es-CL" sz="2000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>
            <a:stCxn id="14" idx="1"/>
          </p:cNvCxnSpPr>
          <p:nvPr/>
        </p:nvCxnSpPr>
        <p:spPr>
          <a:xfrm flipH="1">
            <a:off x="2008312" y="1917843"/>
            <a:ext cx="1656184" cy="243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3736504" y="3864496"/>
            <a:ext cx="2808312" cy="2443397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dirty="0" smtClean="0">
                <a:solidFill>
                  <a:srgbClr val="FF0000"/>
                </a:solidFill>
              </a:rPr>
              <a:t>Redactar, en palabras del estudiante, las correcciones y comentarios hechas por los profesores hacia el proyecto desarrollado.</a:t>
            </a:r>
            <a:endParaRPr lang="es-CL" sz="2000" dirty="0">
              <a:solidFill>
                <a:srgbClr val="FF0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2080320" y="5662259"/>
            <a:ext cx="1656184" cy="243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7" idx="1"/>
          </p:cNvCxnSpPr>
          <p:nvPr/>
        </p:nvCxnSpPr>
        <p:spPr>
          <a:xfrm rot="10800000" flipV="1">
            <a:off x="7264896" y="4817502"/>
            <a:ext cx="1440160" cy="2287354"/>
          </a:xfrm>
          <a:prstGeom prst="bent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943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20480" y="192088"/>
            <a:ext cx="9001000" cy="921702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SIGNIFICATIVO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6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095167"/>
              </p:ext>
            </p:extLst>
          </p:nvPr>
        </p:nvGraphicFramePr>
        <p:xfrm>
          <a:off x="208112" y="192088"/>
          <a:ext cx="3096345" cy="9217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7"/>
                <a:gridCol w="864098"/>
              </a:tblGrid>
              <a:tr h="474478">
                <a:tc gridSpan="2">
                  <a:txBody>
                    <a:bodyPr/>
                    <a:lstStyle/>
                    <a:p>
                      <a:pPr algn="just"/>
                      <a:r>
                        <a:rPr lang="es-CL" sz="1400" b="0" dirty="0" smtClean="0">
                          <a:latin typeface="+mn-lt"/>
                        </a:rPr>
                        <a:t>DIMENSIONES A</a:t>
                      </a:r>
                      <a:r>
                        <a:rPr lang="es-CL" sz="1400" b="0" baseline="0" dirty="0" smtClean="0">
                          <a:latin typeface="+mn-lt"/>
                        </a:rPr>
                        <a:t> EVALUAR</a:t>
                      </a:r>
                      <a:endParaRPr lang="es-CL" sz="1400" b="0" dirty="0" smtClean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853326">
                <a:tc gridSpan="2"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0" dirty="0" smtClean="0">
                          <a:latin typeface="+mn-lt"/>
                        </a:rPr>
                        <a:t>PROCESO</a:t>
                      </a:r>
                      <a:r>
                        <a:rPr lang="es-CL" sz="1000" b="0" baseline="0" dirty="0" smtClean="0">
                          <a:latin typeface="+mn-lt"/>
                        </a:rPr>
                        <a:t> DE OBSERVACION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b="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="0" baseline="0" dirty="0" smtClean="0">
                          <a:latin typeface="+mn-lt"/>
                        </a:rPr>
                        <a:t>Registro del lugar, anotaciones espaciales y de uso de las preexistencias.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="0" baseline="0" dirty="0" smtClean="0">
                          <a:latin typeface="+mn-lt"/>
                        </a:rPr>
                        <a:t>Lecturas temáticas preliminares de los elementos significativos del contexto.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="0" baseline="0" dirty="0" smtClean="0">
                          <a:latin typeface="+mn-lt"/>
                        </a:rPr>
                        <a:t>Definición de actos lúdicos desde la perspectiva del lugar.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="0" baseline="0" dirty="0" smtClean="0">
                        <a:latin typeface="+mn-lt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0" dirty="0" smtClean="0">
                          <a:latin typeface="+mn-lt"/>
                        </a:rPr>
                        <a:t>ROMALIZACIÓN ELEMENTAL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b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="0" baseline="0" dirty="0" smtClean="0">
                          <a:latin typeface="+mn-lt"/>
                        </a:rPr>
                        <a:t>Construcción temática elemental para la elaboración del fundamento de intervención.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="0" baseline="0" dirty="0" smtClean="0">
                          <a:latin typeface="+mn-lt"/>
                        </a:rPr>
                        <a:t>Estructura de orden: tramas, jerarquías, secuencias espaciales.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="0" baseline="0" dirty="0" smtClean="0">
                          <a:latin typeface="+mn-lt"/>
                        </a:rPr>
                        <a:t>Coherencia totalizadora de la proposición (implantación de la forma como lenguaje unitario).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="0" baseline="0" dirty="0" smtClean="0">
                        <a:latin typeface="+mn-lt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0" baseline="0" dirty="0" smtClean="0">
                          <a:latin typeface="+mn-lt"/>
                        </a:rPr>
                        <a:t>REPRESENTACIÓN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b="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="0" baseline="0" dirty="0" smtClean="0">
                          <a:latin typeface="+mn-lt"/>
                        </a:rPr>
                        <a:t>Representación gráfica de la idea de proyecto (formulación y croquis de uso).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="0" baseline="0" dirty="0" smtClean="0">
                          <a:latin typeface="+mn-lt"/>
                        </a:rPr>
                        <a:t>Representación planimetría elemental (planta y corte </a:t>
                      </a:r>
                      <a:r>
                        <a:rPr lang="es-CL" sz="1000" b="0" baseline="0" dirty="0" err="1" smtClean="0">
                          <a:latin typeface="+mn-lt"/>
                        </a:rPr>
                        <a:t>esc</a:t>
                      </a:r>
                      <a:r>
                        <a:rPr lang="es-CL" sz="1000" b="0" baseline="0" dirty="0" smtClean="0">
                          <a:latin typeface="+mn-lt"/>
                        </a:rPr>
                        <a:t>: 1/50).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="0" baseline="0" dirty="0" smtClean="0">
                          <a:latin typeface="+mn-lt"/>
                        </a:rPr>
                        <a:t>Montaje general y requerimientos de entrega (</a:t>
                      </a:r>
                      <a:r>
                        <a:rPr lang="es-CL" sz="1000" b="0" baseline="0" dirty="0" err="1" smtClean="0">
                          <a:latin typeface="+mn-lt"/>
                        </a:rPr>
                        <a:t>complejitud</a:t>
                      </a:r>
                      <a:r>
                        <a:rPr lang="es-CL" sz="1000" b="0" baseline="0" dirty="0" smtClean="0">
                          <a:latin typeface="+mn-lt"/>
                        </a:rPr>
                        <a:t>, oficio, maqueta, portafolio).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="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="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="0" baseline="0" dirty="0" smtClean="0">
                        <a:latin typeface="+mn-lt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b="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0245">
                <a:tc>
                  <a:txBody>
                    <a:bodyPr/>
                    <a:lstStyle/>
                    <a:p>
                      <a:pPr algn="just"/>
                      <a:r>
                        <a:rPr lang="es-CL" sz="1400" dirty="0" smtClean="0">
                          <a:latin typeface="+mn-lt"/>
                        </a:rPr>
                        <a:t>NOTA ÚLTIMA UNIDAD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975">
                <a:tc>
                  <a:txBody>
                    <a:bodyPr/>
                    <a:lstStyle/>
                    <a:p>
                      <a:pPr algn="just"/>
                      <a:r>
                        <a:rPr lang="es-CL" sz="1400" dirty="0" smtClean="0">
                          <a:latin typeface="+mn-lt"/>
                        </a:rPr>
                        <a:t>PROMEDIO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9065096" y="5774909"/>
            <a:ext cx="3240360" cy="2050027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dirty="0" smtClean="0">
                <a:solidFill>
                  <a:srgbClr val="FF0000"/>
                </a:solidFill>
              </a:rPr>
              <a:t>ADJUNTAR IMAGEN O DOCUMENTO  SIGNIFICATIVO DEL PROYECTO (borrar recuadro punteado)</a:t>
            </a:r>
            <a:endParaRPr lang="es-CL" sz="2000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1822502" y="7392888"/>
            <a:ext cx="69897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4960640" y="552128"/>
            <a:ext cx="3240360" cy="2050027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dirty="0">
                <a:solidFill>
                  <a:schemeClr val="tx1"/>
                </a:solidFill>
              </a:rPr>
              <a:t>CUADRO NO SE MODIFICA; información entregada por coordinación.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304456" y="1488232"/>
            <a:ext cx="1656184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10001200" y="5016624"/>
            <a:ext cx="0" cy="75828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4456584" y="8473008"/>
            <a:ext cx="3240360" cy="824323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dirty="0" smtClean="0">
                <a:solidFill>
                  <a:srgbClr val="FF0000"/>
                </a:solidFill>
              </a:rPr>
              <a:t>INGRESAR CALIFICACIONES</a:t>
            </a:r>
            <a:endParaRPr lang="es-CL" sz="2000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>
            <a:stCxn id="13" idx="1"/>
          </p:cNvCxnSpPr>
          <p:nvPr/>
        </p:nvCxnSpPr>
        <p:spPr>
          <a:xfrm flipH="1" flipV="1">
            <a:off x="3304456" y="8885169"/>
            <a:ext cx="1152128" cy="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031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6112768" y="7320880"/>
            <a:ext cx="6480720" cy="2097568"/>
          </a:xfrm>
          <a:prstGeom prst="rect">
            <a:avLst/>
          </a:prstGeom>
          <a:noFill/>
        </p:spPr>
        <p:txBody>
          <a:bodyPr wrap="square" lIns="96081" tIns="48041" rIns="96081" bIns="48041" rtlCol="0">
            <a:spAutoFit/>
          </a:bodyPr>
          <a:lstStyle/>
          <a:p>
            <a:pPr algn="r"/>
            <a:r>
              <a:rPr lang="es-CL" sz="4000" b="1" dirty="0">
                <a:latin typeface="Calibri" panose="020F0502020204030204" pitchFamily="34" charset="0"/>
              </a:rPr>
              <a:t>PORTAFOLIO DE TRABAJO </a:t>
            </a:r>
            <a:endParaRPr lang="es-CL" sz="4000" b="1" dirty="0" smtClean="0">
              <a:latin typeface="Calibri" panose="020F0502020204030204" pitchFamily="34" charset="0"/>
            </a:endParaRPr>
          </a:p>
          <a:p>
            <a:pPr algn="r"/>
            <a:r>
              <a:rPr lang="es-CL" sz="1800" b="1" dirty="0" smtClean="0">
                <a:latin typeface="Calibri" panose="020F0502020204030204" pitchFamily="34" charset="0"/>
              </a:rPr>
              <a:t>AÑO INGRESO</a:t>
            </a:r>
          </a:p>
          <a:p>
            <a:pPr algn="r"/>
            <a:endParaRPr lang="es-CL" sz="1800" b="1" dirty="0" smtClean="0">
              <a:latin typeface="Calibri" panose="020F0502020204030204" pitchFamily="34" charset="0"/>
            </a:endParaRPr>
          </a:p>
          <a:p>
            <a:pPr algn="r"/>
            <a:endParaRPr lang="es-CL" sz="1800" b="1" dirty="0">
              <a:latin typeface="Calibri" panose="020F0502020204030204" pitchFamily="34" charset="0"/>
            </a:endParaRPr>
          </a:p>
          <a:p>
            <a:pPr algn="r"/>
            <a:r>
              <a:rPr lang="es-CL" sz="1800" b="1" dirty="0" smtClean="0">
                <a:latin typeface="Calibri" panose="020F0502020204030204" pitchFamily="34" charset="0"/>
              </a:rPr>
              <a:t>NOMBRE COMLETO ESTUDIANTE</a:t>
            </a:r>
          </a:p>
          <a:p>
            <a:pPr algn="r"/>
            <a:r>
              <a:rPr lang="es-CL" sz="1800" b="1" dirty="0" smtClean="0">
                <a:latin typeface="Calibri" panose="020F0502020204030204" pitchFamily="34" charset="0"/>
              </a:rPr>
              <a:t>SEMESTRE</a:t>
            </a:r>
            <a:endParaRPr lang="es-CL" sz="1800" b="1" dirty="0">
              <a:latin typeface="Calibri" panose="020F0502020204030204" pitchFamily="34" charset="0"/>
            </a:endParaRPr>
          </a:p>
        </p:txBody>
      </p:sp>
      <p:pic>
        <p:nvPicPr>
          <p:cNvPr id="1026" name="Picture 2" descr="http://servicios.ucentral.cl/horarioAlumno/imagenes/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20" y="264096"/>
            <a:ext cx="3095625" cy="74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80120" y="264096"/>
            <a:ext cx="12313368" cy="907300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413618" y="3200403"/>
            <a:ext cx="4046371" cy="1312165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dirty="0" smtClean="0">
                <a:solidFill>
                  <a:srgbClr val="FF0000"/>
                </a:solidFill>
              </a:rPr>
              <a:t>ADJUNTAR IMAGEN SINIFICATIVA COMO FONDO DE PORTADA DE PORTAFOLIO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504256" y="7824936"/>
            <a:ext cx="4046371" cy="1312165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dirty="0" smtClean="0">
                <a:solidFill>
                  <a:srgbClr val="FF0000"/>
                </a:solidFill>
              </a:rPr>
              <a:t>RELLENAR CON DATOS PERSONALES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5608712" y="8369664"/>
            <a:ext cx="2851277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0731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1520" y="753012"/>
            <a:ext cx="12229959" cy="1754326"/>
          </a:xfrm>
          <a:prstGeom prst="rect">
            <a:avLst/>
          </a:prstGeom>
          <a:solidFill>
            <a:srgbClr val="CCCC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L" sz="1800" b="1" dirty="0" smtClean="0"/>
              <a:t>LINEA DE TALLER</a:t>
            </a:r>
          </a:p>
          <a:p>
            <a:endParaRPr lang="es-CL" sz="1800" dirty="0" smtClean="0"/>
          </a:p>
          <a:p>
            <a:pPr lvl="1"/>
            <a:r>
              <a:rPr lang="es-CL" sz="1800" dirty="0" smtClean="0"/>
              <a:t>1. Taller</a:t>
            </a:r>
          </a:p>
          <a:p>
            <a:pPr lvl="1"/>
            <a:r>
              <a:rPr lang="es-CL" sz="1800" dirty="0" smtClean="0"/>
              <a:t>2. Composición</a:t>
            </a:r>
          </a:p>
          <a:p>
            <a:pPr lvl="1"/>
            <a:r>
              <a:rPr lang="es-CL" sz="1800" dirty="0" smtClean="0"/>
              <a:t>3. Medios de Expresión </a:t>
            </a:r>
          </a:p>
          <a:p>
            <a:endParaRPr lang="es-CL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291520" y="2481204"/>
            <a:ext cx="12229959" cy="1200329"/>
          </a:xfrm>
          <a:prstGeom prst="rect">
            <a:avLst/>
          </a:prstGeom>
          <a:solidFill>
            <a:srgbClr val="77933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L" sz="1800" b="1" dirty="0" smtClean="0"/>
              <a:t>LINEA DE URBANISMO</a:t>
            </a:r>
          </a:p>
          <a:p>
            <a:endParaRPr lang="es-CL" sz="1800" dirty="0" smtClean="0"/>
          </a:p>
          <a:p>
            <a:pPr lvl="1"/>
            <a:r>
              <a:rPr lang="es-CL" sz="1800" dirty="0"/>
              <a:t>4</a:t>
            </a:r>
            <a:r>
              <a:rPr lang="es-CL" sz="1800" dirty="0" smtClean="0"/>
              <a:t>. Urbanismo</a:t>
            </a:r>
          </a:p>
          <a:p>
            <a:pPr lvl="1"/>
            <a:endParaRPr lang="es-CL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291520" y="3694346"/>
            <a:ext cx="12229959" cy="1754326"/>
          </a:xfrm>
          <a:prstGeom prst="rect">
            <a:avLst/>
          </a:prstGeom>
          <a:solidFill>
            <a:srgbClr val="8080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L" sz="1800" b="1" dirty="0" smtClean="0"/>
              <a:t>LINEA DE EDIFICACION Y ESTRUCTURAS</a:t>
            </a:r>
          </a:p>
          <a:p>
            <a:endParaRPr lang="es-CL" sz="1800" dirty="0"/>
          </a:p>
          <a:p>
            <a:pPr lvl="1"/>
            <a:r>
              <a:rPr lang="es-CL" sz="1800" dirty="0" smtClean="0"/>
              <a:t>5. Edificación</a:t>
            </a:r>
          </a:p>
          <a:p>
            <a:pPr lvl="1"/>
            <a:r>
              <a:rPr lang="es-CL" sz="1800" dirty="0" smtClean="0"/>
              <a:t>6. Estructura</a:t>
            </a:r>
          </a:p>
          <a:p>
            <a:pPr lvl="1"/>
            <a:r>
              <a:rPr lang="es-CL" sz="1800" dirty="0" smtClean="0"/>
              <a:t>7. Matemáticas</a:t>
            </a:r>
          </a:p>
          <a:p>
            <a:endParaRPr lang="es-CL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291520" y="5433532"/>
            <a:ext cx="12229959" cy="2031325"/>
          </a:xfrm>
          <a:prstGeom prst="rect">
            <a:avLst/>
          </a:prstGeom>
          <a:solidFill>
            <a:srgbClr val="AF5E8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L" sz="1800" b="1" dirty="0" smtClean="0"/>
              <a:t>LINEA DE TEORIA Y PATRIMONIO</a:t>
            </a:r>
          </a:p>
          <a:p>
            <a:endParaRPr lang="es-CL" sz="1800" dirty="0"/>
          </a:p>
          <a:p>
            <a:pPr lvl="1"/>
            <a:r>
              <a:rPr lang="es-CL" sz="1800" dirty="0"/>
              <a:t>8</a:t>
            </a:r>
            <a:r>
              <a:rPr lang="es-CL" sz="1800" dirty="0" smtClean="0"/>
              <a:t>. Teoría de la Arquitectura</a:t>
            </a:r>
          </a:p>
          <a:p>
            <a:pPr lvl="1"/>
            <a:r>
              <a:rPr lang="es-CL" sz="1800" dirty="0"/>
              <a:t>9</a:t>
            </a:r>
            <a:r>
              <a:rPr lang="es-CL" sz="1800" dirty="0" smtClean="0"/>
              <a:t>. Historia y Patrimonio</a:t>
            </a:r>
          </a:p>
          <a:p>
            <a:pPr lvl="1"/>
            <a:r>
              <a:rPr lang="es-CL" sz="1800" dirty="0" smtClean="0"/>
              <a:t>10. Historia del Arte</a:t>
            </a:r>
          </a:p>
          <a:p>
            <a:pPr lvl="1"/>
            <a:r>
              <a:rPr lang="es-CL" sz="1800" dirty="0" smtClean="0"/>
              <a:t>11. Instrumentos</a:t>
            </a:r>
          </a:p>
          <a:p>
            <a:endParaRPr lang="es-CL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291521" y="120080"/>
            <a:ext cx="12229959" cy="646331"/>
          </a:xfrm>
          <a:prstGeom prst="rect">
            <a:avLst/>
          </a:prstGeom>
          <a:solidFill>
            <a:srgbClr val="FF99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L" sz="1800" b="1" dirty="0" smtClean="0"/>
              <a:t>HOJA DE VIDA</a:t>
            </a:r>
          </a:p>
          <a:p>
            <a:endParaRPr lang="es-CL" sz="18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291520" y="7449756"/>
            <a:ext cx="12229959" cy="2031325"/>
          </a:xfrm>
          <a:prstGeom prst="rect">
            <a:avLst/>
          </a:prstGeom>
          <a:solidFill>
            <a:srgbClr val="FF99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L" sz="1800" b="1" dirty="0" smtClean="0"/>
              <a:t>LINEA DE ESPECIALIZACIÓN</a:t>
            </a:r>
          </a:p>
          <a:p>
            <a:endParaRPr lang="es-CL" sz="1800" dirty="0"/>
          </a:p>
          <a:p>
            <a:pPr lvl="1"/>
            <a:r>
              <a:rPr lang="es-CL" sz="1800" dirty="0" smtClean="0"/>
              <a:t>12. Taller</a:t>
            </a:r>
          </a:p>
          <a:p>
            <a:pPr lvl="1"/>
            <a:r>
              <a:rPr lang="es-CL" sz="1800" dirty="0" smtClean="0"/>
              <a:t>13. Seminario</a:t>
            </a:r>
          </a:p>
          <a:p>
            <a:pPr lvl="1"/>
            <a:r>
              <a:rPr lang="es-CL" sz="1800" dirty="0" smtClean="0"/>
              <a:t>14. Materialización</a:t>
            </a:r>
          </a:p>
          <a:p>
            <a:pPr lvl="1"/>
            <a:r>
              <a:rPr lang="es-CL" sz="1800" dirty="0" smtClean="0"/>
              <a:t>11. Gestión</a:t>
            </a:r>
          </a:p>
          <a:p>
            <a:endParaRPr lang="es-CL" sz="1800" dirty="0"/>
          </a:p>
        </p:txBody>
      </p:sp>
      <p:sp>
        <p:nvSpPr>
          <p:cNvPr id="9" name="Rounded Rectangle 8"/>
          <p:cNvSpPr/>
          <p:nvPr/>
        </p:nvSpPr>
        <p:spPr>
          <a:xfrm>
            <a:off x="7624936" y="3576464"/>
            <a:ext cx="3240360" cy="2050027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dirty="0">
                <a:solidFill>
                  <a:schemeClr val="tx1"/>
                </a:solidFill>
              </a:rPr>
              <a:t>CUADRO NO SE MODIFICA; información entregada por coordinación.</a:t>
            </a:r>
          </a:p>
        </p:txBody>
      </p:sp>
    </p:spTree>
    <p:extLst>
      <p:ext uri="{BB962C8B-B14F-4D97-AF65-F5344CB8AC3E}">
        <p14:creationId xmlns:p14="http://schemas.microsoft.com/office/powerpoint/2010/main" val="300164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/>
          </p:nvPr>
        </p:nvGraphicFramePr>
        <p:xfrm>
          <a:off x="208112" y="264099"/>
          <a:ext cx="4464496" cy="90730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0200"/>
                <a:gridCol w="2664296"/>
              </a:tblGrid>
              <a:tr h="427953">
                <a:tc gridSpan="2">
                  <a:txBody>
                    <a:bodyPr/>
                    <a:lstStyle/>
                    <a:p>
                      <a:r>
                        <a:rPr lang="es-CL" sz="18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HOJA DE VIDA</a:t>
                      </a:r>
                    </a:p>
                  </a:txBody>
                  <a:tcPr>
                    <a:solidFill>
                      <a:srgbClr val="FF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  <a:tr h="284660">
                <a:tc>
                  <a:txBody>
                    <a:bodyPr/>
                    <a:lstStyle/>
                    <a:p>
                      <a:r>
                        <a:rPr lang="es-CL" sz="1200" smtClean="0"/>
                        <a:t>NOMBRE </a:t>
                      </a:r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200" dirty="0"/>
                    </a:p>
                  </a:txBody>
                  <a:tcPr/>
                </a:tc>
              </a:tr>
              <a:tr h="284660"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PAÍS DE ORIGEN</a:t>
                      </a:r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200" dirty="0"/>
                    </a:p>
                  </a:txBody>
                  <a:tcPr/>
                </a:tc>
              </a:tr>
              <a:tr h="284660"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CIUDAD</a:t>
                      </a:r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200" dirty="0"/>
                    </a:p>
                  </a:txBody>
                  <a:tcPr/>
                </a:tc>
              </a:tr>
              <a:tr h="284660"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TELÉFONO DE CONTACTO</a:t>
                      </a:r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200" dirty="0"/>
                    </a:p>
                  </a:txBody>
                  <a:tcPr/>
                </a:tc>
              </a:tr>
              <a:tr h="284660"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CORREO ELECTRÓNICO</a:t>
                      </a:r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200" dirty="0"/>
                    </a:p>
                  </a:txBody>
                  <a:tcPr/>
                </a:tc>
              </a:tr>
              <a:tr h="284660"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ESTUDIOS SECUNDARIOS</a:t>
                      </a:r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200" dirty="0"/>
                    </a:p>
                  </a:txBody>
                  <a:tcPr/>
                </a:tc>
              </a:tr>
              <a:tr h="284660"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IDIOMAS Y NIVEL</a:t>
                      </a:r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200" dirty="0"/>
                    </a:p>
                  </a:txBody>
                  <a:tcPr/>
                </a:tc>
              </a:tr>
              <a:tr h="474433"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ACTIVIDADES EXTRACURRICULARES</a:t>
                      </a:r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200" dirty="0"/>
                    </a:p>
                  </a:txBody>
                  <a:tcPr/>
                </a:tc>
              </a:tr>
              <a:tr h="600948">
                <a:tc gridSpan="2">
                  <a:txBody>
                    <a:bodyPr/>
                    <a:lstStyle/>
                    <a:p>
                      <a:r>
                        <a:rPr lang="es-CL" sz="1600" b="0" dirty="0" smtClean="0"/>
                        <a:t>PRESENTACIÓN ESTUDIANTE – MOTIVACIONES ACTIVIDADES</a:t>
                      </a:r>
                      <a:r>
                        <a:rPr lang="es-CL" sz="1600" b="0" baseline="0" dirty="0" smtClean="0"/>
                        <a:t> EXTRAPROGRAMÁTICAS </a:t>
                      </a:r>
                      <a:endParaRPr lang="es-CL" sz="1600" b="0" dirty="0"/>
                    </a:p>
                  </a:txBody>
                  <a:tcPr>
                    <a:solidFill>
                      <a:srgbClr val="FF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 sz="1200" dirty="0"/>
                    </a:p>
                  </a:txBody>
                  <a:tcPr/>
                </a:tc>
              </a:tr>
              <a:tr h="5577055">
                <a:tc gridSpan="2">
                  <a:txBody>
                    <a:bodyPr/>
                    <a:lstStyle/>
                    <a:p>
                      <a:endParaRPr lang="es-CL" sz="1200" dirty="0" smtClean="0"/>
                    </a:p>
                    <a:p>
                      <a:endParaRPr lang="es-CL" sz="1200" dirty="0" smtClean="0"/>
                    </a:p>
                    <a:p>
                      <a:endParaRPr lang="es-CL" sz="1200" dirty="0" smtClean="0"/>
                    </a:p>
                    <a:p>
                      <a:endParaRPr lang="es-CL" sz="1200" dirty="0" smtClean="0"/>
                    </a:p>
                    <a:p>
                      <a:endParaRPr lang="es-CL" sz="1200" dirty="0" smtClean="0"/>
                    </a:p>
                    <a:p>
                      <a:endParaRPr lang="es-CL" sz="1200" dirty="0" smtClean="0"/>
                    </a:p>
                    <a:p>
                      <a:endParaRPr lang="es-CL" sz="1200" dirty="0" smtClean="0"/>
                    </a:p>
                    <a:p>
                      <a:endParaRPr lang="es-CL" sz="1200" dirty="0" smtClean="0"/>
                    </a:p>
                    <a:p>
                      <a:endParaRPr lang="es-CL" sz="1200" dirty="0" smtClean="0"/>
                    </a:p>
                    <a:p>
                      <a:endParaRPr lang="es-CL" sz="1200" dirty="0" smtClean="0"/>
                    </a:p>
                    <a:p>
                      <a:endParaRPr lang="es-CL" sz="1200" dirty="0" smtClean="0"/>
                    </a:p>
                    <a:p>
                      <a:endParaRPr lang="es-CL" sz="1200" dirty="0" smtClean="0"/>
                    </a:p>
                    <a:p>
                      <a:endParaRPr lang="es-CL" sz="1200" dirty="0" smtClean="0"/>
                    </a:p>
                    <a:p>
                      <a:endParaRPr lang="es-CL" sz="1200" dirty="0" smtClean="0"/>
                    </a:p>
                    <a:p>
                      <a:endParaRPr lang="es-CL" sz="1200" dirty="0" smtClean="0"/>
                    </a:p>
                    <a:p>
                      <a:endParaRPr lang="es-CL" sz="1200" dirty="0" smtClean="0"/>
                    </a:p>
                    <a:p>
                      <a:endParaRPr lang="es-CL" sz="1200" dirty="0" smtClean="0"/>
                    </a:p>
                    <a:p>
                      <a:endParaRPr lang="es-CL" sz="1200" dirty="0" smtClean="0"/>
                    </a:p>
                    <a:p>
                      <a:endParaRPr lang="es-CL" sz="1200" dirty="0" smtClean="0"/>
                    </a:p>
                    <a:p>
                      <a:endParaRPr lang="es-CL" sz="1200" dirty="0" smtClean="0"/>
                    </a:p>
                    <a:p>
                      <a:endParaRPr lang="es-CL" sz="1200" dirty="0" smtClean="0"/>
                    </a:p>
                    <a:p>
                      <a:endParaRPr lang="es-CL" sz="1200" dirty="0" smtClean="0"/>
                    </a:p>
                    <a:p>
                      <a:endParaRPr lang="es-CL" sz="1200" dirty="0" smtClean="0"/>
                    </a:p>
                    <a:p>
                      <a:endParaRPr lang="es-CL" sz="1200" dirty="0" smtClean="0"/>
                    </a:p>
                    <a:p>
                      <a:endParaRPr lang="es-CL" sz="1200" dirty="0" smtClean="0"/>
                    </a:p>
                    <a:p>
                      <a:endParaRPr lang="es-CL" sz="1200" dirty="0" smtClean="0"/>
                    </a:p>
                    <a:p>
                      <a:endParaRPr lang="es-CL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816624" y="264096"/>
            <a:ext cx="7776864" cy="907300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386877" y="770201"/>
            <a:ext cx="4046371" cy="934055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dirty="0" smtClean="0">
                <a:solidFill>
                  <a:srgbClr val="FF0000"/>
                </a:solidFill>
              </a:rPr>
              <a:t>RELLENAR CON INFORMACIÓN DEL ESTUDIANTE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9591459" y="6528792"/>
            <a:ext cx="288032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6985248" y="5173899"/>
            <a:ext cx="4046371" cy="1723317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dirty="0" smtClean="0">
                <a:solidFill>
                  <a:srgbClr val="FF0000"/>
                </a:solidFill>
              </a:rPr>
              <a:t>ADJUNTAR IMAGEN REPRESENTATIVA PARA EL ESTUDIANTE (borrar recuadro punteado)</a:t>
            </a:r>
          </a:p>
        </p:txBody>
      </p:sp>
      <p:cxnSp>
        <p:nvCxnSpPr>
          <p:cNvPr id="13" name="Straight Arrow Connector 12"/>
          <p:cNvCxnSpPr>
            <a:stCxn id="5" idx="1"/>
          </p:cNvCxnSpPr>
          <p:nvPr/>
        </p:nvCxnSpPr>
        <p:spPr>
          <a:xfrm flipH="1" flipV="1">
            <a:off x="4744616" y="1200200"/>
            <a:ext cx="1642261" cy="3702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6390677" y="7418829"/>
            <a:ext cx="4046371" cy="1702251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dirty="0" smtClean="0">
                <a:solidFill>
                  <a:srgbClr val="FF0000"/>
                </a:solidFill>
              </a:rPr>
              <a:t>Texto breve con las motivaciones  personales que hayan llevado al estudiante a estudiar arquitectura, además de otras motivaciones y actividades extra-programáticas.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4024536" y="8252109"/>
            <a:ext cx="2362341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188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352128" y="2568352"/>
            <a:ext cx="6423135" cy="3740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6081" tIns="48041" rIns="96081" bIns="48041" rtlCol="0">
            <a:spAutoFit/>
          </a:bodyPr>
          <a:lstStyle/>
          <a:p>
            <a:r>
              <a:rPr lang="es-CL" sz="1800" dirty="0" smtClean="0">
                <a:latin typeface="Calibri" panose="020F0502020204030204" pitchFamily="34" charset="0"/>
              </a:rPr>
              <a:t>SITUACIÓN ESTUDIANTE DENTRO DEL PLAN DE ESTUDIO</a:t>
            </a:r>
            <a:endParaRPr lang="es-CL" sz="1800" dirty="0">
              <a:latin typeface="Calibri" panose="020F0502020204030204" pitchFamily="34" charset="0"/>
            </a:endParaRPr>
          </a:p>
        </p:txBody>
      </p:sp>
      <p:sp>
        <p:nvSpPr>
          <p:cNvPr id="153" name="152 Rectángulo"/>
          <p:cNvSpPr/>
          <p:nvPr/>
        </p:nvSpPr>
        <p:spPr>
          <a:xfrm>
            <a:off x="444895" y="3386109"/>
            <a:ext cx="922540" cy="28803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TALLER I</a:t>
            </a:r>
            <a:endParaRPr lang="es-CL" sz="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54" name="153 Rectángulo"/>
          <p:cNvSpPr/>
          <p:nvPr/>
        </p:nvSpPr>
        <p:spPr>
          <a:xfrm>
            <a:off x="429282" y="3812751"/>
            <a:ext cx="922540" cy="28803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COMPOSICIÓN I</a:t>
            </a:r>
            <a:endParaRPr lang="es-CL" sz="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55" name="154 Rectángulo"/>
          <p:cNvSpPr/>
          <p:nvPr/>
        </p:nvSpPr>
        <p:spPr>
          <a:xfrm>
            <a:off x="433908" y="4223208"/>
            <a:ext cx="922540" cy="28803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MEDIOS DE EXP I</a:t>
            </a:r>
            <a:endParaRPr lang="es-CL" sz="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56" name="155 Rectángulo"/>
          <p:cNvSpPr/>
          <p:nvPr/>
        </p:nvSpPr>
        <p:spPr>
          <a:xfrm>
            <a:off x="447266" y="4649850"/>
            <a:ext cx="922540" cy="28803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MATEMÁTICAS 0</a:t>
            </a:r>
            <a:endParaRPr lang="es-CL" sz="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57" name="156 Rectángulo"/>
          <p:cNvSpPr/>
          <p:nvPr/>
        </p:nvSpPr>
        <p:spPr>
          <a:xfrm>
            <a:off x="447266" y="5090282"/>
            <a:ext cx="922540" cy="28803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EDIFICACIÓN I</a:t>
            </a:r>
            <a:endParaRPr lang="es-CL" sz="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59" name="158 Rectángulo"/>
          <p:cNvSpPr/>
          <p:nvPr/>
        </p:nvSpPr>
        <p:spPr>
          <a:xfrm>
            <a:off x="435879" y="5927381"/>
            <a:ext cx="922540" cy="28803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TEORÍA DE LA ARQ UITECTURA I</a:t>
            </a:r>
            <a:endParaRPr lang="es-CL" sz="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61" name="160 Rectángulo"/>
          <p:cNvSpPr/>
          <p:nvPr/>
        </p:nvSpPr>
        <p:spPr>
          <a:xfrm>
            <a:off x="424136" y="6786872"/>
            <a:ext cx="922540" cy="28803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URBANISMO I</a:t>
            </a:r>
            <a:endParaRPr lang="es-CL" sz="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63" name="162 Rectángulo"/>
          <p:cNvSpPr/>
          <p:nvPr/>
        </p:nvSpPr>
        <p:spPr>
          <a:xfrm>
            <a:off x="1403923" y="3386109"/>
            <a:ext cx="915831" cy="28803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TALLER II</a:t>
            </a:r>
            <a:endParaRPr lang="es-CL" sz="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64" name="163 Rectángulo"/>
          <p:cNvSpPr/>
          <p:nvPr/>
        </p:nvSpPr>
        <p:spPr>
          <a:xfrm>
            <a:off x="1388310" y="3812751"/>
            <a:ext cx="915831" cy="28803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COMPOSICIÓN II</a:t>
            </a:r>
            <a:endParaRPr lang="es-CL" sz="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65" name="164 Rectángulo"/>
          <p:cNvSpPr/>
          <p:nvPr/>
        </p:nvSpPr>
        <p:spPr>
          <a:xfrm>
            <a:off x="1392936" y="4223208"/>
            <a:ext cx="915831" cy="28803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MEDIOS DE EXP II</a:t>
            </a:r>
            <a:endParaRPr lang="es-CL" sz="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66" name="165 Rectángulo"/>
          <p:cNvSpPr/>
          <p:nvPr/>
        </p:nvSpPr>
        <p:spPr>
          <a:xfrm>
            <a:off x="1406294" y="4649850"/>
            <a:ext cx="915831" cy="28803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MATEMÁTICAS I</a:t>
            </a:r>
            <a:endParaRPr lang="es-CL" sz="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67" name="166 Rectángulo"/>
          <p:cNvSpPr/>
          <p:nvPr/>
        </p:nvSpPr>
        <p:spPr>
          <a:xfrm>
            <a:off x="1406294" y="5090282"/>
            <a:ext cx="915831" cy="28803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EDIFICACIÓN II</a:t>
            </a:r>
            <a:endParaRPr lang="es-CL" sz="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69" name="168 Rectángulo"/>
          <p:cNvSpPr/>
          <p:nvPr/>
        </p:nvSpPr>
        <p:spPr>
          <a:xfrm>
            <a:off x="1394907" y="5927381"/>
            <a:ext cx="915831" cy="28803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TEORÍA DE LA ARQUITECTURA II</a:t>
            </a:r>
            <a:endParaRPr lang="es-CL" sz="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71" name="170 Rectángulo"/>
          <p:cNvSpPr/>
          <p:nvPr/>
        </p:nvSpPr>
        <p:spPr>
          <a:xfrm>
            <a:off x="1383164" y="6786872"/>
            <a:ext cx="915831" cy="28803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URBANISMO II</a:t>
            </a:r>
            <a:endParaRPr lang="es-CL" sz="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73" name="172 Rectángulo"/>
          <p:cNvSpPr/>
          <p:nvPr/>
        </p:nvSpPr>
        <p:spPr>
          <a:xfrm>
            <a:off x="2372417" y="3000561"/>
            <a:ext cx="245227" cy="4541574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s-CL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PORTAFOLIO INTEGRADO TEMÁTICO I</a:t>
            </a:r>
            <a:endParaRPr lang="es-CL" sz="1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74" name="173 Rectángulo"/>
          <p:cNvSpPr/>
          <p:nvPr/>
        </p:nvSpPr>
        <p:spPr>
          <a:xfrm>
            <a:off x="2704487" y="3386109"/>
            <a:ext cx="894758" cy="28803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TALLER III</a:t>
            </a:r>
            <a:endParaRPr lang="es-CL" sz="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75" name="174 Rectángulo"/>
          <p:cNvSpPr/>
          <p:nvPr/>
        </p:nvSpPr>
        <p:spPr>
          <a:xfrm>
            <a:off x="2688874" y="3812750"/>
            <a:ext cx="894758" cy="295615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800" dirty="0">
                <a:solidFill>
                  <a:schemeClr val="tx1"/>
                </a:solidFill>
                <a:latin typeface="Calibri" panose="020F0502020204030204" pitchFamily="34" charset="0"/>
              </a:rPr>
              <a:t>COMPOSICIÓN </a:t>
            </a:r>
            <a:r>
              <a:rPr lang="es-C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III</a:t>
            </a:r>
            <a:endParaRPr lang="es-CL" sz="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77" name="176 Rectángulo"/>
          <p:cNvSpPr/>
          <p:nvPr/>
        </p:nvSpPr>
        <p:spPr>
          <a:xfrm>
            <a:off x="2706858" y="4649850"/>
            <a:ext cx="894758" cy="28803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MATEMÁTICAS II</a:t>
            </a:r>
            <a:endParaRPr lang="es-CL" sz="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78" name="177 Rectángulo"/>
          <p:cNvSpPr/>
          <p:nvPr/>
        </p:nvSpPr>
        <p:spPr>
          <a:xfrm>
            <a:off x="2706858" y="5090282"/>
            <a:ext cx="894758" cy="28803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EDIFICACIÓN III</a:t>
            </a:r>
            <a:endParaRPr lang="es-CL" sz="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79" name="178 Rectángulo"/>
          <p:cNvSpPr/>
          <p:nvPr/>
        </p:nvSpPr>
        <p:spPr>
          <a:xfrm>
            <a:off x="2690845" y="5516924"/>
            <a:ext cx="894758" cy="28803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ESTRUCTURA I</a:t>
            </a:r>
            <a:endParaRPr lang="es-CL" sz="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81" name="180 Rectángulo"/>
          <p:cNvSpPr/>
          <p:nvPr/>
        </p:nvSpPr>
        <p:spPr>
          <a:xfrm>
            <a:off x="2688874" y="6354023"/>
            <a:ext cx="894758" cy="28803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HISTORIA DEL ARTE</a:t>
            </a:r>
            <a:endParaRPr lang="es-CL" sz="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82" name="181 Rectángulo"/>
          <p:cNvSpPr/>
          <p:nvPr/>
        </p:nvSpPr>
        <p:spPr>
          <a:xfrm>
            <a:off x="2683728" y="6786872"/>
            <a:ext cx="894758" cy="28803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URBANISMO III</a:t>
            </a:r>
            <a:endParaRPr lang="es-CL" sz="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84" name="183 Rectángulo"/>
          <p:cNvSpPr/>
          <p:nvPr/>
        </p:nvSpPr>
        <p:spPr>
          <a:xfrm>
            <a:off x="3678393" y="3396204"/>
            <a:ext cx="954482" cy="28803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TALLER IV</a:t>
            </a:r>
            <a:endParaRPr lang="es-CL" sz="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85" name="184 Rectángulo"/>
          <p:cNvSpPr/>
          <p:nvPr/>
        </p:nvSpPr>
        <p:spPr>
          <a:xfrm>
            <a:off x="3662780" y="3822846"/>
            <a:ext cx="954482" cy="28803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COMPUTACIÓN</a:t>
            </a:r>
            <a:endParaRPr lang="es-CL" sz="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88" name="187 Rectángulo"/>
          <p:cNvSpPr/>
          <p:nvPr/>
        </p:nvSpPr>
        <p:spPr>
          <a:xfrm>
            <a:off x="3680764" y="5100377"/>
            <a:ext cx="954482" cy="28803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EDIFICACIÓN IV</a:t>
            </a:r>
            <a:endParaRPr lang="es-CL" sz="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89" name="188 Rectángulo"/>
          <p:cNvSpPr/>
          <p:nvPr/>
        </p:nvSpPr>
        <p:spPr>
          <a:xfrm>
            <a:off x="3664751" y="5527019"/>
            <a:ext cx="954482" cy="28803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ESTRUCTURA II</a:t>
            </a:r>
            <a:endParaRPr lang="es-CL" sz="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90" name="189 Rectángulo"/>
          <p:cNvSpPr/>
          <p:nvPr/>
        </p:nvSpPr>
        <p:spPr>
          <a:xfrm>
            <a:off x="3669377" y="5937476"/>
            <a:ext cx="954482" cy="28803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TEORÍA DE LA ARQUITECTURA III </a:t>
            </a:r>
            <a:endParaRPr lang="es-CL" sz="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91" name="190 Rectángulo"/>
          <p:cNvSpPr/>
          <p:nvPr/>
        </p:nvSpPr>
        <p:spPr>
          <a:xfrm>
            <a:off x="3662780" y="6364118"/>
            <a:ext cx="954482" cy="28803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HISTORIA Y PATRIMONIO I</a:t>
            </a:r>
            <a:endParaRPr lang="es-CL" sz="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92" name="191 Rectángulo"/>
          <p:cNvSpPr/>
          <p:nvPr/>
        </p:nvSpPr>
        <p:spPr>
          <a:xfrm>
            <a:off x="3657634" y="6796967"/>
            <a:ext cx="954482" cy="28803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URBANISMO IV</a:t>
            </a:r>
            <a:endParaRPr lang="es-CL" sz="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94" name="193 Rectángulo"/>
          <p:cNvSpPr/>
          <p:nvPr/>
        </p:nvSpPr>
        <p:spPr>
          <a:xfrm>
            <a:off x="4684409" y="3396204"/>
            <a:ext cx="997757" cy="28803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TALLER V</a:t>
            </a:r>
            <a:endParaRPr lang="es-CL" sz="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98" name="197 Rectángulo"/>
          <p:cNvSpPr/>
          <p:nvPr/>
        </p:nvSpPr>
        <p:spPr>
          <a:xfrm>
            <a:off x="4686780" y="5100377"/>
            <a:ext cx="997757" cy="28803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EDIFICACIÓN V</a:t>
            </a:r>
            <a:endParaRPr lang="es-CL" sz="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99" name="198 Rectángulo"/>
          <p:cNvSpPr/>
          <p:nvPr/>
        </p:nvSpPr>
        <p:spPr>
          <a:xfrm>
            <a:off x="4670767" y="5527019"/>
            <a:ext cx="997757" cy="28803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ESTRUCTURA III</a:t>
            </a:r>
            <a:endParaRPr lang="es-CL" sz="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00" name="199 Rectángulo"/>
          <p:cNvSpPr/>
          <p:nvPr/>
        </p:nvSpPr>
        <p:spPr>
          <a:xfrm>
            <a:off x="4675393" y="5937476"/>
            <a:ext cx="997757" cy="28803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TEORÍA DE LA ARQUITECTURA IV</a:t>
            </a:r>
            <a:endParaRPr lang="es-CL" sz="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01" name="200 Rectángulo"/>
          <p:cNvSpPr/>
          <p:nvPr/>
        </p:nvSpPr>
        <p:spPr>
          <a:xfrm>
            <a:off x="4668796" y="6364118"/>
            <a:ext cx="997757" cy="28803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HISTORIA Y PATRIMONIO II</a:t>
            </a:r>
            <a:endParaRPr lang="es-CL" sz="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02" name="201 Rectángulo"/>
          <p:cNvSpPr/>
          <p:nvPr/>
        </p:nvSpPr>
        <p:spPr>
          <a:xfrm>
            <a:off x="4663650" y="6796967"/>
            <a:ext cx="997757" cy="28803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URBANISMO V</a:t>
            </a:r>
            <a:endParaRPr lang="es-CL" sz="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04" name="203 Rectángulo"/>
          <p:cNvSpPr/>
          <p:nvPr/>
        </p:nvSpPr>
        <p:spPr>
          <a:xfrm>
            <a:off x="6092382" y="3386109"/>
            <a:ext cx="922146" cy="28803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TALLER VI</a:t>
            </a:r>
            <a:endParaRPr lang="es-CL" sz="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08" name="207 Rectángulo"/>
          <p:cNvSpPr/>
          <p:nvPr/>
        </p:nvSpPr>
        <p:spPr>
          <a:xfrm>
            <a:off x="6094753" y="5090282"/>
            <a:ext cx="922146" cy="28803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EDIFICACIÓN VII</a:t>
            </a:r>
            <a:endParaRPr lang="es-CL" sz="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09" name="208 Rectángulo"/>
          <p:cNvSpPr/>
          <p:nvPr/>
        </p:nvSpPr>
        <p:spPr>
          <a:xfrm>
            <a:off x="6078740" y="5516924"/>
            <a:ext cx="922146" cy="28803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ESTRUCTURA IV</a:t>
            </a:r>
            <a:endParaRPr lang="es-CL" sz="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11" name="210 Rectángulo"/>
          <p:cNvSpPr/>
          <p:nvPr/>
        </p:nvSpPr>
        <p:spPr>
          <a:xfrm>
            <a:off x="6076769" y="6354023"/>
            <a:ext cx="922146" cy="28803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HISTORIA Y PATRIMONIO III</a:t>
            </a:r>
            <a:endParaRPr lang="es-CL" sz="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12" name="211 Rectángulo"/>
          <p:cNvSpPr/>
          <p:nvPr/>
        </p:nvSpPr>
        <p:spPr>
          <a:xfrm>
            <a:off x="6078739" y="6786872"/>
            <a:ext cx="915029" cy="28803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URBANISMO VI</a:t>
            </a:r>
            <a:endParaRPr lang="es-CL" sz="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13" name="212 Rectángulo"/>
          <p:cNvSpPr/>
          <p:nvPr/>
        </p:nvSpPr>
        <p:spPr>
          <a:xfrm>
            <a:off x="6078740" y="7254103"/>
            <a:ext cx="922146" cy="28803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EFG</a:t>
            </a:r>
            <a:endParaRPr lang="es-CL" sz="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14" name="213 Rectángulo"/>
          <p:cNvSpPr/>
          <p:nvPr/>
        </p:nvSpPr>
        <p:spPr>
          <a:xfrm>
            <a:off x="5788839" y="3016264"/>
            <a:ext cx="245227" cy="4525871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s-CL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PORTAFOLIO INTEGRADO TEMÁTICO II</a:t>
            </a:r>
            <a:endParaRPr lang="es-CL" sz="1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15" name="214 Rectángulo"/>
          <p:cNvSpPr/>
          <p:nvPr/>
        </p:nvSpPr>
        <p:spPr>
          <a:xfrm>
            <a:off x="7067890" y="3386109"/>
            <a:ext cx="894758" cy="28803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TALER VII</a:t>
            </a:r>
            <a:endParaRPr lang="es-CL" sz="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19" name="218 Rectángulo"/>
          <p:cNvSpPr/>
          <p:nvPr/>
        </p:nvSpPr>
        <p:spPr>
          <a:xfrm>
            <a:off x="7070261" y="5090282"/>
            <a:ext cx="894758" cy="28803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EDIFICACIÓN II</a:t>
            </a:r>
            <a:endParaRPr lang="es-CL" sz="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20" name="219 Rectángulo"/>
          <p:cNvSpPr/>
          <p:nvPr/>
        </p:nvSpPr>
        <p:spPr>
          <a:xfrm>
            <a:off x="7054248" y="5516924"/>
            <a:ext cx="894758" cy="28803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ESTRUCTURA V</a:t>
            </a:r>
            <a:endParaRPr lang="es-CL" sz="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22" name="221 Rectángulo"/>
          <p:cNvSpPr/>
          <p:nvPr/>
        </p:nvSpPr>
        <p:spPr>
          <a:xfrm>
            <a:off x="7052277" y="6354023"/>
            <a:ext cx="894758" cy="28803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HISTORIA Y PATRIMONIO IV</a:t>
            </a:r>
            <a:endParaRPr lang="es-CL" sz="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23" name="222 Rectángulo"/>
          <p:cNvSpPr/>
          <p:nvPr/>
        </p:nvSpPr>
        <p:spPr>
          <a:xfrm>
            <a:off x="7047131" y="6786872"/>
            <a:ext cx="894758" cy="28803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URBANISMO VII</a:t>
            </a:r>
            <a:endParaRPr lang="es-CL" sz="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25" name="224 Rectángulo"/>
          <p:cNvSpPr/>
          <p:nvPr/>
        </p:nvSpPr>
        <p:spPr>
          <a:xfrm>
            <a:off x="8024273" y="3386109"/>
            <a:ext cx="884855" cy="28803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TALLER VIII</a:t>
            </a:r>
            <a:endParaRPr lang="es-CL" sz="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29" name="228 Rectángulo"/>
          <p:cNvSpPr/>
          <p:nvPr/>
        </p:nvSpPr>
        <p:spPr>
          <a:xfrm>
            <a:off x="8026644" y="5090282"/>
            <a:ext cx="884855" cy="28803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EDIFICACIÓN VIII</a:t>
            </a:r>
            <a:endParaRPr lang="es-CL" sz="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31" name="230 Rectángulo"/>
          <p:cNvSpPr/>
          <p:nvPr/>
        </p:nvSpPr>
        <p:spPr>
          <a:xfrm>
            <a:off x="8015257" y="5927381"/>
            <a:ext cx="884855" cy="28803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INSTRUMENTOS</a:t>
            </a:r>
            <a:endParaRPr lang="es-CL" sz="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33" name="232 Rectángulo"/>
          <p:cNvSpPr/>
          <p:nvPr/>
        </p:nvSpPr>
        <p:spPr>
          <a:xfrm>
            <a:off x="8003514" y="6786872"/>
            <a:ext cx="907985" cy="28803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EVALUACIÓN DE PROYECTOS</a:t>
            </a:r>
            <a:endParaRPr lang="es-CL" sz="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34" name="233 Rectángulo"/>
          <p:cNvSpPr/>
          <p:nvPr/>
        </p:nvSpPr>
        <p:spPr>
          <a:xfrm>
            <a:off x="8014138" y="7244008"/>
            <a:ext cx="884855" cy="28803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EFG</a:t>
            </a:r>
            <a:endParaRPr lang="es-CL" sz="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35" name="234 Rectángulo"/>
          <p:cNvSpPr/>
          <p:nvPr/>
        </p:nvSpPr>
        <p:spPr>
          <a:xfrm>
            <a:off x="9357010" y="3386109"/>
            <a:ext cx="1153344" cy="28803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TALLER IX</a:t>
            </a:r>
            <a:endParaRPr lang="es-CL" sz="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36" name="235 Rectángulo"/>
          <p:cNvSpPr/>
          <p:nvPr/>
        </p:nvSpPr>
        <p:spPr>
          <a:xfrm>
            <a:off x="9341397" y="3812751"/>
            <a:ext cx="1153344" cy="28803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SEMINARIO I</a:t>
            </a:r>
            <a:endParaRPr lang="es-CL" sz="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37" name="236 Rectángulo"/>
          <p:cNvSpPr/>
          <p:nvPr/>
        </p:nvSpPr>
        <p:spPr>
          <a:xfrm>
            <a:off x="9346023" y="4223208"/>
            <a:ext cx="1153344" cy="28803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MATERIALIZACIÓN I</a:t>
            </a:r>
            <a:endParaRPr lang="es-CL" sz="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38" name="237 Rectángulo"/>
          <p:cNvSpPr/>
          <p:nvPr/>
        </p:nvSpPr>
        <p:spPr>
          <a:xfrm>
            <a:off x="9337531" y="4652784"/>
            <a:ext cx="1153344" cy="28803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GESTIÓN II</a:t>
            </a:r>
            <a:endParaRPr lang="es-CL" sz="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44" name="243 Rectángulo"/>
          <p:cNvSpPr/>
          <p:nvPr/>
        </p:nvSpPr>
        <p:spPr>
          <a:xfrm>
            <a:off x="9318349" y="7254103"/>
            <a:ext cx="1153344" cy="28803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CTI</a:t>
            </a:r>
            <a:endParaRPr lang="es-CL" sz="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45" name="244 Rectángulo"/>
          <p:cNvSpPr/>
          <p:nvPr/>
        </p:nvSpPr>
        <p:spPr>
          <a:xfrm>
            <a:off x="10547844" y="3432448"/>
            <a:ext cx="1074527" cy="28803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TALLER X</a:t>
            </a:r>
            <a:endParaRPr lang="es-CL" sz="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46" name="245 Rectángulo"/>
          <p:cNvSpPr/>
          <p:nvPr/>
        </p:nvSpPr>
        <p:spPr>
          <a:xfrm>
            <a:off x="10532231" y="3812751"/>
            <a:ext cx="1095286" cy="28803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SEMINARIO II</a:t>
            </a:r>
            <a:endParaRPr lang="es-CL" sz="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47" name="246 Rectángulo"/>
          <p:cNvSpPr/>
          <p:nvPr/>
        </p:nvSpPr>
        <p:spPr>
          <a:xfrm>
            <a:off x="10530723" y="4223208"/>
            <a:ext cx="1095286" cy="28803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MATERIALIZACIÓN III</a:t>
            </a:r>
            <a:endParaRPr lang="es-CL" sz="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48" name="247 Rectángulo"/>
          <p:cNvSpPr/>
          <p:nvPr/>
        </p:nvSpPr>
        <p:spPr>
          <a:xfrm>
            <a:off x="10530723" y="4655718"/>
            <a:ext cx="1095286" cy="28803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GESTIÓN IV</a:t>
            </a:r>
            <a:endParaRPr lang="es-CL" sz="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54" name="253 Rectángulo"/>
          <p:cNvSpPr/>
          <p:nvPr/>
        </p:nvSpPr>
        <p:spPr>
          <a:xfrm>
            <a:off x="10530723" y="7254103"/>
            <a:ext cx="1095286" cy="28803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CTI</a:t>
            </a:r>
            <a:endParaRPr lang="es-CL" sz="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55" name="254 Rectángulo"/>
          <p:cNvSpPr/>
          <p:nvPr/>
        </p:nvSpPr>
        <p:spPr>
          <a:xfrm>
            <a:off x="8996971" y="3017375"/>
            <a:ext cx="245227" cy="4515776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s-CL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PORTAFOLIO VOCACIONAL</a:t>
            </a:r>
            <a:endParaRPr lang="es-CL" sz="1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56" name="255 Rectángulo"/>
          <p:cNvSpPr/>
          <p:nvPr/>
        </p:nvSpPr>
        <p:spPr>
          <a:xfrm>
            <a:off x="447266" y="3000561"/>
            <a:ext cx="1874859" cy="28803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NIVEL INICIAL</a:t>
            </a:r>
            <a:endParaRPr lang="es-CL" sz="1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57" name="256 Rectángulo"/>
          <p:cNvSpPr/>
          <p:nvPr/>
        </p:nvSpPr>
        <p:spPr>
          <a:xfrm>
            <a:off x="2706858" y="3010656"/>
            <a:ext cx="2977679" cy="28803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000" dirty="0">
                <a:solidFill>
                  <a:schemeClr val="tx1"/>
                </a:solidFill>
                <a:latin typeface="Calibri" panose="020F0502020204030204" pitchFamily="34" charset="0"/>
              </a:rPr>
              <a:t>NIVEL </a:t>
            </a:r>
            <a:r>
              <a:rPr lang="es-CL" sz="1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INTERMEDIO</a:t>
            </a:r>
            <a:endParaRPr lang="es-CL" sz="1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58" name="257 Rectángulo"/>
          <p:cNvSpPr/>
          <p:nvPr/>
        </p:nvSpPr>
        <p:spPr>
          <a:xfrm>
            <a:off x="6109351" y="3010656"/>
            <a:ext cx="2841229" cy="297391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000" dirty="0">
                <a:solidFill>
                  <a:schemeClr val="tx1"/>
                </a:solidFill>
                <a:latin typeface="Calibri" panose="020F0502020204030204" pitchFamily="34" charset="0"/>
              </a:rPr>
              <a:t>NIVEL </a:t>
            </a:r>
            <a:r>
              <a:rPr lang="es-CL" sz="1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AVANZADO</a:t>
            </a:r>
            <a:endParaRPr lang="es-CL" sz="1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59" name="258 Rectángulo"/>
          <p:cNvSpPr/>
          <p:nvPr/>
        </p:nvSpPr>
        <p:spPr>
          <a:xfrm>
            <a:off x="9359381" y="3020015"/>
            <a:ext cx="2262989" cy="28803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ESPECIALIZACIÓN</a:t>
            </a:r>
            <a:endParaRPr lang="es-CL" sz="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r>
              <a:rPr lang="es-C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TECNOLOGÍA, PATRIMONIO, URBANISMO</a:t>
            </a:r>
            <a:endParaRPr lang="es-CL" sz="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60" name="259 Rectángulo"/>
          <p:cNvSpPr/>
          <p:nvPr/>
        </p:nvSpPr>
        <p:spPr>
          <a:xfrm>
            <a:off x="11673977" y="3016779"/>
            <a:ext cx="245227" cy="4515776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s-CL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PORTAFOLIO EGRESO</a:t>
            </a:r>
            <a:endParaRPr lang="es-CL" sz="1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82" name="81 Rectángulo"/>
          <p:cNvSpPr/>
          <p:nvPr/>
        </p:nvSpPr>
        <p:spPr>
          <a:xfrm>
            <a:off x="11973764" y="3016264"/>
            <a:ext cx="490131" cy="4515776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s-CL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PROCESO DE</a:t>
            </a:r>
          </a:p>
          <a:p>
            <a:pPr algn="ctr"/>
            <a:r>
              <a:rPr lang="es-CL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TITULACIÓN</a:t>
            </a:r>
            <a:endParaRPr lang="es-CL" sz="1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76" name="Picture 2" descr="http://servicios.ucentral.cl/horarioAlumno/imagenes/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20" y="264096"/>
            <a:ext cx="3095625" cy="74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ounded Rectangle 72"/>
          <p:cNvSpPr/>
          <p:nvPr/>
        </p:nvSpPr>
        <p:spPr>
          <a:xfrm>
            <a:off x="7927392" y="516197"/>
            <a:ext cx="4046371" cy="1723317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dirty="0" smtClean="0">
                <a:solidFill>
                  <a:srgbClr val="FF0000"/>
                </a:solidFill>
              </a:rPr>
              <a:t>MARCAR CASILLAS CON UN SOLO COLOR (CELESTE) TODAS LAS ASIGNATURAS CURSADAS, INCLUSIVE EL SEMESTRE EN CURSO</a:t>
            </a:r>
            <a:endParaRPr lang="es-CL" sz="2000" dirty="0">
              <a:solidFill>
                <a:srgbClr val="FF0000"/>
              </a:solidFill>
            </a:endParaRPr>
          </a:p>
        </p:txBody>
      </p:sp>
      <p:cxnSp>
        <p:nvCxnSpPr>
          <p:cNvPr id="3" name="Elbow Connector 2"/>
          <p:cNvCxnSpPr>
            <a:stCxn id="73" idx="1"/>
            <a:endCxn id="204" idx="0"/>
          </p:cNvCxnSpPr>
          <p:nvPr/>
        </p:nvCxnSpPr>
        <p:spPr>
          <a:xfrm rot="10800000" flipV="1">
            <a:off x="6553456" y="1377855"/>
            <a:ext cx="1373937" cy="2008253"/>
          </a:xfrm>
          <a:prstGeom prst="bent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2327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184" y="119271"/>
            <a:ext cx="11236669" cy="8353737"/>
          </a:xfrm>
          <a:prstGeom prst="rect">
            <a:avLst/>
          </a:prstGeom>
          <a:ln>
            <a:solidFill>
              <a:schemeClr val="tx1"/>
            </a:solidFill>
          </a:ln>
        </p:spPr>
      </p:pic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926999"/>
              </p:ext>
            </p:extLst>
          </p:nvPr>
        </p:nvGraphicFramePr>
        <p:xfrm>
          <a:off x="6832848" y="8655496"/>
          <a:ext cx="5256584" cy="6096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19024"/>
                <a:gridCol w="5037560"/>
              </a:tblGrid>
              <a:tr h="100811">
                <a:tc gridSpan="2">
                  <a:txBody>
                    <a:bodyPr/>
                    <a:lstStyle/>
                    <a:p>
                      <a:pPr marL="114300" algn="just"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Simbología </a:t>
                      </a:r>
                      <a:endParaRPr lang="es-CL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00811">
                <a:tc>
                  <a:txBody>
                    <a:bodyPr/>
                    <a:lstStyle/>
                    <a:p>
                      <a:pPr marL="114300" algn="just"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es-CL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114300" algn="just"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N1: Awareness	: Despertar el interés por algo, primera aproximación.</a:t>
                      </a:r>
                      <a:endParaRPr lang="es-CL" sz="800" dirty="0">
                        <a:effectLst/>
                      </a:endParaRPr>
                    </a:p>
                    <a:p>
                      <a:pPr marL="114300" algn="just">
                        <a:spcAft>
                          <a:spcPts val="0"/>
                        </a:spcAft>
                      </a:pPr>
                      <a:r>
                        <a:rPr lang="es-ES" sz="800" dirty="0" smtClean="0">
                          <a:effectLst/>
                        </a:rPr>
                        <a:t>N2</a:t>
                      </a:r>
                      <a:r>
                        <a:rPr lang="es-ES" sz="800" dirty="0">
                          <a:effectLst/>
                        </a:rPr>
                        <a:t>: knowledge	: Conocimiento con precisión sobre un </a:t>
                      </a:r>
                      <a:r>
                        <a:rPr lang="es-ES" sz="800" dirty="0" smtClean="0">
                          <a:effectLst/>
                        </a:rPr>
                        <a:t>tema</a:t>
                      </a:r>
                      <a:endParaRPr lang="es-CL" sz="800" dirty="0" smtClean="0">
                        <a:effectLst/>
                      </a:endParaRPr>
                    </a:p>
                    <a:p>
                      <a:pPr marL="114300" algn="just">
                        <a:spcAft>
                          <a:spcPts val="0"/>
                        </a:spcAft>
                      </a:pPr>
                      <a:r>
                        <a:rPr lang="es-ES" sz="800" dirty="0" smtClean="0">
                          <a:effectLst/>
                        </a:rPr>
                        <a:t>N3: </a:t>
                      </a:r>
                      <a:r>
                        <a:rPr lang="es-ES" sz="800" dirty="0" err="1" smtClean="0">
                          <a:effectLst/>
                        </a:rPr>
                        <a:t>Understanding</a:t>
                      </a:r>
                      <a:r>
                        <a:rPr lang="es-ES" sz="800" dirty="0" smtClean="0">
                          <a:effectLst/>
                        </a:rPr>
                        <a:t>	: Comprensión con un grado de interpretación</a:t>
                      </a:r>
                      <a:endParaRPr lang="es-CL" sz="800" dirty="0" smtClean="0">
                        <a:effectLst/>
                      </a:endParaRPr>
                    </a:p>
                    <a:p>
                      <a:pPr marL="114300" algn="just">
                        <a:spcAft>
                          <a:spcPts val="0"/>
                        </a:spcAft>
                      </a:pPr>
                      <a:r>
                        <a:rPr lang="es-ES" sz="800" dirty="0" smtClean="0">
                          <a:effectLst/>
                        </a:rPr>
                        <a:t>N4</a:t>
                      </a:r>
                      <a:r>
                        <a:rPr lang="es-ES" sz="800" dirty="0">
                          <a:effectLst/>
                        </a:rPr>
                        <a:t>: Ability	</a:t>
                      </a:r>
                      <a:r>
                        <a:rPr lang="es-ES" sz="800" dirty="0" smtClean="0">
                          <a:effectLst/>
                        </a:rPr>
                        <a:t>: </a:t>
                      </a:r>
                      <a:r>
                        <a:rPr lang="es-ES" sz="800" dirty="0">
                          <a:effectLst/>
                        </a:rPr>
                        <a:t>Manejo y aptitud con propiedad</a:t>
                      </a:r>
                      <a:endParaRPr lang="es-CL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100811">
                <a:tc>
                  <a:txBody>
                    <a:bodyPr/>
                    <a:lstStyle/>
                    <a:p>
                      <a:pPr marL="114300" algn="just"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es-CL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00811">
                <a:tc>
                  <a:txBody>
                    <a:bodyPr/>
                    <a:lstStyle/>
                    <a:p>
                      <a:pPr marL="114300" algn="just"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es-CL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00811">
                <a:tc>
                  <a:txBody>
                    <a:bodyPr/>
                    <a:lstStyle/>
                    <a:p>
                      <a:pPr marL="114300" algn="just"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es-CL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CC00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838672" y="8689032"/>
            <a:ext cx="4968552" cy="753074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dirty="0">
                <a:solidFill>
                  <a:schemeClr val="tx1"/>
                </a:solidFill>
              </a:rPr>
              <a:t>CUADRO NO SE MODIFICA; información entregada por coordinación.</a:t>
            </a:r>
          </a:p>
        </p:txBody>
      </p:sp>
    </p:spTree>
    <p:extLst>
      <p:ext uri="{BB962C8B-B14F-4D97-AF65-F5344CB8AC3E}">
        <p14:creationId xmlns:p14="http://schemas.microsoft.com/office/powerpoint/2010/main" val="994075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311352" y="7608912"/>
            <a:ext cx="82821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4800" b="1" dirty="0" smtClean="0">
                <a:latin typeface="Calibri" panose="020F0502020204030204" pitchFamily="34" charset="0"/>
              </a:rPr>
              <a:t>ASIGNATURAS CICLO INICIAL</a:t>
            </a:r>
          </a:p>
          <a:p>
            <a:pPr algn="r"/>
            <a:endParaRPr lang="es-CL" sz="2000" b="1" dirty="0" smtClean="0">
              <a:latin typeface="Calibri" panose="020F0502020204030204" pitchFamily="34" charset="0"/>
            </a:endParaRPr>
          </a:p>
          <a:p>
            <a:pPr algn="r"/>
            <a:r>
              <a:rPr lang="es-CL" sz="2000" b="1" dirty="0" smtClean="0">
                <a:latin typeface="Calibri" panose="020F0502020204030204" pitchFamily="34" charset="0"/>
              </a:rPr>
              <a:t>TALLER/ COMPOSICIÓN / MEDIOS DE EXPRESIÓN / MATEMÁTICAS / EDIFICACIÓN / TEORÍA DE LA ARQUITECTURA / URBANISMO</a:t>
            </a:r>
            <a:endParaRPr lang="es-CL" sz="2000" b="1" dirty="0">
              <a:latin typeface="Calibri" panose="020F050202020403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360240" y="3360440"/>
            <a:ext cx="9217024" cy="2736304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dirty="0" smtClean="0">
                <a:solidFill>
                  <a:srgbClr val="FF0000"/>
                </a:solidFill>
              </a:rPr>
              <a:t>AGREGAR ÉSTA DIAPOSITIVA SEGÚN EL CICLO ACTUAL DEL CUAL LEVANTARÁ SU INFORMACIÓN PARA ARMAR EL PORTAFOLIO.</a:t>
            </a:r>
          </a:p>
          <a:p>
            <a:pPr algn="ctr"/>
            <a:endParaRPr lang="es-CL" sz="2000" dirty="0">
              <a:solidFill>
                <a:srgbClr val="FF0000"/>
              </a:solidFill>
            </a:endParaRPr>
          </a:p>
          <a:p>
            <a:pPr algn="ctr"/>
            <a:r>
              <a:rPr lang="es-CL" sz="2000" dirty="0" smtClean="0">
                <a:solidFill>
                  <a:srgbClr val="FF0000"/>
                </a:solidFill>
              </a:rPr>
              <a:t>Nota: Si se encuentra cursando dos ciclos, proceder de la misma manera, separando las asignaturas con la portada del ciclo correspondiente.</a:t>
            </a:r>
            <a:endParaRPr lang="es-CL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10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520480" y="7608912"/>
            <a:ext cx="90730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4800" b="1" dirty="0" smtClean="0">
                <a:latin typeface="Calibri" panose="020F0502020204030204" pitchFamily="34" charset="0"/>
              </a:rPr>
              <a:t>ASIGNATURAS CICLO INTERMEDIO</a:t>
            </a:r>
          </a:p>
          <a:p>
            <a:pPr algn="r"/>
            <a:endParaRPr lang="es-CL" sz="2000" b="1" dirty="0" smtClean="0">
              <a:latin typeface="Calibri" panose="020F0502020204030204" pitchFamily="34" charset="0"/>
            </a:endParaRPr>
          </a:p>
          <a:p>
            <a:pPr algn="r"/>
            <a:r>
              <a:rPr lang="es-CL" sz="2000" b="1" dirty="0" smtClean="0">
                <a:latin typeface="Calibri" panose="020F0502020204030204" pitchFamily="34" charset="0"/>
              </a:rPr>
              <a:t>TALLER/ COMPOSICIÓN / EDIFICACIÓN / TEORÍA DE LA ARQUITECTURA / </a:t>
            </a:r>
          </a:p>
          <a:p>
            <a:pPr algn="r"/>
            <a:r>
              <a:rPr lang="es-CL" sz="2000" b="1" dirty="0" smtClean="0">
                <a:latin typeface="Calibri" panose="020F0502020204030204" pitchFamily="34" charset="0"/>
              </a:rPr>
              <a:t>HISTORIA DEL ARTE / URBANISMO</a:t>
            </a:r>
            <a:endParaRPr lang="es-CL" sz="2000" b="1" dirty="0">
              <a:latin typeface="Calibri" panose="020F0502020204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360240" y="3360440"/>
            <a:ext cx="9217024" cy="2736304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dirty="0" smtClean="0">
                <a:solidFill>
                  <a:srgbClr val="FF0000"/>
                </a:solidFill>
              </a:rPr>
              <a:t>AGREGAR ÉSTA DIAPOSITIVA SEGÚN EL CICLO ACTUAL DEL CUAL LEVANTARÁ SU INFORMACIÓN PARA ARMAR EL PORTAFOLIO.</a:t>
            </a:r>
          </a:p>
          <a:p>
            <a:pPr algn="ctr"/>
            <a:endParaRPr lang="es-CL" sz="2000" dirty="0">
              <a:solidFill>
                <a:srgbClr val="FF0000"/>
              </a:solidFill>
            </a:endParaRPr>
          </a:p>
          <a:p>
            <a:pPr algn="ctr"/>
            <a:r>
              <a:rPr lang="es-CL" sz="2000" dirty="0" smtClean="0">
                <a:solidFill>
                  <a:srgbClr val="FF0000"/>
                </a:solidFill>
              </a:rPr>
              <a:t>Nota: Si se encuentra cursando dos ciclos, proceder de la misma manera, separando las asignaturas con la portada del ciclo correspondiente.</a:t>
            </a:r>
            <a:endParaRPr lang="es-CL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6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448472" y="7608912"/>
            <a:ext cx="91450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4800" b="1" dirty="0" smtClean="0">
                <a:latin typeface="Calibri" panose="020F0502020204030204" pitchFamily="34" charset="0"/>
              </a:rPr>
              <a:t>ASIGNATURAS CICLO AVANZADO</a:t>
            </a:r>
          </a:p>
          <a:p>
            <a:pPr algn="r"/>
            <a:endParaRPr lang="es-CL" sz="2000" b="1" dirty="0" smtClean="0">
              <a:latin typeface="Calibri" panose="020F0502020204030204" pitchFamily="34" charset="0"/>
            </a:endParaRPr>
          </a:p>
          <a:p>
            <a:pPr algn="r"/>
            <a:r>
              <a:rPr lang="es-CL" sz="2000" b="1" dirty="0" smtClean="0">
                <a:latin typeface="Calibri" panose="020F0502020204030204" pitchFamily="34" charset="0"/>
              </a:rPr>
              <a:t>TALLER / ESTRUCTURAS / EDIFICACIÓN / INSTRUMENTOS/ URBANISMO</a:t>
            </a:r>
            <a:endParaRPr lang="es-CL" sz="2000" b="1" dirty="0">
              <a:latin typeface="Calibri" panose="020F0502020204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360240" y="3360440"/>
            <a:ext cx="9217024" cy="2736304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dirty="0" smtClean="0">
                <a:solidFill>
                  <a:srgbClr val="FF0000"/>
                </a:solidFill>
              </a:rPr>
              <a:t>AGREGAR ÉSTA DIAPOSITIVA SEGÚN EL CICLO ACTUAL DEL CUAL LEVANTARÁ SU INFORMACIÓN PARA ARMAR EL PORTAFOLIO.</a:t>
            </a:r>
          </a:p>
          <a:p>
            <a:pPr algn="ctr"/>
            <a:endParaRPr lang="es-CL" sz="2000" dirty="0">
              <a:solidFill>
                <a:srgbClr val="FF0000"/>
              </a:solidFill>
            </a:endParaRPr>
          </a:p>
          <a:p>
            <a:pPr algn="ctr"/>
            <a:r>
              <a:rPr lang="es-CL" sz="2000" dirty="0" smtClean="0">
                <a:solidFill>
                  <a:srgbClr val="FF0000"/>
                </a:solidFill>
              </a:rPr>
              <a:t>Nota: Si se encuentra cursando dos ciclos, proceder de la misma manera, separando las asignaturas con la portada del ciclo correspondiente.</a:t>
            </a:r>
            <a:endParaRPr lang="es-CL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47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3081</TotalTime>
  <Words>1394</Words>
  <Application>Microsoft Office PowerPoint</Application>
  <PresentationFormat>A3 Paper (297x420 mm)</PresentationFormat>
  <Paragraphs>318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Karolais</dc:creator>
  <cp:lastModifiedBy>Sebastian Jorquera</cp:lastModifiedBy>
  <cp:revision>321</cp:revision>
  <cp:lastPrinted>2014-06-25T14:04:49Z</cp:lastPrinted>
  <dcterms:created xsi:type="dcterms:W3CDTF">2013-10-07T01:38:27Z</dcterms:created>
  <dcterms:modified xsi:type="dcterms:W3CDTF">2014-12-02T20:24:45Z</dcterms:modified>
</cp:coreProperties>
</file>