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9"/>
  </p:notesMasterIdLst>
  <p:handoutMasterIdLst>
    <p:handoutMasterId r:id="rId20"/>
  </p:handoutMasterIdLst>
  <p:sldIdLst>
    <p:sldId id="278" r:id="rId2"/>
    <p:sldId id="303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3343" autoAdjust="0"/>
  </p:normalViewPr>
  <p:slideViewPr>
    <p:cSldViewPr>
      <p:cViewPr varScale="1">
        <p:scale>
          <a:sx n="63" d="100"/>
          <a:sy n="63" d="100"/>
        </p:scale>
        <p:origin x="135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7251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632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09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892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CCCC00"/>
                </a:solidFill>
                <a:latin typeface="Calibri" panose="020F0502020204030204" pitchFamily="34" charset="0"/>
              </a:rPr>
              <a:t>LÍNEA DE TALLER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85387" y="8783687"/>
            <a:ext cx="8109178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MEDIOS | COMPOSICION </a:t>
            </a:r>
            <a:r>
              <a:rPr lang="es-CL" sz="4340" b="1" dirty="0">
                <a:solidFill>
                  <a:srgbClr val="CCCC00"/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8432" y="3720480"/>
            <a:ext cx="9701478" cy="52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95010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V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35312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V ocupa, dentro del currículo, un lugar </a:t>
            </a:r>
            <a:r>
              <a:rPr lang="es-CL" sz="900" dirty="0" smtClean="0"/>
              <a:t>de articulación </a:t>
            </a:r>
            <a:r>
              <a:rPr lang="es-CL" sz="900" dirty="0"/>
              <a:t>entre la formación recibida en los </a:t>
            </a:r>
            <a:r>
              <a:rPr lang="es-CL" sz="900" dirty="0" smtClean="0"/>
              <a:t>dos primeros </a:t>
            </a:r>
            <a:r>
              <a:rPr lang="es-CL" sz="900" dirty="0"/>
              <a:t>años y la formación avanzada. En </a:t>
            </a:r>
            <a:r>
              <a:rPr lang="es-CL" sz="900" dirty="0" smtClean="0"/>
              <a:t>este sentido </a:t>
            </a:r>
            <a:r>
              <a:rPr lang="es-CL" sz="900" dirty="0"/>
              <a:t>y, como parte del ciclo intermedio de la </a:t>
            </a:r>
            <a:r>
              <a:rPr lang="es-CL" sz="900" dirty="0" smtClean="0"/>
              <a:t>malla curricular</a:t>
            </a:r>
            <a:r>
              <a:rPr lang="es-CL" sz="900" dirty="0"/>
              <a:t>, desarrolla una etapa creciente </a:t>
            </a:r>
            <a:r>
              <a:rPr lang="es-CL" sz="900" dirty="0" smtClean="0"/>
              <a:t>de aproximación </a:t>
            </a:r>
            <a:r>
              <a:rPr lang="es-CL" sz="900" dirty="0"/>
              <a:t>y operación sobre la </a:t>
            </a:r>
            <a:r>
              <a:rPr lang="es-CL" sz="900" dirty="0" smtClean="0"/>
              <a:t>realidad amplificando </a:t>
            </a:r>
            <a:r>
              <a:rPr lang="es-CL" sz="900" dirty="0"/>
              <a:t>la noción de lugar a contexto. </a:t>
            </a:r>
            <a:r>
              <a:rPr lang="es-CL" sz="900" dirty="0" smtClean="0"/>
              <a:t>Dicha aproximación</a:t>
            </a:r>
            <a:r>
              <a:rPr lang="es-CL" sz="900" dirty="0"/>
              <a:t>, enfrenta al estudiante a la </a:t>
            </a:r>
            <a:r>
              <a:rPr lang="es-CL" sz="900" dirty="0" smtClean="0"/>
              <a:t>comprensión </a:t>
            </a:r>
            <a:r>
              <a:rPr lang="es-CL" sz="900" dirty="0"/>
              <a:t>de problemas propios de la disciplina cuya </a:t>
            </a:r>
            <a:r>
              <a:rPr lang="es-CL" sz="900" dirty="0" smtClean="0"/>
              <a:t>resolución implica </a:t>
            </a:r>
            <a:r>
              <a:rPr lang="es-CL" sz="900" dirty="0"/>
              <a:t>un grado de </a:t>
            </a:r>
            <a:r>
              <a:rPr lang="es-CL" sz="900" dirty="0" err="1"/>
              <a:t>complejización</a:t>
            </a:r>
            <a:r>
              <a:rPr lang="es-CL" sz="900" dirty="0"/>
              <a:t> de la </a:t>
            </a:r>
            <a:r>
              <a:rPr lang="es-CL" sz="900" dirty="0" smtClean="0"/>
              <a:t>práctica proyectual</a:t>
            </a:r>
            <a:r>
              <a:rPr lang="es-CL" sz="900" dirty="0"/>
              <a:t>. El Taller V, se considera como </a:t>
            </a:r>
            <a:r>
              <a:rPr lang="es-CL" sz="900" dirty="0" smtClean="0"/>
              <a:t>un semestre </a:t>
            </a:r>
            <a:r>
              <a:rPr lang="es-CL" sz="900" dirty="0"/>
              <a:t>de síntesis (consolidación de </a:t>
            </a:r>
            <a:r>
              <a:rPr lang="es-CL" sz="900" dirty="0" smtClean="0"/>
              <a:t>contenidos iniciales</a:t>
            </a:r>
            <a:r>
              <a:rPr lang="es-CL" sz="900" dirty="0"/>
              <a:t>); pero a su vez, de proyección a partir de </a:t>
            </a:r>
            <a:r>
              <a:rPr lang="es-CL" sz="900" dirty="0" smtClean="0"/>
              <a:t>un énfasis </a:t>
            </a:r>
            <a:r>
              <a:rPr lang="es-CL" sz="900" dirty="0"/>
              <a:t>específico en la lectura, interpretación </a:t>
            </a:r>
            <a:r>
              <a:rPr lang="es-CL" sz="900" dirty="0" smtClean="0"/>
              <a:t>e intervención </a:t>
            </a:r>
            <a:r>
              <a:rPr lang="es-CL" sz="900" dirty="0"/>
              <a:t>de contextos.</a:t>
            </a:r>
            <a:endParaRPr lang="es-CL" sz="900" dirty="0" smtClean="0"/>
          </a:p>
          <a:p>
            <a:pPr algn="just"/>
            <a:endParaRPr lang="es-CL" sz="900" b="1" u="sng" dirty="0"/>
          </a:p>
          <a:p>
            <a:pPr algn="just"/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ES" sz="900" dirty="0"/>
              <a:t>Introducir la dimensión contextual del proyecto al proceso de diseño.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24672"/>
              </p:ext>
            </p:extLst>
          </p:nvPr>
        </p:nvGraphicFramePr>
        <p:xfrm>
          <a:off x="208112" y="526595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95110"/>
              </p:ext>
            </p:extLst>
          </p:nvPr>
        </p:nvGraphicFramePr>
        <p:xfrm>
          <a:off x="208112" y="552128"/>
          <a:ext cx="5603531" cy="42531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IV. Edificación III. Urbanismo III. Historia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Arte.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3394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Quinto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243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135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7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>
                <a:solidFill>
                  <a:srgbClr val="CCCC00"/>
                </a:solidFill>
              </a:rPr>
              <a:t>PROCESO DE CONCEPCIÓN-FORMALIZACIÓN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89195"/>
              </p:ext>
            </p:extLst>
          </p:nvPr>
        </p:nvGraphicFramePr>
        <p:xfrm>
          <a:off x="208112" y="229776"/>
          <a:ext cx="3096344" cy="9118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67753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PROCESOS DE CONTECTUALIZACIÓN 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CONSTRUCCIÓN DE PROGRAMA Y DE SENTIDO DEL PROYECTO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 DE CONCEPCIÓN-FORMALIZACIÓN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Elaboración del discurso de sentido del proyecto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88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9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Determinar requerimientos programáticos específicos del problema arquitectónico.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69492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66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32832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Valorización de la pre-existencia.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Lógica programática.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Propuesta entorno urbano.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FORMALIZACIÓN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Implantación en el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Estructura espacial interna del proyecto.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Contextualización de la habitabilidad.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Representación </a:t>
                      </a:r>
                      <a:r>
                        <a:rPr lang="es-CL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planimétrica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volumétrica.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Expresión verbal.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41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95010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VI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35312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La temática definida para este nivel de la Carrera es </a:t>
            </a:r>
            <a:r>
              <a:rPr lang="es-CL" sz="900" dirty="0" smtClean="0"/>
              <a:t>el proyecto </a:t>
            </a:r>
            <a:r>
              <a:rPr lang="es-CL" sz="900" dirty="0"/>
              <a:t>inserto en un contexto urbano consolidado </a:t>
            </a:r>
            <a:r>
              <a:rPr lang="es-CL" sz="900" dirty="0" smtClean="0"/>
              <a:t>y con </a:t>
            </a:r>
            <a:r>
              <a:rPr lang="es-CL" sz="900" dirty="0"/>
              <a:t>un desarrollo del diseño elaborado a nivel </a:t>
            </a:r>
            <a:r>
              <a:rPr lang="es-CL" sz="900" dirty="0" smtClean="0"/>
              <a:t>de anteproyecto</a:t>
            </a:r>
            <a:r>
              <a:rPr lang="es-CL" sz="900" dirty="0"/>
              <a:t>. Los estudiantes ya tienen </a:t>
            </a:r>
            <a:r>
              <a:rPr lang="es-CL" sz="900" dirty="0" smtClean="0"/>
              <a:t>los conocimientos </a:t>
            </a:r>
            <a:r>
              <a:rPr lang="es-CL" sz="900" dirty="0"/>
              <a:t>básicos para conceptualizar </a:t>
            </a:r>
            <a:r>
              <a:rPr lang="es-CL" sz="900" dirty="0" smtClean="0"/>
              <a:t>y desarrollar </a:t>
            </a:r>
            <a:r>
              <a:rPr lang="es-CL" sz="900" dirty="0"/>
              <a:t>un proyecto que sea consistente desde </a:t>
            </a:r>
            <a:r>
              <a:rPr lang="es-CL" sz="900" dirty="0" smtClean="0"/>
              <a:t>la escala </a:t>
            </a:r>
            <a:r>
              <a:rPr lang="es-CL" sz="900" dirty="0"/>
              <a:t>urbana, hasta el diseño de una </a:t>
            </a:r>
            <a:r>
              <a:rPr lang="es-CL" sz="900" dirty="0" smtClean="0"/>
              <a:t>proposición arquitectónica</a:t>
            </a:r>
            <a:r>
              <a:rPr lang="es-CL" sz="900" dirty="0"/>
              <a:t>. Para ello, todas las actividades </a:t>
            </a:r>
            <a:r>
              <a:rPr lang="es-CL" sz="900" dirty="0" smtClean="0"/>
              <a:t>se enmarcarán </a:t>
            </a:r>
            <a:r>
              <a:rPr lang="es-CL" sz="900" dirty="0"/>
              <a:t>en base a la utilización de todas </a:t>
            </a:r>
            <a:r>
              <a:rPr lang="es-CL" sz="900" dirty="0" smtClean="0"/>
              <a:t>las escalas </a:t>
            </a:r>
            <a:r>
              <a:rPr lang="es-CL" sz="900" dirty="0"/>
              <a:t>de desarrollo, desde las geográficas hasta </a:t>
            </a:r>
            <a:r>
              <a:rPr lang="es-CL" sz="900" dirty="0" smtClean="0"/>
              <a:t>las </a:t>
            </a:r>
            <a:r>
              <a:rPr lang="es-CL" sz="900" dirty="0"/>
              <a:t>de mobiliario, en base a una </a:t>
            </a:r>
            <a:r>
              <a:rPr lang="es-CL" sz="900" dirty="0" smtClean="0"/>
              <a:t>concepción fenomenológica </a:t>
            </a:r>
            <a:r>
              <a:rPr lang="es-CL" sz="900" dirty="0"/>
              <a:t>y de lenguaje, simultáneamente.</a:t>
            </a:r>
            <a:endParaRPr lang="es-CL" sz="900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Elaborar y comunicar un anteproyecto inserto en el contexto urbano, considerando las variables arquitectónicas, ambientales, sociales, culturales y urbanísticas.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93414"/>
              </p:ext>
            </p:extLst>
          </p:nvPr>
        </p:nvGraphicFramePr>
        <p:xfrm>
          <a:off x="208112" y="526595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 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84538"/>
              </p:ext>
            </p:extLst>
          </p:nvPr>
        </p:nvGraphicFramePr>
        <p:xfrm>
          <a:off x="208112" y="552128"/>
          <a:ext cx="5603531" cy="42531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VI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V. Estructuras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II. Teoría de la Arquitectura III. Historia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Patrimonio Arquitectónico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3400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Sexto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243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135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8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DESARROLLO </a:t>
            </a:r>
            <a:r>
              <a:rPr lang="es-CL" sz="2000" b="1" dirty="0">
                <a:solidFill>
                  <a:srgbClr val="CCCC00"/>
                </a:solidFill>
              </a:rPr>
              <a:t>DE PRE </a:t>
            </a:r>
            <a:r>
              <a:rPr lang="es-CL" sz="2000" b="1" dirty="0" smtClean="0">
                <a:solidFill>
                  <a:srgbClr val="CCCC00"/>
                </a:solidFill>
              </a:rPr>
              <a:t>ANTEPROYECTO - REPRESENTACIÓN </a:t>
            </a:r>
            <a:r>
              <a:rPr lang="es-CL" sz="2000" b="1" dirty="0">
                <a:solidFill>
                  <a:srgbClr val="CCCC00"/>
                </a:solidFill>
              </a:rPr>
              <a:t>DE ANTEPROYECTO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25468"/>
              </p:ext>
            </p:extLst>
          </p:nvPr>
        </p:nvGraphicFramePr>
        <p:xfrm>
          <a:off x="208112" y="138531"/>
          <a:ext cx="3096344" cy="9270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67753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PROCESOS DE CONTEXTUALIZACIÓN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CASOS DE ESTUDIO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 Y PROGRAMA: SOCIAL Y CULTURAL</a:t>
                      </a:r>
                    </a:p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 DE CONCEPCIÓN-FORMALIZACIÓN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-DESARROLLO DE PRE ANTEPROYECTO</a:t>
                      </a:r>
                    </a:p>
                    <a:p>
                      <a:pPr algn="just"/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-REPRESENTACIÓN DE ANTEPROYECTO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88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9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Determinar requerimientos programáticos específicos del problema arquitectónico.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69492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6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93594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FUNDAMENTOS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Partido general,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inserción en el plan maestro y formulación de directrices formales, funcionales y programáticas.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y consideración de variables de diseño urbano.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DISEÑO URBANO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Estructuración, organización y formalización de la propuesta de diseño urbano.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Imagen urbana: materialidad. Color, relaciones contextuales, semiología.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oral y estructura de la presentación.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Calidad de la representación y maqueta.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0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651341"/>
              </p:ext>
            </p:extLst>
          </p:nvPr>
        </p:nvGraphicFramePr>
        <p:xfrm>
          <a:off x="208112" y="495010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III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35312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Entendemos el trabajo en el Taller de Proyectos </a:t>
            </a:r>
            <a:r>
              <a:rPr lang="es-CL" sz="900" dirty="0" smtClean="0"/>
              <a:t>como la </a:t>
            </a:r>
            <a:r>
              <a:rPr lang="es-CL" sz="900" dirty="0"/>
              <a:t>construcción conjunta -entre el equipo docente </a:t>
            </a:r>
            <a:r>
              <a:rPr lang="es-CL" sz="900" dirty="0" smtClean="0"/>
              <a:t>y los </a:t>
            </a:r>
            <a:r>
              <a:rPr lang="es-CL" sz="900" dirty="0"/>
              <a:t>estudiantes- de un LUGAR, una reunión en </a:t>
            </a:r>
            <a:r>
              <a:rPr lang="es-CL" sz="900" dirty="0" smtClean="0"/>
              <a:t>donde la </a:t>
            </a:r>
            <a:r>
              <a:rPr lang="es-CL" sz="900" dirty="0"/>
              <a:t>confianza, el respeto mutuo y la pasión por </a:t>
            </a:r>
            <a:r>
              <a:rPr lang="es-CL" sz="900" dirty="0" smtClean="0"/>
              <a:t>nuestro oficio </a:t>
            </a:r>
            <a:r>
              <a:rPr lang="es-CL" sz="900" dirty="0"/>
              <a:t>sea el soporte primario de convivencia. </a:t>
            </a:r>
            <a:r>
              <a:rPr lang="es-CL" sz="900" dirty="0" smtClean="0"/>
              <a:t>Un LUGAR </a:t>
            </a:r>
            <a:r>
              <a:rPr lang="es-CL" sz="900" dirty="0"/>
              <a:t>en el cual y desde el cual, el Taller se </a:t>
            </a:r>
            <a:r>
              <a:rPr lang="es-CL" sz="900" dirty="0" smtClean="0"/>
              <a:t>plantee interrogantes </a:t>
            </a:r>
            <a:r>
              <a:rPr lang="es-CL" sz="900" dirty="0"/>
              <a:t>sobre el quehacer de la disciplina</a:t>
            </a:r>
            <a:r>
              <a:rPr lang="es-CL" sz="900" dirty="0" smtClean="0"/>
              <a:t>, desde </a:t>
            </a:r>
            <a:r>
              <a:rPr lang="es-CL" sz="900" dirty="0"/>
              <a:t>el ámbito de la alteridad como </a:t>
            </a:r>
            <a:r>
              <a:rPr lang="es-CL" sz="900" dirty="0" smtClean="0"/>
              <a:t>responsabilidad ética</a:t>
            </a:r>
            <a:r>
              <a:rPr lang="es-CL" sz="900" dirty="0"/>
              <a:t>; que se plantee como una apertura hacia </a:t>
            </a:r>
            <a:r>
              <a:rPr lang="es-CL" sz="900" dirty="0" smtClean="0"/>
              <a:t>nuevas preguntas </a:t>
            </a:r>
            <a:r>
              <a:rPr lang="es-CL" sz="900" dirty="0"/>
              <a:t>que en su propio desenvolvimiento </a:t>
            </a:r>
            <a:r>
              <a:rPr lang="es-CL" sz="900" dirty="0" smtClean="0"/>
              <a:t>vayan construyendo </a:t>
            </a:r>
            <a:r>
              <a:rPr lang="es-CL" sz="900" dirty="0"/>
              <a:t>grados de autonomía creciente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Formular una proposición con sentido, que construya un programa como sustento de un cuerpo arquitectónico, emplazado en un contexto determinado, que se materializa y expresa en un lenguaje </a:t>
            </a:r>
            <a:r>
              <a:rPr lang="es-CL" sz="900" dirty="0" smtClean="0"/>
              <a:t>arquitectónico.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9873"/>
              </p:ext>
            </p:extLst>
          </p:nvPr>
        </p:nvGraphicFramePr>
        <p:xfrm>
          <a:off x="208112" y="526595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33733"/>
              </p:ext>
            </p:extLst>
          </p:nvPr>
        </p:nvGraphicFramePr>
        <p:xfrm>
          <a:off x="208112" y="552128"/>
          <a:ext cx="5603531" cy="42531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II. Composición I. Urbanismo I. Medios de Expresión I. Teoría de la Arquitectura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3383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Tercer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243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135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9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>
                <a:solidFill>
                  <a:srgbClr val="CCCC00"/>
                </a:solidFill>
              </a:rPr>
              <a:t>ELABORAR UNA PROPUESTA ARQUITECTÓNICA EN UN TERRENO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299324"/>
              </p:ext>
            </p:extLst>
          </p:nvPr>
        </p:nvGraphicFramePr>
        <p:xfrm>
          <a:off x="208112" y="229776"/>
          <a:ext cx="3096344" cy="90648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67753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DEL ÁREA DE INTERVENCIÓN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UNA PROPUESTA ARQUITECTÓNICA CUYO SUSTENTO PROGRMÁTICO SEA LAS LEYES EXTRAÍDAS DE LA LUGARIDAD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UNA PROPUESTA ARQUITECTÓNICA EN UN TERRENO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Construir programa arquitectónico y elegir terreno dentro de ciertos parámetros especificados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4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6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Determinar requerimientos programáticos específicos del problema arquitectónico.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69492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16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1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66594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ESTRUCTURA</a:t>
                      </a: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INTERNA DEL CUERPO ARQUITECTÓNICO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Elementos constructivos y estructuras de orden. Nociones de unicidad y diversidad. Las partes y la totalidad.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Estructura de recorridos y sus instancias: permanencias, miradores, conectores, circulaciones.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RELACIÓN CON LA LUGARIDAD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 intencionada del lugar: ordenes espaciales de la </a:t>
                      </a:r>
                      <a:r>
                        <a:rPr lang="es-CL" sz="9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lugaridad</a:t>
                      </a: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leyes de implantación, la cuestión de la escala, accesos.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SINTAXIS FORMAL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Cuerpo volumétrico y articulaciones: lo lleno-lo vacío, lo opaco- lo transparente, lo interior-lo exterior, lo pesado-lo leve, lo suspendido, lo arriba-lo abajo.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Lenguaje arquitectónico: la expresión de la materia, espesores.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códigos gráficos de representación arquitectónica.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Modelo icónico como representación del hecho arquitectónico.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Completitud de la entrega.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8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95010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IV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35312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Entender que el proyecto es el centro del quehacer </a:t>
            </a:r>
            <a:r>
              <a:rPr lang="es-CL" sz="900" dirty="0" smtClean="0"/>
              <a:t>del arquitecto</a:t>
            </a:r>
            <a:r>
              <a:rPr lang="es-CL" sz="900" dirty="0"/>
              <a:t>, portador, asimismo, de espacios </a:t>
            </a:r>
            <a:r>
              <a:rPr lang="es-CL" sz="900" dirty="0" smtClean="0"/>
              <a:t>de enseñanza–aprendizaje </a:t>
            </a:r>
            <a:r>
              <a:rPr lang="es-CL" sz="900" dirty="0"/>
              <a:t>de la disciplina. Es, </a:t>
            </a:r>
            <a:r>
              <a:rPr lang="es-CL" sz="900" dirty="0" smtClean="0"/>
              <a:t>también el </a:t>
            </a:r>
            <a:r>
              <a:rPr lang="es-CL" sz="900" dirty="0"/>
              <a:t>marco de la interrogación más primaria del </a:t>
            </a:r>
            <a:r>
              <a:rPr lang="es-CL" sz="900" dirty="0" smtClean="0"/>
              <a:t>sentido existencial </a:t>
            </a:r>
            <a:r>
              <a:rPr lang="es-CL" sz="900" dirty="0"/>
              <a:t>de nuestra actividad proyectual</a:t>
            </a:r>
            <a:r>
              <a:rPr lang="es-CL" sz="900" dirty="0" smtClean="0"/>
              <a:t>, transformadora </a:t>
            </a:r>
            <a:r>
              <a:rPr lang="es-CL" sz="900" dirty="0"/>
              <a:t>del habitar del hombre en el </a:t>
            </a:r>
            <a:r>
              <a:rPr lang="es-CL" sz="900" dirty="0" smtClean="0"/>
              <a:t>mundo de </a:t>
            </a:r>
            <a:r>
              <a:rPr lang="es-CL" sz="900" dirty="0"/>
              <a:t>la Arquitectura. El quehacer del </a:t>
            </a:r>
            <a:r>
              <a:rPr lang="es-CL" sz="900" dirty="0" smtClean="0"/>
              <a:t>proceso proyectual</a:t>
            </a:r>
            <a:r>
              <a:rPr lang="es-CL" sz="900" dirty="0"/>
              <a:t>, se inicia en el estudio de las </a:t>
            </a:r>
            <a:r>
              <a:rPr lang="es-CL" sz="900" dirty="0" smtClean="0"/>
              <a:t>variables asociadas </a:t>
            </a:r>
            <a:r>
              <a:rPr lang="es-CL" sz="900" dirty="0"/>
              <a:t>a un determinado encargo: es de la </a:t>
            </a:r>
            <a:r>
              <a:rPr lang="es-CL" sz="900" dirty="0" smtClean="0"/>
              <a:t>mayor importancia </a:t>
            </a:r>
            <a:r>
              <a:rPr lang="es-CL" sz="900" dirty="0"/>
              <a:t>el aprendizaje colectivo volcado en </a:t>
            </a:r>
            <a:r>
              <a:rPr lang="es-CL" sz="900" dirty="0" smtClean="0"/>
              <a:t>el taller.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Proponer y desarrollar una intervención arquitectónica en un área urbana de nivel intermedio de complejidad, cuyo programa sea una construcción con sentido, con base en las leyes espaciales y de estructura descubiertas a través de lecturas intencionadas del área de estudio, que se materializa y expresa en un lenguaje arquitectónico </a:t>
            </a:r>
            <a:r>
              <a:rPr lang="es-CL" sz="900" dirty="0" smtClean="0"/>
              <a:t>contemporáneo.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04009"/>
              </p:ext>
            </p:extLst>
          </p:nvPr>
        </p:nvGraphicFramePr>
        <p:xfrm>
          <a:off x="208112" y="526595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21791"/>
              </p:ext>
            </p:extLst>
          </p:nvPr>
        </p:nvGraphicFramePr>
        <p:xfrm>
          <a:off x="208112" y="552128"/>
          <a:ext cx="5603531" cy="42531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IV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III. Composición II. Urbanismo I. Medios de Expresión II. Teoría de la Arquitectura 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3389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Cuarto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243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135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38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ES" sz="2000" b="1" dirty="0" smtClean="0">
                <a:solidFill>
                  <a:srgbClr val="CCCC00"/>
                </a:solidFill>
              </a:rPr>
              <a:t>SOPORTE ARQUITECTÓNICO</a:t>
            </a:r>
            <a:endParaRPr lang="es-CL" sz="2000" b="1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05417"/>
              </p:ext>
            </p:extLst>
          </p:nvPr>
        </p:nvGraphicFramePr>
        <p:xfrm>
          <a:off x="208112" y="229776"/>
          <a:ext cx="3096344" cy="8992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67753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LEVANTAMIENTO DEL ÁREA DE ESTUDIO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MASTERPLAN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SOPORTE ARQUITECTÓNICO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Propuesta y desarrollo de un proyecto que de cuenta de un soporte arquitectónico que creativa y contemporáneamente cobije los actos propuestos y sea un aporte al lugar</a:t>
                      </a:r>
                      <a:endParaRPr lang="es-CL" sz="3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41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6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Determinar requerimientos programáticos específicos del problema arquitectónico.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69492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0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58825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EVALUARZ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RELACIÓN DEL CUERPO ARQUITECTÓNICO CON LA LUGARIDAD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Construcción de una nueva </a:t>
                      </a:r>
                      <a:r>
                        <a:rPr lang="es-CL" sz="1000" dirty="0" err="1" smtClean="0">
                          <a:latin typeface="+mn-lt"/>
                        </a:rPr>
                        <a:t>lugaridad</a:t>
                      </a:r>
                      <a:r>
                        <a:rPr lang="es-CL" sz="1000" dirty="0" smtClean="0">
                          <a:latin typeface="+mn-lt"/>
                        </a:rPr>
                        <a:t> que aporte a una re significación del territorio. Construcción de la totalidad y las relaciones con su entorno inmediato.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ESTRUCTURA INTERNA DEL CUERPO ARQUITECTÓNICO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Sentido y creatividad de la propuesta,</a:t>
                      </a:r>
                      <a:r>
                        <a:rPr lang="es-CL" sz="1000" baseline="0" dirty="0" smtClean="0">
                          <a:latin typeface="+mn-lt"/>
                        </a:rPr>
                        <a:t> elementos constitutivos claros, estructura de orden y la lógica de las interrelaciones espaciales, accesos, recorridos y remates, calidad espacial de la </a:t>
                      </a:r>
                      <a:r>
                        <a:rPr lang="es-CL" sz="1000" baseline="0" dirty="0" err="1" smtClean="0">
                          <a:latin typeface="+mn-lt"/>
                        </a:rPr>
                        <a:t>recintualidad</a:t>
                      </a:r>
                      <a:r>
                        <a:rPr lang="es-CL" sz="1000" baseline="0" dirty="0" smtClean="0">
                          <a:latin typeface="+mn-lt"/>
                        </a:rPr>
                        <a:t>, habitabilidad dimensionamiento.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SINTAXIS DEL CUERPO ARQUITECTÓNICO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Claridad de la propuesta del lenguaje arquitectónico, pre-visión y expresión de la materialidad y de la estructura, dimensiones y espesores de los elementos.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Manejo de los códigos gráficos de la representación arquitectónica. Modelo icónico como representación del hecho arquitectónico. Completitud de la entrega.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</TotalTime>
  <Words>2560</Words>
  <Application>Microsoft Office PowerPoint</Application>
  <PresentationFormat>A3 Paper (297x420 mm)</PresentationFormat>
  <Paragraphs>446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312</cp:revision>
  <cp:lastPrinted>2014-06-25T14:04:49Z</cp:lastPrinted>
  <dcterms:created xsi:type="dcterms:W3CDTF">2013-10-07T01:38:27Z</dcterms:created>
  <dcterms:modified xsi:type="dcterms:W3CDTF">2014-12-02T20:11:30Z</dcterms:modified>
</cp:coreProperties>
</file>