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08" r:id="rId1"/>
  </p:sldMasterIdLst>
  <p:notesMasterIdLst>
    <p:notesMasterId r:id="rId11"/>
  </p:notesMasterIdLst>
  <p:handoutMasterIdLst>
    <p:handoutMasterId r:id="rId12"/>
  </p:handoutMasterIdLst>
  <p:sldIdLst>
    <p:sldId id="282" r:id="rId2"/>
    <p:sldId id="292" r:id="rId3"/>
    <p:sldId id="293" r:id="rId4"/>
    <p:sldId id="294" r:id="rId5"/>
    <p:sldId id="295" r:id="rId6"/>
    <p:sldId id="296" r:id="rId7"/>
    <p:sldId id="297" r:id="rId8"/>
    <p:sldId id="298" r:id="rId9"/>
    <p:sldId id="299" r:id="rId10"/>
  </p:sldIdLst>
  <p:sldSz cx="12801600" cy="9601200" type="A3"/>
  <p:notesSz cx="9236075" cy="7010400"/>
  <p:defaultTextStyle>
    <a:defPPr>
      <a:defRPr lang="es-CL"/>
    </a:defPPr>
    <a:lvl1pPr marL="0" algn="l" defTabSz="1279694" rtl="0" eaLnBrk="1" latinLnBrk="0" hangingPunct="1">
      <a:defRPr sz="2500" kern="1200">
        <a:solidFill>
          <a:schemeClr val="tx1"/>
        </a:solidFill>
        <a:latin typeface="+mn-lt"/>
        <a:ea typeface="+mn-ea"/>
        <a:cs typeface="+mn-cs"/>
      </a:defRPr>
    </a:lvl1pPr>
    <a:lvl2pPr marL="639848" algn="l" defTabSz="1279694" rtl="0" eaLnBrk="1" latinLnBrk="0" hangingPunct="1">
      <a:defRPr sz="2500" kern="1200">
        <a:solidFill>
          <a:schemeClr val="tx1"/>
        </a:solidFill>
        <a:latin typeface="+mn-lt"/>
        <a:ea typeface="+mn-ea"/>
        <a:cs typeface="+mn-cs"/>
      </a:defRPr>
    </a:lvl2pPr>
    <a:lvl3pPr marL="1279694" algn="l" defTabSz="1279694" rtl="0" eaLnBrk="1" latinLnBrk="0" hangingPunct="1">
      <a:defRPr sz="2500" kern="1200">
        <a:solidFill>
          <a:schemeClr val="tx1"/>
        </a:solidFill>
        <a:latin typeface="+mn-lt"/>
        <a:ea typeface="+mn-ea"/>
        <a:cs typeface="+mn-cs"/>
      </a:defRPr>
    </a:lvl3pPr>
    <a:lvl4pPr marL="1919541" algn="l" defTabSz="1279694" rtl="0" eaLnBrk="1" latinLnBrk="0" hangingPunct="1">
      <a:defRPr sz="2500" kern="1200">
        <a:solidFill>
          <a:schemeClr val="tx1"/>
        </a:solidFill>
        <a:latin typeface="+mn-lt"/>
        <a:ea typeface="+mn-ea"/>
        <a:cs typeface="+mn-cs"/>
      </a:defRPr>
    </a:lvl4pPr>
    <a:lvl5pPr marL="2559390" algn="l" defTabSz="1279694" rtl="0" eaLnBrk="1" latinLnBrk="0" hangingPunct="1">
      <a:defRPr sz="2500" kern="1200">
        <a:solidFill>
          <a:schemeClr val="tx1"/>
        </a:solidFill>
        <a:latin typeface="+mn-lt"/>
        <a:ea typeface="+mn-ea"/>
        <a:cs typeface="+mn-cs"/>
      </a:defRPr>
    </a:lvl5pPr>
    <a:lvl6pPr marL="3199237" algn="l" defTabSz="1279694" rtl="0" eaLnBrk="1" latinLnBrk="0" hangingPunct="1">
      <a:defRPr sz="2500" kern="1200">
        <a:solidFill>
          <a:schemeClr val="tx1"/>
        </a:solidFill>
        <a:latin typeface="+mn-lt"/>
        <a:ea typeface="+mn-ea"/>
        <a:cs typeface="+mn-cs"/>
      </a:defRPr>
    </a:lvl6pPr>
    <a:lvl7pPr marL="3839084" algn="l" defTabSz="1279694" rtl="0" eaLnBrk="1" latinLnBrk="0" hangingPunct="1">
      <a:defRPr sz="2500" kern="1200">
        <a:solidFill>
          <a:schemeClr val="tx1"/>
        </a:solidFill>
        <a:latin typeface="+mn-lt"/>
        <a:ea typeface="+mn-ea"/>
        <a:cs typeface="+mn-cs"/>
      </a:defRPr>
    </a:lvl7pPr>
    <a:lvl8pPr marL="4478930" algn="l" defTabSz="1279694" rtl="0" eaLnBrk="1" latinLnBrk="0" hangingPunct="1">
      <a:defRPr sz="2500" kern="1200">
        <a:solidFill>
          <a:schemeClr val="tx1"/>
        </a:solidFill>
        <a:latin typeface="+mn-lt"/>
        <a:ea typeface="+mn-ea"/>
        <a:cs typeface="+mn-cs"/>
      </a:defRPr>
    </a:lvl8pPr>
    <a:lvl9pPr marL="5118777" algn="l" defTabSz="127969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676"/>
    <a:srgbClr val="8080FF"/>
    <a:srgbClr val="0066FF"/>
    <a:srgbClr val="CC00CC"/>
    <a:srgbClr val="006666"/>
    <a:srgbClr val="CC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1" autoAdjust="0"/>
    <p:restoredTop sz="98269" autoAdjust="0"/>
  </p:normalViewPr>
  <p:slideViewPr>
    <p:cSldViewPr>
      <p:cViewPr varScale="1">
        <p:scale>
          <a:sx n="62" d="100"/>
          <a:sy n="62" d="100"/>
        </p:scale>
        <p:origin x="1638" y="42"/>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
    </p:cViewPr>
  </p:sorterViewPr>
  <p:notesViewPr>
    <p:cSldViewPr>
      <p:cViewPr varScale="1">
        <p:scale>
          <a:sx n="53" d="100"/>
          <a:sy n="53" d="100"/>
        </p:scale>
        <p:origin x="-2820" y="-90"/>
      </p:cViewPr>
      <p:guideLst>
        <p:guide orient="horz" pos="2880"/>
        <p:guide pos="2160"/>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03136" cy="3506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5230849" y="0"/>
            <a:ext cx="4003136" cy="350641"/>
          </a:xfrm>
          <a:prstGeom prst="rect">
            <a:avLst/>
          </a:prstGeom>
        </p:spPr>
        <p:txBody>
          <a:bodyPr vert="horz" lIns="91440" tIns="45720" rIns="91440" bIns="45720" rtlCol="0"/>
          <a:lstStyle>
            <a:lvl1pPr algn="r">
              <a:defRPr sz="1200"/>
            </a:lvl1pPr>
          </a:lstStyle>
          <a:p>
            <a:fld id="{AB96B5E7-F557-49A3-A995-94A2D8B1B31D}" type="datetimeFigureOut">
              <a:rPr lang="es-CL" smtClean="0"/>
              <a:t>03-12-2014</a:t>
            </a:fld>
            <a:endParaRPr lang="es-CL"/>
          </a:p>
        </p:txBody>
      </p:sp>
      <p:sp>
        <p:nvSpPr>
          <p:cNvPr id="4" name="3 Marcador de pie de página"/>
          <p:cNvSpPr>
            <a:spLocks noGrp="1"/>
          </p:cNvSpPr>
          <p:nvPr>
            <p:ph type="ftr" sz="quarter" idx="2"/>
          </p:nvPr>
        </p:nvSpPr>
        <p:spPr>
          <a:xfrm>
            <a:off x="1" y="6658555"/>
            <a:ext cx="4003136" cy="35064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5230849" y="6658555"/>
            <a:ext cx="4003136" cy="350641"/>
          </a:xfrm>
          <a:prstGeom prst="rect">
            <a:avLst/>
          </a:prstGeom>
        </p:spPr>
        <p:txBody>
          <a:bodyPr vert="horz" lIns="91440" tIns="45720" rIns="91440" bIns="45720" rtlCol="0" anchor="b"/>
          <a:lstStyle>
            <a:lvl1pPr algn="r">
              <a:defRPr sz="1200"/>
            </a:lvl1pPr>
          </a:lstStyle>
          <a:p>
            <a:fld id="{BBC7696F-029A-4779-A581-AABFC874C88D}" type="slidenum">
              <a:rPr lang="es-CL" smtClean="0"/>
              <a:t>‹#›</a:t>
            </a:fld>
            <a:endParaRPr lang="es-CL"/>
          </a:p>
        </p:txBody>
      </p:sp>
    </p:spTree>
    <p:extLst>
      <p:ext uri="{BB962C8B-B14F-4D97-AF65-F5344CB8AC3E}">
        <p14:creationId xmlns:p14="http://schemas.microsoft.com/office/powerpoint/2010/main" val="1019502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s-CL"/>
          </a:p>
        </p:txBody>
      </p:sp>
      <p:sp>
        <p:nvSpPr>
          <p:cNvPr id="3" name="2 Marcador de fecha"/>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7799CCC-6BA8-4190-9208-52EAD60680FC}" type="datetimeFigureOut">
              <a:rPr lang="es-CL" smtClean="0"/>
              <a:pPr/>
              <a:t>03-12-2014</a:t>
            </a:fld>
            <a:endParaRPr lang="es-CL"/>
          </a:p>
        </p:txBody>
      </p:sp>
      <p:sp>
        <p:nvSpPr>
          <p:cNvPr id="4" name="3 Marcador de imagen de diapositiva"/>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s-CL"/>
          </a:p>
        </p:txBody>
      </p:sp>
      <p:sp>
        <p:nvSpPr>
          <p:cNvPr id="5" name="4 Marcador de notas"/>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A7D6D47D-A9E8-4FED-9BD7-6BC15E3F95FE}" type="slidenum">
              <a:rPr lang="es-CL" smtClean="0"/>
              <a:pPr/>
              <a:t>‹#›</a:t>
            </a:fld>
            <a:endParaRPr lang="es-CL"/>
          </a:p>
        </p:txBody>
      </p:sp>
    </p:spTree>
    <p:extLst>
      <p:ext uri="{BB962C8B-B14F-4D97-AF65-F5344CB8AC3E}">
        <p14:creationId xmlns:p14="http://schemas.microsoft.com/office/powerpoint/2010/main" val="13271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3</a:t>
            </a:fld>
            <a:endParaRPr lang="es-CL"/>
          </a:p>
        </p:txBody>
      </p:sp>
    </p:spTree>
    <p:extLst>
      <p:ext uri="{BB962C8B-B14F-4D97-AF65-F5344CB8AC3E}">
        <p14:creationId xmlns:p14="http://schemas.microsoft.com/office/powerpoint/2010/main" val="315331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7</a:t>
            </a:fld>
            <a:endParaRPr lang="es-CL"/>
          </a:p>
        </p:txBody>
      </p:sp>
    </p:spTree>
    <p:extLst>
      <p:ext uri="{BB962C8B-B14F-4D97-AF65-F5344CB8AC3E}">
        <p14:creationId xmlns:p14="http://schemas.microsoft.com/office/powerpoint/2010/main" val="250904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60120" y="2982597"/>
            <a:ext cx="10881360" cy="205803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49277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1451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2994960" y="537845"/>
            <a:ext cx="4031615" cy="1147032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895668" y="537845"/>
            <a:ext cx="11885930" cy="1147032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40187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53540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11238" y="6169662"/>
            <a:ext cx="10881360" cy="1906905"/>
          </a:xfrm>
        </p:spPr>
        <p:txBody>
          <a:bodyPr anchor="t"/>
          <a:lstStyle>
            <a:lvl1pPr algn="l">
              <a:defRPr sz="56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8146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8997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40080" y="384493"/>
            <a:ext cx="11521440" cy="16002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5800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651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3849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0082" y="382270"/>
            <a:ext cx="4211638" cy="1626870"/>
          </a:xfrm>
        </p:spPr>
        <p:txBody>
          <a:bodyPr anchor="b"/>
          <a:lstStyle>
            <a:lvl1pPr algn="l">
              <a:defRPr sz="28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31717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9203" y="6720840"/>
            <a:ext cx="7680960" cy="793433"/>
          </a:xfrm>
        </p:spPr>
        <p:txBody>
          <a:bodyPr anchor="b"/>
          <a:lstStyle>
            <a:lvl1pPr algn="l">
              <a:defRPr sz="28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es-CL"/>
          </a:p>
        </p:txBody>
      </p:sp>
      <p:sp>
        <p:nvSpPr>
          <p:cNvPr id="4" name="3 Marcador de texto"/>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2651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4F79C697-9A38-488B-B35D-7B75F103FA94}" type="slidenum">
              <a:rPr lang="es-CL" smtClean="0"/>
              <a:pPr/>
              <a:t>‹#›</a:t>
            </a:fld>
            <a:endParaRPr lang="es-CL"/>
          </a:p>
        </p:txBody>
      </p:sp>
    </p:spTree>
    <p:extLst>
      <p:ext uri="{BB962C8B-B14F-4D97-AF65-F5344CB8AC3E}">
        <p14:creationId xmlns:p14="http://schemas.microsoft.com/office/powerpoint/2010/main" val="171236625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s-CL"/>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4080" y="192087"/>
            <a:ext cx="8098928" cy="652474"/>
          </a:xfrm>
          <a:prstGeom prst="rect">
            <a:avLst/>
          </a:prstGeom>
        </p:spPr>
        <p:txBody>
          <a:bodyPr wrap="square" lIns="91428" tIns="45714" rIns="91428" bIns="45714">
            <a:spAutoFit/>
          </a:bodyPr>
          <a:lstStyle/>
          <a:p>
            <a:pPr>
              <a:tabLst>
                <a:tab pos="1161910" algn="l"/>
              </a:tabLst>
            </a:pPr>
            <a:r>
              <a:rPr lang="es-CL" sz="3640" dirty="0">
                <a:solidFill>
                  <a:schemeClr val="accent2">
                    <a:lumMod val="40000"/>
                    <a:lumOff val="60000"/>
                  </a:schemeClr>
                </a:solidFill>
                <a:latin typeface="Calibri" panose="020F0502020204030204" pitchFamily="34" charset="0"/>
              </a:rPr>
              <a:t>LÍNEA DE </a:t>
            </a:r>
            <a:r>
              <a:rPr lang="es-CL" sz="3640" dirty="0" smtClean="0">
                <a:solidFill>
                  <a:schemeClr val="accent2">
                    <a:lumMod val="40000"/>
                    <a:lumOff val="60000"/>
                  </a:schemeClr>
                </a:solidFill>
                <a:latin typeface="Calibri" panose="020F0502020204030204" pitchFamily="34" charset="0"/>
              </a:rPr>
              <a:t>ESPECIALIZACIÓN TECNOLÓGICA</a:t>
            </a:r>
            <a:endParaRPr lang="es-CL" sz="3640" dirty="0">
              <a:solidFill>
                <a:schemeClr val="accent2">
                  <a:lumMod val="40000"/>
                  <a:lumOff val="60000"/>
                </a:schemeClr>
              </a:solidFill>
              <a:latin typeface="Calibri" panose="020F0502020204030204" pitchFamily="34" charset="0"/>
            </a:endParaRPr>
          </a:p>
        </p:txBody>
      </p:sp>
      <p:sp>
        <p:nvSpPr>
          <p:cNvPr id="5" name="4 Rectángulo"/>
          <p:cNvSpPr/>
          <p:nvPr/>
        </p:nvSpPr>
        <p:spPr>
          <a:xfrm>
            <a:off x="1576264" y="8783687"/>
            <a:ext cx="11041390" cy="760196"/>
          </a:xfrm>
          <a:prstGeom prst="rect">
            <a:avLst/>
          </a:prstGeom>
        </p:spPr>
        <p:txBody>
          <a:bodyPr wrap="square" lIns="91428" tIns="45714" rIns="91428" bIns="45714">
            <a:spAutoFit/>
          </a:bodyPr>
          <a:lstStyle/>
          <a:p>
            <a:pPr algn="r"/>
            <a:r>
              <a:rPr lang="es-CL" sz="4330" b="1" dirty="0" smtClean="0">
                <a:solidFill>
                  <a:schemeClr val="accent2">
                    <a:lumMod val="40000"/>
                    <a:lumOff val="60000"/>
                  </a:schemeClr>
                </a:solidFill>
                <a:latin typeface="Calibri" panose="020F0502020204030204" pitchFamily="34" charset="0"/>
              </a:rPr>
              <a:t>GESTION|</a:t>
            </a:r>
            <a:r>
              <a:rPr lang="es-CL" sz="4330" b="1" dirty="0" smtClean="0">
                <a:solidFill>
                  <a:srgbClr val="FBA676"/>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MATERIALIZACION </a:t>
            </a:r>
            <a:r>
              <a:rPr lang="es-CL" sz="3600" b="1" dirty="0">
                <a:solidFill>
                  <a:schemeClr val="bg1">
                    <a:lumMod val="75000"/>
                  </a:schemeClr>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SEMINARIO | TALLER</a:t>
            </a:r>
            <a:endParaRPr lang="es-CL" sz="3600" b="1" dirty="0">
              <a:solidFill>
                <a:schemeClr val="bg1">
                  <a:lumMod val="75000"/>
                </a:schemeClr>
              </a:solidFill>
              <a:latin typeface="Calibri" panose="020F0502020204030204" pitchFamily="34" charset="0"/>
            </a:endParaRPr>
          </a:p>
        </p:txBody>
      </p:sp>
      <p:pic>
        <p:nvPicPr>
          <p:cNvPr id="7" name="Picture 6"/>
          <p:cNvPicPr>
            <a:picLocks noChangeAspect="1"/>
          </p:cNvPicPr>
          <p:nvPr/>
        </p:nvPicPr>
        <p:blipFill rotWithShape="1">
          <a:blip r:embed="rId2" cstate="print">
            <a:grayscl/>
            <a:extLst>
              <a:ext uri="{28A0092B-C50C-407E-A947-70E740481C1C}">
                <a14:useLocalDpi xmlns:a14="http://schemas.microsoft.com/office/drawing/2010/main" val="0"/>
              </a:ext>
            </a:extLst>
          </a:blip>
          <a:srcRect/>
          <a:stretch/>
        </p:blipFill>
        <p:spPr>
          <a:xfrm>
            <a:off x="3232448" y="2424336"/>
            <a:ext cx="9569152" cy="6498357"/>
          </a:xfrm>
          <a:prstGeom prst="rect">
            <a:avLst/>
          </a:prstGeom>
        </p:spPr>
      </p:pic>
    </p:spTree>
    <p:extLst>
      <p:ext uri="{BB962C8B-B14F-4D97-AF65-F5344CB8AC3E}">
        <p14:creationId xmlns:p14="http://schemas.microsoft.com/office/powerpoint/2010/main" val="540976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1416671346"/>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5464696" y="7911460"/>
            <a:ext cx="7200800" cy="1569660"/>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ESPECIALIZACIÓN II</a:t>
            </a:r>
          </a:p>
          <a:p>
            <a:pPr algn="r"/>
            <a:r>
              <a:rPr lang="es-CL" sz="4800" b="1" dirty="0" smtClean="0">
                <a:solidFill>
                  <a:schemeClr val="accent2">
                    <a:lumMod val="40000"/>
                    <a:lumOff val="60000"/>
                  </a:schemeClr>
                </a:solidFill>
                <a:latin typeface="Calibri" panose="020F0502020204030204" pitchFamily="34" charset="0"/>
              </a:rPr>
              <a:t>GESTIÓN AMBIENTAL</a:t>
            </a:r>
          </a:p>
        </p:txBody>
      </p:sp>
      <p:graphicFrame>
        <p:nvGraphicFramePr>
          <p:cNvPr id="11" name="10 Tabla"/>
          <p:cNvGraphicFramePr>
            <a:graphicFrameLocks noGrp="1"/>
          </p:cNvGraphicFramePr>
          <p:nvPr>
            <p:extLst>
              <p:ext uri="{D42A27DB-BD31-4B8C-83A1-F6EECF244321}">
                <p14:modId xmlns:p14="http://schemas.microsoft.com/office/powerpoint/2010/main" val="1207017260"/>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2169825"/>
          </a:xfrm>
          <a:prstGeom prst="rect">
            <a:avLst/>
          </a:prstGeom>
        </p:spPr>
        <p:txBody>
          <a:bodyPr wrap="square">
            <a:spAutoFit/>
          </a:bodyPr>
          <a:lstStyle/>
          <a:p>
            <a:pPr lvl="0" algn="just">
              <a:tabLst>
                <a:tab pos="315595" algn="l"/>
              </a:tabLst>
            </a:pPr>
            <a:r>
              <a:rPr lang="es-ES" sz="900" b="1" u="sng" dirty="0" smtClean="0">
                <a:cs typeface="Arial" panose="020B0604020202020204" pitchFamily="34" charset="0"/>
              </a:rPr>
              <a:t>ABSTRACT</a:t>
            </a:r>
          </a:p>
          <a:p>
            <a:pPr algn="just"/>
            <a:r>
              <a:rPr lang="es-ES" sz="900" dirty="0"/>
              <a:t>La asignatura está dirigida a incorporar al  alumno en aquellas materias que le permitan comprender la importancia de la gestión de proyectos desde la perspectiva ambiental, el contexto que nos rige, las variables involucradas y los sistemas establecidos para la concreción de proyectos, desde  aquellos de carácter urbano hasta las soluciones a nivel de la  vivienda. </a:t>
            </a:r>
            <a:endParaRPr lang="es-CL" sz="900" dirty="0"/>
          </a:p>
          <a:p>
            <a:pPr algn="just"/>
            <a:r>
              <a:rPr lang="es-ES" sz="900" dirty="0"/>
              <a:t> </a:t>
            </a:r>
            <a:endParaRPr lang="es-CL" sz="900" dirty="0"/>
          </a:p>
          <a:p>
            <a:pPr algn="just"/>
            <a:r>
              <a:rPr lang="es-CL" sz="900" dirty="0"/>
              <a:t>Su objetivo es entregar un marco de comprensión desde la temática de la gestión estratégica como sustento para la actividad proyectual e investigativa en el área de especialización. Interesa establecer la noción del “proyecto de arquitectura”, como un proceso de producción social en el que intervienen múltiples variables que se condicionan mutuamente. Por otro lado, se busca visualizar la “ingeniería social de los proyectos”, vinculadas a discursos que cualifican y valoran las diferentes estrategias de producción de proyectos.</a:t>
            </a:r>
          </a:p>
          <a:p>
            <a:pPr algn="just"/>
            <a:r>
              <a:rPr lang="es-CL" sz="900" dirty="0" smtClean="0"/>
              <a:t> </a:t>
            </a:r>
            <a:endParaRPr lang="es-MX" sz="900" b="1" dirty="0">
              <a:cs typeface="Arial" panose="020B0604020202020204" pitchFamily="34" charset="0"/>
            </a:endParaRPr>
          </a:p>
          <a:p>
            <a:pPr algn="just">
              <a:spcAft>
                <a:spcPts val="0"/>
              </a:spcAft>
              <a:tabLst>
                <a:tab pos="315595" algn="l"/>
              </a:tabLst>
            </a:pPr>
            <a:r>
              <a:rPr lang="es-MX" sz="900" b="1" u="sng" dirty="0">
                <a:cs typeface="Arial" panose="020B0604020202020204" pitchFamily="34" charset="0"/>
              </a:rPr>
              <a:t>OBJETIVO </a:t>
            </a:r>
            <a:r>
              <a:rPr lang="es-MX" sz="900" b="1" u="sng" dirty="0" smtClean="0">
                <a:cs typeface="Arial" panose="020B0604020202020204" pitchFamily="34" charset="0"/>
              </a:rPr>
              <a:t>HABILITANTE</a:t>
            </a:r>
          </a:p>
          <a:p>
            <a:pPr algn="just">
              <a:spcAft>
                <a:spcPts val="0"/>
              </a:spcAft>
              <a:tabLst>
                <a:tab pos="315595" algn="l"/>
              </a:tabLst>
            </a:pPr>
            <a:r>
              <a:rPr lang="es-ES_tradnl" sz="900" dirty="0"/>
              <a:t>Formular en los ámbitos conceptuales, procedimentales y actitudinales, proyectos de gestión cultural, desde la particularidad del inmueble sustentable. </a:t>
            </a:r>
            <a:endParaRPr lang="es-MX" sz="900" b="1" u="sng" dirty="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314530041"/>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75860399"/>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Especialización</a:t>
                      </a:r>
                      <a:r>
                        <a:rPr lang="es-CL" sz="1100" b="0" i="0" u="none" strike="noStrike" baseline="0" dirty="0" smtClean="0">
                          <a:solidFill>
                            <a:schemeClr val="tx1"/>
                          </a:solidFill>
                          <a:effectLst/>
                          <a:latin typeface="+mn-lt"/>
                        </a:rPr>
                        <a:t> II </a:t>
                      </a:r>
                      <a:r>
                        <a:rPr lang="es-CL" sz="1100" b="0" i="0" u="none" strike="noStrike" dirty="0" smtClean="0">
                          <a:solidFill>
                            <a:schemeClr val="tx1"/>
                          </a:solidFill>
                          <a:effectLst/>
                          <a:latin typeface="+mn-lt"/>
                        </a:rPr>
                        <a:t>Gestión Ambiental </a:t>
                      </a:r>
                      <a:r>
                        <a:rPr lang="es-CL" sz="1100" b="0" i="0" u="none" strike="noStrike" baseline="0" dirty="0" smtClean="0">
                          <a:solidFill>
                            <a:schemeClr val="tx1"/>
                          </a:solidFill>
                          <a:effectLst/>
                          <a:latin typeface="+mn-lt"/>
                        </a:rPr>
                        <a:t>IX</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a:effectLst/>
                        </a:rPr>
                        <a:t>Arquitectura</a:t>
                      </a:r>
                      <a:endParaRPr lang="es-CL" sz="1100" b="0" i="0" u="none" strike="noStrike">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Licenciatura en arquitectura</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b="0" i="0" u="none" strike="noStrike" dirty="0" smtClean="0">
                          <a:solidFill>
                            <a:srgbClr val="000000"/>
                          </a:solidFill>
                          <a:effectLst/>
                          <a:latin typeface="Calibri" panose="020F0502020204030204" pitchFamily="34" charset="0"/>
                        </a:rPr>
                        <a:t>10009</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Noveno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Ciclo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 3 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 81 </a:t>
                      </a:r>
                      <a:r>
                        <a:rPr lang="es-CL" sz="1100" u="none" strike="noStrike" dirty="0" err="1" smtClean="0">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smtClean="0">
                          <a:effectLst/>
                        </a:rPr>
                        <a:t> 4 </a:t>
                      </a:r>
                      <a:r>
                        <a:rPr lang="es-CL" sz="1100" u="none" strike="noStrike" dirty="0" err="1" smtClean="0">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 3 </a:t>
                      </a:r>
                      <a:r>
                        <a:rPr lang="es-CL" sz="1100" u="none" strike="noStrike" dirty="0" err="1" smtClean="0">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 54 </a:t>
                      </a:r>
                      <a:r>
                        <a:rPr lang="es-CL" sz="1100" u="none" strike="noStrike" dirty="0" err="1" smtClean="0">
                          <a:effectLst/>
                        </a:rPr>
                        <a:t>hrs</a:t>
                      </a:r>
                      <a:r>
                        <a:rPr lang="es-CL" sz="1100" u="none" strike="noStrike" dirty="0" smtClean="0">
                          <a:effectLst/>
                        </a:rPr>
                        <a:t> </a:t>
                      </a:r>
                      <a:r>
                        <a:rPr lang="es-CL" sz="1100" u="none" strike="noStrike" dirty="0">
                          <a:effectLst/>
                        </a:rPr>
                        <a:t>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err="1" smtClean="0">
                          <a:effectLst/>
                        </a:rPr>
                        <a:t>hrs</a:t>
                      </a:r>
                      <a:r>
                        <a:rPr lang="es-CL" sz="1100" u="none" strike="noStrike" dirty="0" smtClean="0">
                          <a:effectLst/>
                        </a:rPr>
                        <a:t> </a:t>
                      </a:r>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 27 </a:t>
                      </a:r>
                      <a:r>
                        <a:rPr lang="es-CL" sz="1100" u="none" strike="noStrike" dirty="0" err="1" smtClean="0">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2120155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59075" y="8545016"/>
            <a:ext cx="5640613"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lvl="0" algn="r" defTabSz="1280006">
              <a:defRPr/>
            </a:pPr>
            <a:r>
              <a:rPr lang="es-ES" sz="2000" b="1" dirty="0" smtClean="0">
                <a:solidFill>
                  <a:schemeClr val="accent2">
                    <a:lumMod val="40000"/>
                    <a:lumOff val="60000"/>
                  </a:schemeClr>
                </a:solidFill>
              </a:rPr>
              <a:t>TRABAJO FINAL</a:t>
            </a:r>
            <a:endParaRPr lang="es-CL" sz="2000" b="1" dirty="0">
              <a:solidFill>
                <a:schemeClr val="accent2">
                  <a:lumMod val="40000"/>
                  <a:lumOff val="60000"/>
                </a:schemeClr>
              </a:solidFill>
            </a:endParaRPr>
          </a:p>
        </p:txBody>
      </p:sp>
      <p:sp>
        <p:nvSpPr>
          <p:cNvPr id="4" name="Rectangle 3"/>
          <p:cNvSpPr/>
          <p:nvPr/>
        </p:nvSpPr>
        <p:spPr>
          <a:xfrm>
            <a:off x="3520480" y="192088"/>
            <a:ext cx="9073008" cy="835292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6" name="1 Tabla"/>
          <p:cNvGraphicFramePr>
            <a:graphicFrameLocks noGrp="1"/>
          </p:cNvGraphicFramePr>
          <p:nvPr>
            <p:extLst>
              <p:ext uri="{D42A27DB-BD31-4B8C-83A1-F6EECF244321}">
                <p14:modId xmlns:p14="http://schemas.microsoft.com/office/powerpoint/2010/main" val="2806112112"/>
              </p:ext>
            </p:extLst>
          </p:nvPr>
        </p:nvGraphicFramePr>
        <p:xfrm>
          <a:off x="208112" y="95769"/>
          <a:ext cx="3096344" cy="9177805"/>
        </p:xfrm>
        <a:graphic>
          <a:graphicData uri="http://schemas.openxmlformats.org/drawingml/2006/table">
            <a:tbl>
              <a:tblPr firstRow="1" bandRow="1">
                <a:tableStyleId>{5940675A-B579-460E-94D1-54222C63F5DA}</a:tableStyleId>
              </a:tblPr>
              <a:tblGrid>
                <a:gridCol w="1008112"/>
                <a:gridCol w="1584176"/>
                <a:gridCol w="504056"/>
              </a:tblGrid>
              <a:tr h="379878">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516275">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ES" sz="1000" kern="1200" dirty="0" smtClean="0">
                          <a:solidFill>
                            <a:schemeClr val="tx1"/>
                          </a:solidFill>
                          <a:effectLst/>
                          <a:latin typeface="+mn-lt"/>
                          <a:ea typeface="+mn-ea"/>
                          <a:cs typeface="+mn-cs"/>
                        </a:rPr>
                        <a:t>CONCEPTOS Y LEGISLACIÓN</a:t>
                      </a:r>
                      <a:r>
                        <a:rPr lang="es-ES" sz="1000" kern="1200" cap="none" dirty="0" smtClean="0">
                          <a:solidFill>
                            <a:schemeClr val="tx1"/>
                          </a:solidFill>
                          <a:effectLst/>
                          <a:latin typeface="+mn-lt"/>
                          <a:ea typeface="+mn-ea"/>
                          <a:cs typeface="+mn-cs"/>
                        </a:rPr>
                        <a:t>.</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ES" sz="1000" kern="1200" dirty="0" smtClean="0">
                          <a:solidFill>
                            <a:schemeClr val="tx1"/>
                          </a:solidFill>
                          <a:effectLst/>
                          <a:latin typeface="+mn-lt"/>
                          <a:ea typeface="+mn-ea"/>
                          <a:cs typeface="+mn-cs"/>
                        </a:rPr>
                        <a:t>GESTIÓN AMBIENTAL URBANA.</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3</a:t>
                      </a:r>
                    </a:p>
                    <a:p>
                      <a:r>
                        <a:rPr lang="es-ES" sz="1000" kern="1200" dirty="0" smtClean="0">
                          <a:solidFill>
                            <a:schemeClr val="tx1"/>
                          </a:solidFill>
                          <a:effectLst/>
                          <a:latin typeface="+mn-lt"/>
                          <a:ea typeface="+mn-ea"/>
                          <a:cs typeface="+mn-cs"/>
                        </a:rPr>
                        <a:t>SUSTENTABILIDAD EN LA ARQUITECTURA.</a:t>
                      </a:r>
                    </a:p>
                    <a:p>
                      <a:endParaRPr lang="es-ES" sz="1000" kern="1200" dirty="0" smtClean="0">
                        <a:solidFill>
                          <a:schemeClr val="tx1"/>
                        </a:solidFill>
                        <a:effectLst/>
                        <a:latin typeface="+mn-lt"/>
                        <a:ea typeface="+mn-ea"/>
                        <a:cs typeface="+mn-cs"/>
                      </a:endParaRPr>
                    </a:p>
                    <a:p>
                      <a:r>
                        <a:rPr lang="es-ES" sz="1000" kern="1200" dirty="0" smtClean="0">
                          <a:solidFill>
                            <a:schemeClr val="tx1"/>
                          </a:solidFill>
                          <a:effectLst/>
                          <a:latin typeface="+mn-lt"/>
                          <a:ea typeface="+mn-ea"/>
                          <a:cs typeface="+mn-cs"/>
                        </a:rPr>
                        <a:t>UNIDAD 4</a:t>
                      </a:r>
                    </a:p>
                    <a:p>
                      <a:pPr algn="just"/>
                      <a:r>
                        <a:rPr lang="es-ES" sz="1000" kern="1200" dirty="0" smtClean="0">
                          <a:solidFill>
                            <a:schemeClr val="tx1"/>
                          </a:solidFill>
                          <a:effectLst/>
                          <a:latin typeface="+mn-lt"/>
                          <a:ea typeface="+mn-ea"/>
                          <a:cs typeface="+mn-cs"/>
                        </a:rPr>
                        <a:t>SISTEMAS DE CERTIFICACIÓN Y EVALUACIÓN AMBIENTAL.</a:t>
                      </a:r>
                    </a:p>
                    <a:p>
                      <a:pPr algn="just"/>
                      <a:endParaRPr lang="es-ES" sz="1000" kern="1200" dirty="0" smtClean="0">
                        <a:solidFill>
                          <a:schemeClr val="tx1"/>
                        </a:solidFill>
                        <a:effectLst/>
                        <a:latin typeface="+mn-lt"/>
                        <a:ea typeface="+mn-ea"/>
                        <a:cs typeface="+mn-cs"/>
                      </a:endParaRPr>
                    </a:p>
                    <a:p>
                      <a:pPr algn="just"/>
                      <a:r>
                        <a:rPr lang="es-ES" sz="1000" kern="1200" dirty="0" smtClean="0">
                          <a:solidFill>
                            <a:schemeClr val="tx1"/>
                          </a:solidFill>
                          <a:effectLst/>
                          <a:latin typeface="+mn-lt"/>
                          <a:ea typeface="+mn-ea"/>
                          <a:cs typeface="+mn-cs"/>
                        </a:rPr>
                        <a:t>UNIDAD 5</a:t>
                      </a:r>
                    </a:p>
                    <a:p>
                      <a:pPr marL="0" marR="0" indent="0" algn="just" defTabSz="1280006" rtl="0" eaLnBrk="1" fontAlgn="auto" latinLnBrk="0" hangingPunct="1">
                        <a:lnSpc>
                          <a:spcPct val="100000"/>
                        </a:lnSpc>
                        <a:spcBef>
                          <a:spcPts val="0"/>
                        </a:spcBef>
                        <a:spcAft>
                          <a:spcPts val="0"/>
                        </a:spcAft>
                        <a:buClrTx/>
                        <a:buSzTx/>
                        <a:buFontTx/>
                        <a:buNone/>
                        <a:tabLst/>
                        <a:defRPr/>
                      </a:pPr>
                      <a:r>
                        <a:rPr lang="es-MX" sz="1000" kern="1200" dirty="0" smtClean="0">
                          <a:solidFill>
                            <a:schemeClr val="tx1"/>
                          </a:solidFill>
                          <a:effectLst/>
                          <a:latin typeface="+mn-lt"/>
                          <a:ea typeface="+mn-ea"/>
                          <a:cs typeface="+mn-cs"/>
                        </a:rPr>
                        <a:t>LA GESTIÓN AMBIENTAL DESDE LA PERSPECTIVA TECNOLÓGICA.</a:t>
                      </a:r>
                    </a:p>
                    <a:p>
                      <a:pPr marL="0" marR="0" indent="0" algn="just" defTabSz="1280006" rtl="0" eaLnBrk="1" fontAlgn="auto" latinLnBrk="0" hangingPunct="1">
                        <a:lnSpc>
                          <a:spcPct val="100000"/>
                        </a:lnSpc>
                        <a:spcBef>
                          <a:spcPts val="0"/>
                        </a:spcBef>
                        <a:spcAft>
                          <a:spcPts val="0"/>
                        </a:spcAft>
                        <a:buClrTx/>
                        <a:buSzTx/>
                        <a:buFontTx/>
                        <a:buNone/>
                        <a:tabLst/>
                        <a:defRPr/>
                      </a:pPr>
                      <a:endParaRPr lang="es-MX" sz="1000" kern="1200" dirty="0" smtClean="0">
                        <a:solidFill>
                          <a:schemeClr val="tx1"/>
                        </a:solidFill>
                        <a:effectLst/>
                        <a:latin typeface="+mn-lt"/>
                        <a:ea typeface="+mn-ea"/>
                        <a:cs typeface="+mn-cs"/>
                      </a:endParaRPr>
                    </a:p>
                    <a:p>
                      <a:pPr marL="0" marR="0" indent="0" algn="just" defTabSz="1280006" rtl="0" eaLnBrk="1" fontAlgn="auto" latinLnBrk="0" hangingPunct="1">
                        <a:lnSpc>
                          <a:spcPct val="100000"/>
                        </a:lnSpc>
                        <a:spcBef>
                          <a:spcPts val="0"/>
                        </a:spcBef>
                        <a:spcAft>
                          <a:spcPts val="0"/>
                        </a:spcAft>
                        <a:buClrTx/>
                        <a:buSzTx/>
                        <a:buFontTx/>
                        <a:buNone/>
                        <a:tabLst/>
                        <a:defRPr/>
                      </a:pPr>
                      <a:r>
                        <a:rPr lang="es-MX" sz="1000" kern="1200" dirty="0" smtClean="0">
                          <a:solidFill>
                            <a:schemeClr val="tx1"/>
                          </a:solidFill>
                          <a:effectLst/>
                          <a:latin typeface="+mn-lt"/>
                          <a:ea typeface="+mn-ea"/>
                          <a:cs typeface="+mn-cs"/>
                        </a:rPr>
                        <a:t>UNIDAD 6 </a:t>
                      </a:r>
                    </a:p>
                    <a:p>
                      <a:pPr marL="0" marR="0" indent="0" algn="just" defTabSz="1280006" rtl="0" eaLnBrk="1" fontAlgn="auto" latinLnBrk="0" hangingPunct="1">
                        <a:lnSpc>
                          <a:spcPct val="100000"/>
                        </a:lnSpc>
                        <a:spcBef>
                          <a:spcPts val="0"/>
                        </a:spcBef>
                        <a:spcAft>
                          <a:spcPts val="0"/>
                        </a:spcAft>
                        <a:buClrTx/>
                        <a:buSzTx/>
                        <a:buFontTx/>
                        <a:buNone/>
                        <a:tabLst/>
                        <a:defRPr/>
                      </a:pPr>
                      <a:r>
                        <a:rPr lang="es-MX" sz="1000" kern="1200" dirty="0" smtClean="0">
                          <a:solidFill>
                            <a:schemeClr val="tx1"/>
                          </a:solidFill>
                          <a:effectLst/>
                          <a:latin typeface="+mn-lt"/>
                          <a:ea typeface="+mn-ea"/>
                          <a:cs typeface="+mn-cs"/>
                        </a:rPr>
                        <a:t>TRABAJO FINAL.</a:t>
                      </a:r>
                      <a:endParaRPr lang="es-CL" sz="1000" kern="1200" dirty="0" smtClean="0">
                        <a:solidFill>
                          <a:schemeClr val="tx1"/>
                        </a:solidFill>
                        <a:effectLst/>
                        <a:latin typeface="+mn-lt"/>
                        <a:ea typeface="+mn-ea"/>
                        <a:cs typeface="+mn-cs"/>
                      </a:endParaRPr>
                    </a:p>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4065833">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53252">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61234">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2">
                  <a:txBody>
                    <a:bodyPr/>
                    <a:lstStyle/>
                    <a:p>
                      <a:pPr algn="just">
                        <a:lnSpc>
                          <a:spcPct val="115000"/>
                        </a:lnSpc>
                        <a:spcAft>
                          <a:spcPts val="1000"/>
                        </a:spcAft>
                      </a:pPr>
                      <a:r>
                        <a:rPr lang="es-CL" sz="800" b="0" dirty="0" smtClean="0">
                          <a:effectLst/>
                          <a:latin typeface="Calibri" panose="020F0502020204030204" pitchFamily="34" charset="0"/>
                          <a:ea typeface="Calibri" panose="020F0502020204030204" pitchFamily="34" charset="0"/>
                          <a:cs typeface="Calibri-Bold"/>
                        </a:rPr>
                        <a:t>4.3.1</a:t>
                      </a:r>
                      <a:r>
                        <a:rPr lang="es-CL" sz="800" b="1" dirty="0" smtClean="0">
                          <a:effectLst/>
                          <a:latin typeface="Calibri" panose="020F0502020204030204" pitchFamily="34" charset="0"/>
                          <a:ea typeface="Calibri" panose="020F0502020204030204" pitchFamily="34" charset="0"/>
                          <a:cs typeface="Calibri-Bold"/>
                        </a:rPr>
                        <a:t> </a:t>
                      </a:r>
                      <a:r>
                        <a:rPr lang="es-CL" sz="800" b="0" i="0" dirty="0" smtClean="0">
                          <a:effectLst/>
                          <a:latin typeface="Calibri" panose="020F0502020204030204" pitchFamily="34" charset="0"/>
                          <a:ea typeface="Calibri" panose="020F0502020204030204" pitchFamily="34" charset="0"/>
                          <a:cs typeface="Calibri-Bold"/>
                        </a:rPr>
                        <a:t>Identificar</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L" sz="800" b="0" i="0" dirty="0" smtClean="0">
                          <a:effectLst/>
                          <a:latin typeface="Calibri" panose="020F0502020204030204" pitchFamily="34" charset="0"/>
                          <a:ea typeface="Calibri" panose="020F0502020204030204" pitchFamily="34" charset="0"/>
                          <a:cs typeface="Calibri-Bold"/>
                        </a:rPr>
                        <a:t>problemáticas</a:t>
                      </a:r>
                      <a:r>
                        <a:rPr lang="es-CL" sz="800" b="0" i="0" baseline="0" dirty="0" smtClean="0">
                          <a:effectLst/>
                          <a:latin typeface="Calibri" panose="020F0502020204030204" pitchFamily="34" charset="0"/>
                          <a:ea typeface="Calibri" panose="020F0502020204030204" pitchFamily="34" charset="0"/>
                          <a:cs typeface="Calibri-Bold"/>
                        </a:rPr>
                        <a:t> </a:t>
                      </a:r>
                      <a:r>
                        <a:rPr lang="es-CL" sz="800" b="0" i="0" dirty="0" smtClean="0">
                          <a:effectLst/>
                          <a:latin typeface="Calibri" panose="020F0502020204030204" pitchFamily="34" charset="0"/>
                          <a:ea typeface="Calibri" panose="020F0502020204030204" pitchFamily="34" charset="0"/>
                          <a:cs typeface="Calibri-Bold"/>
                        </a:rPr>
                        <a:t>estratégicas para el</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d</a:t>
                      </a:r>
                      <a:r>
                        <a:rPr lang="es-CL" sz="800" b="0" i="0" dirty="0" smtClean="0">
                          <a:effectLst/>
                          <a:latin typeface="Calibri" panose="020F0502020204030204" pitchFamily="34" charset="0"/>
                          <a:ea typeface="Calibri" panose="020F0502020204030204" pitchFamily="34" charset="0"/>
                          <a:cs typeface="Calibri-Bold"/>
                        </a:rPr>
                        <a:t>esarrollo de la</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d</a:t>
                      </a:r>
                      <a:r>
                        <a:rPr lang="es-CL" sz="800" b="0" i="0" dirty="0" smtClean="0">
                          <a:effectLst/>
                          <a:latin typeface="Calibri" panose="020F0502020204030204" pitchFamily="34" charset="0"/>
                          <a:ea typeface="Calibri" panose="020F0502020204030204" pitchFamily="34" charset="0"/>
                          <a:cs typeface="Calibri-Bold"/>
                        </a:rPr>
                        <a:t>imensión</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tecnológico</a:t>
                      </a:r>
                      <a:r>
                        <a:rPr lang="es-CL" sz="800" b="0" i="0" dirty="0" smtClean="0">
                          <a:effectLst/>
                          <a:latin typeface="Calibri" panose="020F0502020204030204" pitchFamily="34" charset="0"/>
                          <a:ea typeface="Calibri" panose="020F0502020204030204" pitchFamily="34" charset="0"/>
                          <a:cs typeface="Calibri-Bold"/>
                        </a:rPr>
                        <a:t> ambiental</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d</a:t>
                      </a:r>
                      <a:r>
                        <a:rPr lang="es-CL" sz="800" b="0" i="0" dirty="0" smtClean="0">
                          <a:effectLst/>
                          <a:latin typeface="Calibri" panose="020F0502020204030204" pitchFamily="34" charset="0"/>
                          <a:ea typeface="Calibri" panose="020F0502020204030204" pitchFamily="34" charset="0"/>
                          <a:cs typeface="Calibri-Bold"/>
                        </a:rPr>
                        <a:t>e la arquitectura.</a:t>
                      </a:r>
                      <a:endParaRPr lang="es-CL" sz="800" b="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oFill/>
                  </a:tcPr>
                </a:tc>
                <a:tc rowSpan="2">
                  <a:txBody>
                    <a:bodyPr/>
                    <a:lstStyle/>
                    <a:p>
                      <a:pPr algn="ctr">
                        <a:lnSpc>
                          <a:spcPct val="100000"/>
                        </a:lnSpc>
                        <a:spcBef>
                          <a:spcPts val="0"/>
                        </a:spcBef>
                        <a:spcAft>
                          <a:spcPts val="0"/>
                        </a:spcAft>
                      </a:pPr>
                      <a:r>
                        <a:rPr lang="es-CL" sz="1000" b="1" dirty="0" smtClean="0">
                          <a:effectLst/>
                          <a:latin typeface="+mn-lt"/>
                          <a:cs typeface="Arial" pitchFamily="34" charset="0"/>
                        </a:rPr>
                        <a:t>N1E</a:t>
                      </a:r>
                    </a:p>
                  </a:txBody>
                  <a:tcPr anchor="ctr">
                    <a:noFill/>
                  </a:tcPr>
                </a:tc>
              </a:tr>
              <a:tr h="421618">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221595">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algn="just">
                        <a:tabLst>
                          <a:tab pos="180340" algn="l"/>
                          <a:tab pos="450215" algn="l"/>
                        </a:tabLst>
                      </a:pPr>
                      <a:r>
                        <a:rPr lang="es-ES" sz="800" kern="1200" dirty="0" smtClean="0">
                          <a:solidFill>
                            <a:schemeClr val="tx1"/>
                          </a:solidFill>
                          <a:effectLst/>
                          <a:latin typeface="+mn-lt"/>
                          <a:ea typeface="+mn-ea"/>
                          <a:cs typeface="+mn-cs"/>
                        </a:rPr>
                        <a:t>4.3.4</a:t>
                      </a:r>
                      <a:r>
                        <a:rPr lang="es-ES" sz="800" kern="1200" baseline="0" dirty="0" smtClean="0">
                          <a:solidFill>
                            <a:schemeClr val="tx1"/>
                          </a:solidFill>
                          <a:effectLst/>
                          <a:latin typeface="+mn-lt"/>
                          <a:ea typeface="+mn-ea"/>
                          <a:cs typeface="+mn-cs"/>
                        </a:rPr>
                        <a:t> Formular y desarrollar estrategias de gestión ambiental sostenible para la producción de proyectos arquitectónicos.</a:t>
                      </a:r>
                      <a:endParaRPr lang="es-ES" sz="800" dirty="0" smtClean="0">
                        <a:effectLst/>
                        <a:latin typeface="+mn-lt"/>
                        <a:ea typeface="Times New Roman"/>
                      </a:endParaRPr>
                    </a:p>
                  </a:txBody>
                  <a:tcPr>
                    <a:noFill/>
                  </a:tcPr>
                </a:tc>
                <a:tc rowSpan="3">
                  <a:txBody>
                    <a:bodyPr/>
                    <a:lstStyle/>
                    <a:p>
                      <a:pPr algn="ctr">
                        <a:lnSpc>
                          <a:spcPct val="100000"/>
                        </a:lnSpc>
                        <a:spcBef>
                          <a:spcPts val="0"/>
                        </a:spcBef>
                        <a:spcAft>
                          <a:spcPts val="0"/>
                        </a:spcAft>
                      </a:pPr>
                      <a:r>
                        <a:rPr lang="es-CL" sz="1000" b="1" dirty="0" smtClean="0">
                          <a:effectLst/>
                          <a:latin typeface="+mn-lt"/>
                          <a:cs typeface="Arial" pitchFamily="34" charset="0"/>
                        </a:rPr>
                        <a:t>N1E</a:t>
                      </a:r>
                    </a:p>
                  </a:txBody>
                  <a:tcPr anchor="ctr">
                    <a:noFill/>
                  </a:tcPr>
                </a:tc>
              </a:tr>
              <a:tr h="221595">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vMerge="1">
                  <a:txBody>
                    <a:bodyPr/>
                    <a:lstStyle/>
                    <a:p>
                      <a:endParaRPr lang="es-CL"/>
                    </a:p>
                  </a:txBody>
                  <a:tcPr/>
                </a:tc>
                <a:tc vMerge="1">
                  <a:txBody>
                    <a:bodyPr/>
                    <a:lstStyle/>
                    <a:p>
                      <a:endParaRPr lang="es-CL"/>
                    </a:p>
                  </a:txBody>
                  <a:tcPr/>
                </a:tc>
              </a:tr>
              <a:tr h="132874">
                <a:tc>
                  <a:txBody>
                    <a:bodyPr/>
                    <a:lstStyle/>
                    <a:p>
                      <a:endParaRPr lang="es-CL" sz="800" dirty="0"/>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bl>
          </a:graphicData>
        </a:graphic>
      </p:graphicFrame>
    </p:spTree>
    <p:extLst>
      <p:ext uri="{BB962C8B-B14F-4D97-AF65-F5344CB8AC3E}">
        <p14:creationId xmlns:p14="http://schemas.microsoft.com/office/powerpoint/2010/main" val="4059488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1352808372"/>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8" name="Rectangle 7"/>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9" name="Rectangle 8"/>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237144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0480" y="192088"/>
            <a:ext cx="9001000"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4" name="12 Tabla"/>
          <p:cNvGraphicFramePr>
            <a:graphicFrameLocks noGrp="1"/>
          </p:cNvGraphicFramePr>
          <p:nvPr>
            <p:extLst>
              <p:ext uri="{D42A27DB-BD31-4B8C-83A1-F6EECF244321}">
                <p14:modId xmlns:p14="http://schemas.microsoft.com/office/powerpoint/2010/main" val="1047125644"/>
              </p:ext>
            </p:extLst>
          </p:nvPr>
        </p:nvGraphicFramePr>
        <p:xfrm>
          <a:off x="208112" y="202849"/>
          <a:ext cx="3087253" cy="9193088"/>
        </p:xfrm>
        <a:graphic>
          <a:graphicData uri="http://schemas.openxmlformats.org/drawingml/2006/table">
            <a:tbl>
              <a:tblPr firstRow="1" bandRow="1">
                <a:tableStyleId>{5940675A-B579-460E-94D1-54222C63F5DA}</a:tableStyleId>
              </a:tblPr>
              <a:tblGrid>
                <a:gridCol w="2225692"/>
                <a:gridCol w="861561"/>
              </a:tblGrid>
              <a:tr h="462240">
                <a:tc gridSpan="2">
                  <a:txBody>
                    <a:bodyPr/>
                    <a:lstStyle/>
                    <a:p>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marL="91171" marR="91171" marT="45586" marB="45586"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r>
              <a:tr h="7650773">
                <a:tc gridSpan="2">
                  <a:txBody>
                    <a:bodyPr/>
                    <a:lstStyle/>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dirty="0" smtClean="0">
                          <a:latin typeface="+mn-lt"/>
                        </a:rPr>
                        <a:t>Enfoques teóricos de economía ecológic</a:t>
                      </a:r>
                      <a:r>
                        <a:rPr lang="es-CL" sz="1000" baseline="0" dirty="0" smtClean="0">
                          <a:latin typeface="+mn-lt"/>
                        </a:rPr>
                        <a:t>a y ambiental.</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Escenarios sociales prospectivos.</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Modelos de desarrollo.</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Diagnóstico ambiental.</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Sistemas de gestión ambiental.</a:t>
                      </a:r>
                      <a:endParaRPr lang="es-CL" sz="1000" dirty="0" smtClean="0">
                        <a:latin typeface="+mn-lt"/>
                      </a:endParaRPr>
                    </a:p>
                    <a:p>
                      <a:pPr marL="0" marR="0" lvl="0" indent="0" algn="l" defTabSz="1280006" rtl="0" eaLnBrk="1" fontAlgn="auto" latinLnBrk="0" hangingPunct="1">
                        <a:lnSpc>
                          <a:spcPct val="100000"/>
                        </a:lnSpc>
                        <a:spcBef>
                          <a:spcPts val="0"/>
                        </a:spcBef>
                        <a:spcAft>
                          <a:spcPts val="0"/>
                        </a:spcAft>
                        <a:buClrTx/>
                        <a:buSzTx/>
                        <a:buFontTx/>
                        <a:buNone/>
                        <a:tabLst/>
                        <a:defRPr/>
                      </a:pPr>
                      <a:endParaRPr lang="es-CL" sz="1000" dirty="0">
                        <a:latin typeface="+mn-lt"/>
                      </a:endParaRPr>
                    </a:p>
                  </a:txBody>
                  <a:tcPr marL="91171" marR="91171" marT="45586" marB="45586"/>
                </a:tc>
                <a:tc hMerge="1">
                  <a:txBody>
                    <a:bodyPr/>
                    <a:lstStyle/>
                    <a:p>
                      <a:endParaRPr lang="es-CL"/>
                    </a:p>
                  </a:txBody>
                  <a:tcPr/>
                </a:tc>
              </a:tr>
              <a:tr h="505703">
                <a:tc>
                  <a:txBody>
                    <a:bodyPr/>
                    <a:lstStyle/>
                    <a:p>
                      <a:r>
                        <a:rPr lang="es-CL" sz="1400" dirty="0" smtClean="0">
                          <a:latin typeface="+mn-lt"/>
                        </a:rPr>
                        <a:t>NOTA ULTIMA</a:t>
                      </a:r>
                      <a:r>
                        <a:rPr lang="es-CL" sz="1400" baseline="0" dirty="0" smtClean="0">
                          <a:latin typeface="+mn-lt"/>
                        </a:rPr>
                        <a:t> UNIDAD</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74372">
                <a:tc>
                  <a:txBody>
                    <a:bodyPr/>
                    <a:lstStyle/>
                    <a:p>
                      <a:r>
                        <a:rPr lang="es-CL" sz="1400" dirty="0" smtClean="0">
                          <a:latin typeface="+mn-lt"/>
                        </a:rPr>
                        <a:t>PROMEDIO FINAL</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45008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932805136"/>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432629088"/>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2862322"/>
          </a:xfrm>
          <a:prstGeom prst="rect">
            <a:avLst/>
          </a:prstGeom>
        </p:spPr>
        <p:txBody>
          <a:bodyPr wrap="square">
            <a:spAutoFit/>
          </a:bodyPr>
          <a:lstStyle/>
          <a:p>
            <a:pPr lvl="0" algn="just">
              <a:tabLst>
                <a:tab pos="315595" algn="l"/>
              </a:tabLst>
            </a:pPr>
            <a:r>
              <a:rPr lang="es-ES" sz="900" b="1" u="sng" dirty="0" smtClean="0">
                <a:cs typeface="Arial" panose="020B0604020202020204" pitchFamily="34" charset="0"/>
              </a:rPr>
              <a:t>ABSTRACT</a:t>
            </a:r>
            <a:endParaRPr lang="es-ES" sz="900" b="1" u="sng" dirty="0">
              <a:cs typeface="Arial" panose="020B0604020202020204" pitchFamily="34" charset="0"/>
            </a:endParaRPr>
          </a:p>
          <a:p>
            <a:pPr algn="just"/>
            <a:r>
              <a:rPr lang="es-MX" sz="900" dirty="0"/>
              <a:t>P</a:t>
            </a:r>
            <a:r>
              <a:rPr lang="es-MX" sz="900" dirty="0" smtClean="0"/>
              <a:t>ostula  </a:t>
            </a:r>
            <a:r>
              <a:rPr lang="es-MX" sz="900" dirty="0"/>
              <a:t>un mayor grado de autonomía  de los estudiantes, ejercitando el auto aprendizaje guiado, centrado en revisar ampliar y ejercitar los Conocimientos de Sustentabilidad Ambiental arquitectónica y de las acciones estratégicas de su gestión,  orientados al logro de la materialización de los proyectos, tanto física, como social. Finalmente los estudiantes ejercitarán integrando su aprendizaje al proyecto del Taller X. </a:t>
            </a:r>
            <a:endParaRPr lang="es-CL" sz="900" dirty="0"/>
          </a:p>
          <a:p>
            <a:pPr algn="just"/>
            <a:r>
              <a:rPr lang="es-MX" sz="900" dirty="0"/>
              <a:t> </a:t>
            </a:r>
            <a:endParaRPr lang="es-CL" sz="900" dirty="0"/>
          </a:p>
          <a:p>
            <a:pPr algn="just"/>
            <a:r>
              <a:rPr lang="es-MX" sz="900" dirty="0"/>
              <a:t>A</a:t>
            </a:r>
            <a:r>
              <a:rPr lang="es-ES" sz="900" dirty="0"/>
              <a:t>signatura dirigida a incorporar al  alumno en aquellas materias que le permitan comprender la importancia de la gestión de proyectos desde la perspectiva ambiental, el contexto que nos rige, las variables involucradas y los sistemas establecidos para la concreción de proyectos, desde  aquellos de carácter urbano hasta las soluciones a nivel de la  vivienda. </a:t>
            </a:r>
            <a:endParaRPr lang="es-CL" sz="900" dirty="0"/>
          </a:p>
          <a:p>
            <a:pPr algn="just"/>
            <a:r>
              <a:rPr lang="es-ES" sz="900" dirty="0"/>
              <a:t> </a:t>
            </a:r>
            <a:endParaRPr lang="es-CL" sz="900" dirty="0"/>
          </a:p>
          <a:p>
            <a:pPr algn="just"/>
            <a:r>
              <a:rPr lang="es-CL" sz="900" dirty="0"/>
              <a:t>Su objetivo es entregar un marco de comprensión desde la temática de la gestión estratégica como sustento para la actividad proyectual e investigativa en el área de especialización. Interesa establecer la noción del “proyecto de arquitectura”, como un proceso de producción social en el que intervienen múltiples variables que se condicionan mutuamente. Por otro lado, se busca visualizar la “ingeniería social de los proyectos”, vinculadas a discursos que cualifican y valoran las diferentes estrategias de producción de proyectos</a:t>
            </a:r>
            <a:r>
              <a:rPr lang="es-CL" sz="900" dirty="0" smtClean="0"/>
              <a:t>.</a:t>
            </a:r>
          </a:p>
          <a:p>
            <a:pPr algn="just"/>
            <a:endParaRPr lang="es-MX" sz="900" b="1" dirty="0">
              <a:cs typeface="Arial" panose="020B0604020202020204" pitchFamily="34" charset="0"/>
            </a:endParaRPr>
          </a:p>
          <a:p>
            <a:pPr algn="just">
              <a:spcAft>
                <a:spcPts val="0"/>
              </a:spcAft>
              <a:tabLst>
                <a:tab pos="315595" algn="l"/>
              </a:tabLst>
            </a:pPr>
            <a:r>
              <a:rPr lang="es-MX" sz="900" b="1" u="sng" dirty="0">
                <a:cs typeface="Arial" panose="020B0604020202020204" pitchFamily="34" charset="0"/>
              </a:rPr>
              <a:t>OBJETIVO </a:t>
            </a:r>
            <a:r>
              <a:rPr lang="es-MX" sz="900" b="1" u="sng" dirty="0" smtClean="0">
                <a:cs typeface="Arial" panose="020B0604020202020204" pitchFamily="34" charset="0"/>
              </a:rPr>
              <a:t>HABILITANTE</a:t>
            </a:r>
          </a:p>
          <a:p>
            <a:pPr algn="just">
              <a:spcAft>
                <a:spcPts val="0"/>
              </a:spcAft>
              <a:tabLst>
                <a:tab pos="315595" algn="l"/>
              </a:tabLst>
            </a:pPr>
            <a:r>
              <a:rPr lang="es-ES_tradnl" sz="900" dirty="0"/>
              <a:t>Formular en los ámbitos conceptuales, procedimentales y actitudinales, proyectos de gestión cultural, desde la particularidad del inmueble sustentable.</a:t>
            </a:r>
            <a:endParaRPr lang="es-MX" sz="900" b="1" u="sng" dirty="0" smtClean="0">
              <a:cs typeface="Arial" panose="020B0604020202020204" pitchFamily="34" charset="0"/>
            </a:endParaRPr>
          </a:p>
        </p:txBody>
      </p:sp>
      <p:graphicFrame>
        <p:nvGraphicFramePr>
          <p:cNvPr id="4" name="3 Tabla"/>
          <p:cNvGraphicFramePr>
            <a:graphicFrameLocks noGrp="1"/>
          </p:cNvGraphicFramePr>
          <p:nvPr>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82270031"/>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Especialización</a:t>
                      </a:r>
                      <a:r>
                        <a:rPr lang="es-CL" sz="1100" b="0" i="0" u="none" strike="noStrike" baseline="0" dirty="0" smtClean="0">
                          <a:solidFill>
                            <a:schemeClr val="tx1"/>
                          </a:solidFill>
                          <a:effectLst/>
                          <a:latin typeface="+mn-lt"/>
                        </a:rPr>
                        <a:t> IV </a:t>
                      </a:r>
                      <a:r>
                        <a:rPr lang="es-CL" sz="1100" b="0" i="0" u="none" strike="noStrike" dirty="0" smtClean="0">
                          <a:solidFill>
                            <a:schemeClr val="tx1"/>
                          </a:solidFill>
                          <a:effectLst/>
                          <a:latin typeface="+mn-lt"/>
                        </a:rPr>
                        <a:t>Gestión Ambiental</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a:effectLst/>
                        </a:rPr>
                        <a:t>Arquitectura</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baseline="0" dirty="0" smtClean="0">
                          <a:effectLst/>
                        </a:rPr>
                        <a:t>Especialización II Gestión Ambiental</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Décimo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Ciclo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 3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 81 </a:t>
                      </a:r>
                      <a:r>
                        <a:rPr lang="es-CL" sz="1100" u="none" strike="noStrike" dirty="0" err="1" smtClean="0">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baseline="0" dirty="0" smtClean="0">
                          <a:effectLst/>
                        </a:rPr>
                        <a:t> 4</a:t>
                      </a:r>
                      <a:r>
                        <a:rPr lang="es-CL" sz="1100" u="none" strike="noStrike" dirty="0" smtClean="0">
                          <a:effectLst/>
                        </a:rPr>
                        <a:t>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3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baseline="0" dirty="0" smtClean="0">
                          <a:effectLst/>
                        </a:rPr>
                        <a:t> 54 </a:t>
                      </a:r>
                      <a:r>
                        <a:rPr lang="es-CL" sz="1100" u="none" strike="noStrike" dirty="0" err="1" smtClean="0">
                          <a:effectLst/>
                        </a:rPr>
                        <a:t>hrs</a:t>
                      </a:r>
                      <a:r>
                        <a:rPr lang="es-CL" sz="1100" u="none" strike="noStrike" dirty="0" smtClean="0">
                          <a:effectLst/>
                        </a:rPr>
                        <a:t> </a:t>
                      </a:r>
                      <a:r>
                        <a:rPr lang="es-CL" sz="1100" u="none" strike="noStrike" dirty="0">
                          <a:effectLst/>
                        </a:rPr>
                        <a:t>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smtClean="0">
                          <a:effectLst/>
                        </a:rPr>
                        <a:t> </a:t>
                      </a:r>
                      <a:r>
                        <a:rPr lang="es-CL" sz="1100" u="none" strike="noStrike" dirty="0" err="1" smtClean="0">
                          <a:effectLst/>
                        </a:rPr>
                        <a:t>hrs</a:t>
                      </a:r>
                      <a:r>
                        <a:rPr lang="es-CL" sz="1100" u="none" strike="noStrike" dirty="0" smtClean="0">
                          <a:effectLst/>
                        </a:rPr>
                        <a:t> </a:t>
                      </a:r>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 27 </a:t>
                      </a:r>
                      <a:r>
                        <a:rPr lang="es-CL" sz="1100" u="none" strike="noStrike" dirty="0" err="1" smtClean="0">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
        <p:nvSpPr>
          <p:cNvPr id="9" name="7 Rectángulo"/>
          <p:cNvSpPr/>
          <p:nvPr/>
        </p:nvSpPr>
        <p:spPr>
          <a:xfrm>
            <a:off x="5464696" y="7911460"/>
            <a:ext cx="7200800" cy="1569660"/>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ESPECIALIZACIÓN IV</a:t>
            </a:r>
          </a:p>
          <a:p>
            <a:pPr algn="r"/>
            <a:r>
              <a:rPr lang="es-CL" sz="4800" b="1" dirty="0" smtClean="0">
                <a:solidFill>
                  <a:schemeClr val="accent2">
                    <a:lumMod val="40000"/>
                    <a:lumOff val="60000"/>
                  </a:schemeClr>
                </a:solidFill>
                <a:latin typeface="Calibri" panose="020F0502020204030204" pitchFamily="34" charset="0"/>
              </a:rPr>
              <a:t>GESTIÓN AMBIENTAL </a:t>
            </a:r>
          </a:p>
        </p:txBody>
      </p:sp>
    </p:spTree>
    <p:extLst>
      <p:ext uri="{BB962C8B-B14F-4D97-AF65-F5344CB8AC3E}">
        <p14:creationId xmlns:p14="http://schemas.microsoft.com/office/powerpoint/2010/main" val="185003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 Tabla"/>
          <p:cNvGraphicFramePr>
            <a:graphicFrameLocks noGrp="1"/>
          </p:cNvGraphicFramePr>
          <p:nvPr>
            <p:extLst>
              <p:ext uri="{D42A27DB-BD31-4B8C-83A1-F6EECF244321}">
                <p14:modId xmlns:p14="http://schemas.microsoft.com/office/powerpoint/2010/main" val="3670428160"/>
              </p:ext>
            </p:extLst>
          </p:nvPr>
        </p:nvGraphicFramePr>
        <p:xfrm>
          <a:off x="208112" y="17908"/>
          <a:ext cx="3096344" cy="9297245"/>
        </p:xfrm>
        <a:graphic>
          <a:graphicData uri="http://schemas.openxmlformats.org/drawingml/2006/table">
            <a:tbl>
              <a:tblPr firstRow="1" bandRow="1">
                <a:tableStyleId>{5940675A-B579-460E-94D1-54222C63F5DA}</a:tableStyleId>
              </a:tblPr>
              <a:tblGrid>
                <a:gridCol w="1008112"/>
                <a:gridCol w="1584176"/>
                <a:gridCol w="504056"/>
              </a:tblGrid>
              <a:tr h="411161">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067275">
                <a:tc gridSpan="3">
                  <a:txBody>
                    <a:bodyPr/>
                    <a:lstStyle/>
                    <a:p>
                      <a:pPr algn="just"/>
                      <a:r>
                        <a:rPr lang="es-CL" sz="1000" kern="1200" dirty="0" smtClean="0">
                          <a:solidFill>
                            <a:schemeClr val="tx1"/>
                          </a:solidFill>
                          <a:effectLst/>
                          <a:latin typeface="+mn-lt"/>
                          <a:ea typeface="+mn-ea"/>
                          <a:cs typeface="Arial" pitchFamily="34" charset="0"/>
                        </a:rPr>
                        <a:t>UNIDAD 1</a:t>
                      </a:r>
                    </a:p>
                    <a:p>
                      <a:pPr algn="just">
                        <a:spcAft>
                          <a:spcPts val="0"/>
                        </a:spcAft>
                      </a:pPr>
                      <a:r>
                        <a:rPr lang="es-ES" sz="1000" dirty="0" smtClean="0">
                          <a:effectLst/>
                          <a:latin typeface="+mn-lt"/>
                          <a:ea typeface="Times New Roman" panose="02020603050405020304" pitchFamily="18" charset="0"/>
                        </a:rPr>
                        <a:t>GESTION AVANZADA EN SUSTENTABILIDAD AMBIENTAL Y SU </a:t>
                      </a:r>
                      <a:r>
                        <a:rPr lang="es-ES" sz="1000" dirty="0" smtClean="0">
                          <a:solidFill>
                            <a:srgbClr val="000000"/>
                          </a:solidFill>
                          <a:effectLst/>
                          <a:latin typeface="+mn-lt"/>
                          <a:ea typeface="Times New Roman" panose="02020603050405020304" pitchFamily="18" charset="0"/>
                        </a:rPr>
                        <a:t>EVOLUCION : ESTADO DEL ARTE.</a:t>
                      </a:r>
                      <a:endParaRPr lang="es-CL" sz="1000" dirty="0" smtClean="0">
                        <a:effectLst/>
                        <a:latin typeface="+mn-lt"/>
                        <a:ea typeface="Times New Roman" panose="02020603050405020304" pitchFamily="18" charset="0"/>
                      </a:endParaRP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CL" sz="1000" kern="1200" dirty="0" smtClean="0">
                          <a:solidFill>
                            <a:schemeClr val="tx1"/>
                          </a:solidFill>
                          <a:effectLst/>
                          <a:latin typeface="+mn-lt"/>
                          <a:ea typeface="+mn-ea"/>
                          <a:cs typeface="Arial" pitchFamily="34" charset="0"/>
                        </a:rPr>
                        <a:t>ESTUDIO</a:t>
                      </a:r>
                      <a:r>
                        <a:rPr lang="es-CL" sz="1000" kern="1200" baseline="0" dirty="0" smtClean="0">
                          <a:solidFill>
                            <a:schemeClr val="tx1"/>
                          </a:solidFill>
                          <a:effectLst/>
                          <a:latin typeface="+mn-lt"/>
                          <a:ea typeface="+mn-ea"/>
                          <a:cs typeface="Arial" pitchFamily="34" charset="0"/>
                        </a:rPr>
                        <a:t> DE CASOS.</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3</a:t>
                      </a:r>
                    </a:p>
                    <a:p>
                      <a:pPr marL="0" marR="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FORMULACIÓN Y DESARROLLO DEL PLAN DE GESTION DE DISEÑO ARQUITECTÓNICO SOSTENIBLE.</a:t>
                      </a:r>
                    </a:p>
                    <a:p>
                      <a:pPr marL="0" marR="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Procesa y ejercita  técnicas y/o conocimientos adquiridos, elaborando propuesta de Plan de Gestión.</a:t>
                      </a:r>
                      <a:endParaRPr lang="es-CL" sz="1000" kern="1200" dirty="0" smtClean="0">
                        <a:solidFill>
                          <a:schemeClr val="tx1"/>
                        </a:solidFill>
                        <a:effectLst/>
                        <a:latin typeface="+mn-lt"/>
                        <a:ea typeface="+mn-ea"/>
                        <a:cs typeface="+mn-cs"/>
                      </a:endParaRPr>
                    </a:p>
                    <a:p>
                      <a:pPr marL="0" marR="0" indent="0" algn="just" defTabSz="1280006" rtl="0" eaLnBrk="1" fontAlgn="auto" latinLnBrk="0" hangingPunct="1">
                        <a:lnSpc>
                          <a:spcPct val="100000"/>
                        </a:lnSpc>
                        <a:spcBef>
                          <a:spcPts val="0"/>
                        </a:spcBef>
                        <a:spcAft>
                          <a:spcPts val="0"/>
                        </a:spcAft>
                        <a:buClrTx/>
                        <a:buSzTx/>
                        <a:buFontTx/>
                        <a:buNone/>
                        <a:tabLst/>
                        <a:defRPr/>
                      </a:pPr>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5107203">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74108">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82747">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2">
                  <a:txBody>
                    <a:bodyPr/>
                    <a:lstStyle/>
                    <a:p>
                      <a:pPr algn="just">
                        <a:lnSpc>
                          <a:spcPct val="115000"/>
                        </a:lnSpc>
                        <a:spcAft>
                          <a:spcPts val="1000"/>
                        </a:spcAft>
                      </a:pPr>
                      <a:r>
                        <a:rPr lang="es-CL" sz="800" b="0" dirty="0" smtClean="0">
                          <a:effectLst/>
                          <a:latin typeface="Calibri" panose="020F0502020204030204" pitchFamily="34" charset="0"/>
                          <a:ea typeface="Calibri" panose="020F0502020204030204" pitchFamily="34" charset="0"/>
                          <a:cs typeface="Calibri-Bold"/>
                        </a:rPr>
                        <a:t>4.3.1</a:t>
                      </a:r>
                      <a:r>
                        <a:rPr lang="es-CL" sz="800" b="1" dirty="0" smtClean="0">
                          <a:effectLst/>
                          <a:latin typeface="Calibri" panose="020F0502020204030204" pitchFamily="34" charset="0"/>
                          <a:ea typeface="Calibri" panose="020F0502020204030204" pitchFamily="34" charset="0"/>
                          <a:cs typeface="Calibri-Bold"/>
                        </a:rPr>
                        <a:t> </a:t>
                      </a:r>
                      <a:r>
                        <a:rPr lang="es-CL" sz="800" b="0" i="0" dirty="0" smtClean="0">
                          <a:effectLst/>
                          <a:latin typeface="Calibri" panose="020F0502020204030204" pitchFamily="34" charset="0"/>
                          <a:ea typeface="Calibri" panose="020F0502020204030204" pitchFamily="34" charset="0"/>
                          <a:cs typeface="Calibri-Bold"/>
                        </a:rPr>
                        <a:t>Identificar</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L" sz="800" b="0" i="0" dirty="0" smtClean="0">
                          <a:effectLst/>
                          <a:latin typeface="Calibri" panose="020F0502020204030204" pitchFamily="34" charset="0"/>
                          <a:ea typeface="Calibri" panose="020F0502020204030204" pitchFamily="34" charset="0"/>
                          <a:cs typeface="Calibri-Bold"/>
                        </a:rPr>
                        <a:t>problemáticas</a:t>
                      </a:r>
                      <a:r>
                        <a:rPr lang="es-CL" sz="800" b="0" i="0" baseline="0" dirty="0" smtClean="0">
                          <a:effectLst/>
                          <a:latin typeface="Calibri" panose="020F0502020204030204" pitchFamily="34" charset="0"/>
                          <a:ea typeface="Calibri" panose="020F0502020204030204" pitchFamily="34" charset="0"/>
                          <a:cs typeface="Calibri-Bold"/>
                        </a:rPr>
                        <a:t> </a:t>
                      </a:r>
                      <a:r>
                        <a:rPr lang="es-CL" sz="800" b="0" i="0" dirty="0" smtClean="0">
                          <a:effectLst/>
                          <a:latin typeface="Calibri" panose="020F0502020204030204" pitchFamily="34" charset="0"/>
                          <a:ea typeface="Calibri" panose="020F0502020204030204" pitchFamily="34" charset="0"/>
                          <a:cs typeface="Calibri-Bold"/>
                        </a:rPr>
                        <a:t>estratégicas para el</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d</a:t>
                      </a:r>
                      <a:r>
                        <a:rPr lang="es-CL" sz="800" b="0" i="0" dirty="0" smtClean="0">
                          <a:effectLst/>
                          <a:latin typeface="Calibri" panose="020F0502020204030204" pitchFamily="34" charset="0"/>
                          <a:ea typeface="Calibri" panose="020F0502020204030204" pitchFamily="34" charset="0"/>
                          <a:cs typeface="Calibri-Bold"/>
                        </a:rPr>
                        <a:t>esarrollo de la</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d</a:t>
                      </a:r>
                      <a:r>
                        <a:rPr lang="es-CL" sz="800" b="0" i="0" dirty="0" smtClean="0">
                          <a:effectLst/>
                          <a:latin typeface="Calibri" panose="020F0502020204030204" pitchFamily="34" charset="0"/>
                          <a:ea typeface="Calibri" panose="020F0502020204030204" pitchFamily="34" charset="0"/>
                          <a:cs typeface="Calibri-Bold"/>
                        </a:rPr>
                        <a:t>imensión</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tecnológico</a:t>
                      </a:r>
                      <a:r>
                        <a:rPr lang="es-CL" sz="800" b="0" i="0" dirty="0" smtClean="0">
                          <a:effectLst/>
                          <a:latin typeface="Calibri" panose="020F0502020204030204" pitchFamily="34" charset="0"/>
                          <a:ea typeface="Calibri" panose="020F0502020204030204" pitchFamily="34" charset="0"/>
                          <a:cs typeface="Calibri-Bold"/>
                        </a:rPr>
                        <a:t> ambiental</a:t>
                      </a:r>
                      <a:r>
                        <a:rPr lang="es-CL" sz="800" b="0" i="0" baseline="0" dirty="0" smtClean="0">
                          <a:effectLst/>
                          <a:latin typeface="Calibri" panose="020F0502020204030204" pitchFamily="34" charset="0"/>
                          <a:ea typeface="Calibri" panose="020F0502020204030204" pitchFamily="34" charset="0"/>
                          <a:cs typeface="Times New Roman" panose="02020603050405020304" pitchFamily="18" charset="0"/>
                        </a:rPr>
                        <a:t> d</a:t>
                      </a:r>
                      <a:r>
                        <a:rPr lang="es-CL" sz="800" b="0" i="0" dirty="0" smtClean="0">
                          <a:effectLst/>
                          <a:latin typeface="Calibri" panose="020F0502020204030204" pitchFamily="34" charset="0"/>
                          <a:ea typeface="Calibri" panose="020F0502020204030204" pitchFamily="34" charset="0"/>
                          <a:cs typeface="Calibri-Bold"/>
                        </a:rPr>
                        <a:t>e la arquitectura.</a:t>
                      </a:r>
                      <a:endParaRPr lang="es-CL" sz="800" b="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oFill/>
                  </a:tcPr>
                </a:tc>
                <a:tc rowSpan="2">
                  <a:txBody>
                    <a:bodyPr/>
                    <a:lstStyle/>
                    <a:p>
                      <a:pPr algn="ctr">
                        <a:lnSpc>
                          <a:spcPct val="100000"/>
                        </a:lnSpc>
                        <a:spcBef>
                          <a:spcPts val="0"/>
                        </a:spcBef>
                        <a:spcAft>
                          <a:spcPts val="0"/>
                        </a:spcAft>
                      </a:pPr>
                      <a:r>
                        <a:rPr lang="es-CL" sz="1000" b="1" dirty="0" smtClean="0">
                          <a:effectLst/>
                          <a:latin typeface="+mn-lt"/>
                          <a:cs typeface="Arial" pitchFamily="34" charset="0"/>
                        </a:rPr>
                        <a:t>N2E</a:t>
                      </a:r>
                    </a:p>
                  </a:txBody>
                  <a:tcPr anchor="ctr">
                    <a:noFill/>
                  </a:tcPr>
                </a:tc>
              </a:tr>
              <a:tr h="456338">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23984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algn="just">
                        <a:tabLst>
                          <a:tab pos="180340" algn="l"/>
                          <a:tab pos="450215" algn="l"/>
                        </a:tabLst>
                      </a:pPr>
                      <a:r>
                        <a:rPr lang="es-ES" sz="800" kern="1200" dirty="0" smtClean="0">
                          <a:solidFill>
                            <a:schemeClr val="tx1"/>
                          </a:solidFill>
                          <a:effectLst/>
                          <a:latin typeface="+mn-lt"/>
                          <a:ea typeface="+mn-ea"/>
                          <a:cs typeface="+mn-cs"/>
                        </a:rPr>
                        <a:t>4.3.4</a:t>
                      </a:r>
                      <a:r>
                        <a:rPr lang="es-ES" sz="800" kern="1200" baseline="0" dirty="0" smtClean="0">
                          <a:solidFill>
                            <a:schemeClr val="tx1"/>
                          </a:solidFill>
                          <a:effectLst/>
                          <a:latin typeface="+mn-lt"/>
                          <a:ea typeface="+mn-ea"/>
                          <a:cs typeface="+mn-cs"/>
                        </a:rPr>
                        <a:t> Formular y desarrollar estrategias de gestión ambiental sostenible para la producción de proyectos arquitectónicos.</a:t>
                      </a:r>
                      <a:endParaRPr lang="es-ES" sz="800" dirty="0" smtClean="0">
                        <a:effectLst/>
                        <a:latin typeface="+mn-lt"/>
                        <a:ea typeface="Times New Roman"/>
                      </a:endParaRPr>
                    </a:p>
                  </a:txBody>
                  <a:tcPr>
                    <a:noFill/>
                  </a:tcPr>
                </a:tc>
                <a:tc rowSpan="3">
                  <a:txBody>
                    <a:bodyPr/>
                    <a:lstStyle/>
                    <a:p>
                      <a:pPr algn="ctr">
                        <a:lnSpc>
                          <a:spcPct val="100000"/>
                        </a:lnSpc>
                        <a:spcBef>
                          <a:spcPts val="0"/>
                        </a:spcBef>
                        <a:spcAft>
                          <a:spcPts val="0"/>
                        </a:spcAft>
                      </a:pPr>
                      <a:r>
                        <a:rPr lang="es-CL" sz="1000" b="1" dirty="0" smtClean="0">
                          <a:effectLst/>
                          <a:latin typeface="+mn-lt"/>
                          <a:cs typeface="Arial" pitchFamily="34" charset="0"/>
                        </a:rPr>
                        <a:t>N2E</a:t>
                      </a:r>
                    </a:p>
                  </a:txBody>
                  <a:tcPr anchor="ctr">
                    <a:noFill/>
                  </a:tcPr>
                </a:tc>
              </a:tr>
              <a:tr h="23984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vMerge="1">
                  <a:txBody>
                    <a:bodyPr/>
                    <a:lstStyle/>
                    <a:p>
                      <a:endParaRPr lang="es-CL"/>
                    </a:p>
                  </a:txBody>
                  <a:tcPr/>
                </a:tc>
                <a:tc vMerge="1">
                  <a:txBody>
                    <a:bodyPr/>
                    <a:lstStyle/>
                    <a:p>
                      <a:endParaRPr lang="es-CL"/>
                    </a:p>
                  </a:txBody>
                  <a:tcPr/>
                </a:tc>
              </a:tr>
              <a:tr h="137950">
                <a:tc>
                  <a:txBody>
                    <a:bodyPr/>
                    <a:lstStyle/>
                    <a:p>
                      <a:endParaRPr lang="es-CL" sz="800" dirty="0"/>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bl>
          </a:graphicData>
        </a:graphic>
      </p:graphicFrame>
      <p:sp>
        <p:nvSpPr>
          <p:cNvPr id="4" name="Rectangle 3"/>
          <p:cNvSpPr/>
          <p:nvPr/>
        </p:nvSpPr>
        <p:spPr>
          <a:xfrm>
            <a:off x="3520480" y="192088"/>
            <a:ext cx="9073008" cy="816071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DE PROYECTO</a:t>
            </a:r>
            <a:endParaRPr lang="es-CL" dirty="0">
              <a:solidFill>
                <a:schemeClr val="tx1"/>
              </a:solidFill>
            </a:endParaRPr>
          </a:p>
        </p:txBody>
      </p:sp>
      <p:sp>
        <p:nvSpPr>
          <p:cNvPr id="6" name="TextBox 5"/>
          <p:cNvSpPr txBox="1"/>
          <p:nvPr/>
        </p:nvSpPr>
        <p:spPr>
          <a:xfrm>
            <a:off x="5608712" y="8352799"/>
            <a:ext cx="6990977" cy="1200329"/>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algn="r"/>
            <a:r>
              <a:rPr lang="es-CL" sz="2000" b="1" dirty="0" smtClean="0">
                <a:solidFill>
                  <a:schemeClr val="accent2">
                    <a:lumMod val="40000"/>
                    <a:lumOff val="60000"/>
                  </a:schemeClr>
                </a:solidFill>
              </a:rPr>
              <a:t>FORMULACIÓN Y DESARROLLO DEL PLAN DE GESTIÓN DE DISEÑO ARQUITECTÓNICO SOSTENIBLE</a:t>
            </a:r>
          </a:p>
        </p:txBody>
      </p:sp>
    </p:spTree>
    <p:extLst>
      <p:ext uri="{BB962C8B-B14F-4D97-AF65-F5344CB8AC3E}">
        <p14:creationId xmlns:p14="http://schemas.microsoft.com/office/powerpoint/2010/main" val="3141344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2398581531"/>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Rectangle 3"/>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5" name="Rectangle 4"/>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6" name="Rectangle 5"/>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801529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0480" y="192088"/>
            <a:ext cx="9001000"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4" name="12 Tabla"/>
          <p:cNvGraphicFramePr>
            <a:graphicFrameLocks noGrp="1"/>
          </p:cNvGraphicFramePr>
          <p:nvPr>
            <p:extLst>
              <p:ext uri="{D42A27DB-BD31-4B8C-83A1-F6EECF244321}">
                <p14:modId xmlns:p14="http://schemas.microsoft.com/office/powerpoint/2010/main" val="1262668217"/>
              </p:ext>
            </p:extLst>
          </p:nvPr>
        </p:nvGraphicFramePr>
        <p:xfrm>
          <a:off x="208112" y="202849"/>
          <a:ext cx="3087253" cy="9193088"/>
        </p:xfrm>
        <a:graphic>
          <a:graphicData uri="http://schemas.openxmlformats.org/drawingml/2006/table">
            <a:tbl>
              <a:tblPr firstRow="1" bandRow="1">
                <a:tableStyleId>{5940675A-B579-460E-94D1-54222C63F5DA}</a:tableStyleId>
              </a:tblPr>
              <a:tblGrid>
                <a:gridCol w="2225692"/>
                <a:gridCol w="861561"/>
              </a:tblGrid>
              <a:tr h="462240">
                <a:tc gridSpan="2">
                  <a:txBody>
                    <a:bodyPr/>
                    <a:lstStyle/>
                    <a:p>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marL="91171" marR="91171" marT="45586" marB="45586"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r>
              <a:tr h="7650773">
                <a:tc gridSpan="2">
                  <a:txBody>
                    <a:bodyPr/>
                    <a:lstStyle/>
                    <a:p>
                      <a:pPr marL="171450" marR="0" lvl="0" indent="-171450" algn="l"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Normas y reglamentación.</a:t>
                      </a:r>
                    </a:p>
                    <a:p>
                      <a:pPr marL="171450" marR="0" lvl="0" indent="-171450" algn="l" defTabSz="1280006" rtl="0" eaLnBrk="1" fontAlgn="auto" latinLnBrk="0" hangingPunct="1">
                        <a:lnSpc>
                          <a:spcPct val="100000"/>
                        </a:lnSpc>
                        <a:spcBef>
                          <a:spcPts val="0"/>
                        </a:spcBef>
                        <a:spcAft>
                          <a:spcPts val="0"/>
                        </a:spcAft>
                        <a:buClrTx/>
                        <a:buSzTx/>
                        <a:buFontTx/>
                        <a:buChar char="-"/>
                        <a:tabLst/>
                        <a:defRPr/>
                      </a:pPr>
                      <a:endParaRPr lang="es-CL" sz="1000" baseline="0" dirty="0" smtClean="0">
                        <a:latin typeface="+mn-lt"/>
                      </a:endParaRPr>
                    </a:p>
                    <a:p>
                      <a:pPr marL="171450" marR="0" lvl="0" indent="-171450" algn="l"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Procedimientos de medición y calculo ambiental.</a:t>
                      </a:r>
                    </a:p>
                    <a:p>
                      <a:pPr marL="171450" marR="0" lvl="0" indent="-171450" algn="l" defTabSz="1280006" rtl="0" eaLnBrk="1" fontAlgn="auto" latinLnBrk="0" hangingPunct="1">
                        <a:lnSpc>
                          <a:spcPct val="100000"/>
                        </a:lnSpc>
                        <a:spcBef>
                          <a:spcPts val="0"/>
                        </a:spcBef>
                        <a:spcAft>
                          <a:spcPts val="0"/>
                        </a:spcAft>
                        <a:buClrTx/>
                        <a:buSzTx/>
                        <a:buFontTx/>
                        <a:buChar char="-"/>
                        <a:tabLst/>
                        <a:defRPr/>
                      </a:pPr>
                      <a:endParaRPr lang="es-CL" sz="1000" baseline="0" dirty="0" smtClean="0">
                        <a:latin typeface="+mn-lt"/>
                      </a:endParaRPr>
                    </a:p>
                    <a:p>
                      <a:pPr marL="171450" marR="0" lvl="0" indent="-171450" algn="l"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Indicadores de sostenibilidad.</a:t>
                      </a:r>
                    </a:p>
                    <a:p>
                      <a:pPr marL="171450" marR="0" lvl="0" indent="-171450" algn="l" defTabSz="1280006" rtl="0" eaLnBrk="1" fontAlgn="auto" latinLnBrk="0" hangingPunct="1">
                        <a:lnSpc>
                          <a:spcPct val="100000"/>
                        </a:lnSpc>
                        <a:spcBef>
                          <a:spcPts val="0"/>
                        </a:spcBef>
                        <a:spcAft>
                          <a:spcPts val="0"/>
                        </a:spcAft>
                        <a:buClrTx/>
                        <a:buSzTx/>
                        <a:buFontTx/>
                        <a:buChar char="-"/>
                        <a:tabLst/>
                        <a:defRPr/>
                      </a:pPr>
                      <a:endParaRPr lang="es-CL" sz="1000" baseline="0" dirty="0" smtClean="0">
                        <a:latin typeface="+mn-lt"/>
                      </a:endParaRPr>
                    </a:p>
                    <a:p>
                      <a:pPr marL="171450" marR="0" lvl="0" indent="-171450" algn="l"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Análisis de resultados.</a:t>
                      </a:r>
                    </a:p>
                    <a:p>
                      <a:pPr marL="171450" marR="0" lvl="0" indent="-171450" algn="l" defTabSz="1280006" rtl="0" eaLnBrk="1" fontAlgn="auto" latinLnBrk="0" hangingPunct="1">
                        <a:lnSpc>
                          <a:spcPct val="100000"/>
                        </a:lnSpc>
                        <a:spcBef>
                          <a:spcPts val="0"/>
                        </a:spcBef>
                        <a:spcAft>
                          <a:spcPts val="0"/>
                        </a:spcAft>
                        <a:buClrTx/>
                        <a:buSzTx/>
                        <a:buFontTx/>
                        <a:buChar char="-"/>
                        <a:tabLst/>
                        <a:defRPr/>
                      </a:pPr>
                      <a:endParaRPr lang="es-CL" sz="1000" baseline="0" dirty="0" smtClean="0">
                        <a:latin typeface="+mn-lt"/>
                      </a:endParaRPr>
                    </a:p>
                    <a:p>
                      <a:pPr marL="171450" marR="0" lvl="0" indent="-171450" algn="l"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Comunicación de resultados.</a:t>
                      </a:r>
                      <a:endParaRPr lang="es-CL" sz="1000" dirty="0" smtClean="0">
                        <a:latin typeface="+mn-lt"/>
                      </a:endParaRPr>
                    </a:p>
                  </a:txBody>
                  <a:tcPr marL="91171" marR="91171" marT="45586" marB="45586"/>
                </a:tc>
                <a:tc hMerge="1">
                  <a:txBody>
                    <a:bodyPr/>
                    <a:lstStyle/>
                    <a:p>
                      <a:endParaRPr lang="es-CL"/>
                    </a:p>
                  </a:txBody>
                  <a:tcPr/>
                </a:tc>
              </a:tr>
              <a:tr h="505703">
                <a:tc>
                  <a:txBody>
                    <a:bodyPr/>
                    <a:lstStyle/>
                    <a:p>
                      <a:r>
                        <a:rPr lang="es-CL" sz="1400" dirty="0" smtClean="0">
                          <a:latin typeface="+mn-lt"/>
                        </a:rPr>
                        <a:t>NOTA</a:t>
                      </a:r>
                      <a:r>
                        <a:rPr lang="es-CL" sz="1400" baseline="0" dirty="0" smtClean="0">
                          <a:latin typeface="+mn-lt"/>
                        </a:rPr>
                        <a:t> ULTIMA UNIDAD</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74372">
                <a:tc>
                  <a:txBody>
                    <a:bodyPr/>
                    <a:lstStyle/>
                    <a:p>
                      <a:r>
                        <a:rPr lang="es-CL" sz="1400" dirty="0" smtClean="0">
                          <a:latin typeface="+mn-lt"/>
                        </a:rPr>
                        <a:t>PROMEDIO FINAL</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762980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3393</TotalTime>
  <Words>810</Words>
  <Application>Microsoft Office PowerPoint</Application>
  <PresentationFormat>A3 Paper (297x420 mm)</PresentationFormat>
  <Paragraphs>193</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Calibri-Bold</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Karolais</dc:creator>
  <cp:lastModifiedBy>Sebastian Jorquera</cp:lastModifiedBy>
  <cp:revision>361</cp:revision>
  <cp:lastPrinted>2014-06-25T14:04:49Z</cp:lastPrinted>
  <dcterms:created xsi:type="dcterms:W3CDTF">2013-10-07T01:38:27Z</dcterms:created>
  <dcterms:modified xsi:type="dcterms:W3CDTF">2014-12-03T20:58:06Z</dcterms:modified>
</cp:coreProperties>
</file>