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4008" r:id="rId1"/>
  </p:sldMasterIdLst>
  <p:notesMasterIdLst>
    <p:notesMasterId r:id="rId11"/>
  </p:notesMasterIdLst>
  <p:handoutMasterIdLst>
    <p:handoutMasterId r:id="rId12"/>
  </p:handoutMasterIdLst>
  <p:sldIdLst>
    <p:sldId id="334" r:id="rId2"/>
    <p:sldId id="312" r:id="rId3"/>
    <p:sldId id="313" r:id="rId4"/>
    <p:sldId id="314" r:id="rId5"/>
    <p:sldId id="315" r:id="rId6"/>
    <p:sldId id="330" r:id="rId7"/>
    <p:sldId id="331" r:id="rId8"/>
    <p:sldId id="332" r:id="rId9"/>
    <p:sldId id="333" r:id="rId10"/>
  </p:sldIdLst>
  <p:sldSz cx="12801600" cy="9601200" type="A3"/>
  <p:notesSz cx="9236075" cy="7010400"/>
  <p:defaultTextStyle>
    <a:defPPr>
      <a:defRPr lang="es-CL"/>
    </a:defPPr>
    <a:lvl1pPr marL="0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39848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79694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19541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59390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199237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39084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78930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18777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208">
          <p15:clr>
            <a:srgbClr val="A4A3A4"/>
          </p15:clr>
        </p15:guide>
        <p15:guide id="4" pos="29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66"/>
    <a:srgbClr val="CC00CC"/>
    <a:srgbClr val="CCCC00"/>
    <a:srgbClr val="8080FF"/>
    <a:srgbClr val="0066FF"/>
    <a:srgbClr val="006666"/>
    <a:srgbClr val="CC99FF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53" autoAdjust="0"/>
    <p:restoredTop sz="98269" autoAdjust="0"/>
  </p:normalViewPr>
  <p:slideViewPr>
    <p:cSldViewPr>
      <p:cViewPr varScale="1">
        <p:scale>
          <a:sx n="67" d="100"/>
          <a:sy n="67" d="100"/>
        </p:scale>
        <p:origin x="1494" y="48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6"/>
    </p:cViewPr>
  </p:sorterViewPr>
  <p:notesViewPr>
    <p:cSldViewPr>
      <p:cViewPr varScale="1">
        <p:scale>
          <a:sx n="53" d="100"/>
          <a:sy n="53" d="100"/>
        </p:scale>
        <p:origin x="-2820" y="-90"/>
      </p:cViewPr>
      <p:guideLst>
        <p:guide orient="horz" pos="2880"/>
        <p:guide pos="2160"/>
        <p:guide orient="horz" pos="2208"/>
        <p:guide pos="29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5230849" y="0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96B5E7-F557-49A3-A995-94A2D8B1B31D}" type="datetimeFigureOut">
              <a:rPr lang="es-CL" smtClean="0"/>
              <a:t>02-12-2014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6658555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230849" y="6658555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C7696F-029A-4779-A581-AABFC874C88D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95020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231639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D7799CCC-6BA8-4190-9208-52EAD60680FC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865438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23608" y="3329940"/>
            <a:ext cx="7388860" cy="3154680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6658663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231639" y="6658663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A7D6D47D-A9E8-4FED-9BD7-6BC15E3F95FE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713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6D47D-A9E8-4FED-9BD7-6BC15E3F95FE}" type="slidenum">
              <a:rPr lang="es-CL" smtClean="0"/>
              <a:pPr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178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6D47D-A9E8-4FED-9BD7-6BC15E3F95FE}" type="slidenum">
              <a:rPr lang="es-CL" smtClean="0"/>
              <a:pPr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178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60120" y="2982597"/>
            <a:ext cx="10881360" cy="205803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0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2777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4519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2994960" y="537845"/>
            <a:ext cx="4031615" cy="1147032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1873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5406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11238" y="6169662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11238" y="4069400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03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006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00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01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01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01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02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02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4672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95670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9726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03" indent="0">
              <a:buNone/>
              <a:defRPr sz="2800" b="1"/>
            </a:lvl2pPr>
            <a:lvl3pPr marL="1280006" indent="0">
              <a:buNone/>
              <a:defRPr sz="2500" b="1"/>
            </a:lvl3pPr>
            <a:lvl4pPr marL="1920009" indent="0">
              <a:buNone/>
              <a:defRPr sz="2200" b="1"/>
            </a:lvl4pPr>
            <a:lvl5pPr marL="2560013" indent="0">
              <a:buNone/>
              <a:defRPr sz="2200" b="1"/>
            </a:lvl5pPr>
            <a:lvl6pPr marL="3200016" indent="0">
              <a:buNone/>
              <a:defRPr sz="2200" b="1"/>
            </a:lvl6pPr>
            <a:lvl7pPr marL="3840019" indent="0">
              <a:buNone/>
              <a:defRPr sz="2200" b="1"/>
            </a:lvl7pPr>
            <a:lvl8pPr marL="4480022" indent="0">
              <a:buNone/>
              <a:defRPr sz="2200" b="1"/>
            </a:lvl8pPr>
            <a:lvl9pPr marL="5120025" indent="0">
              <a:buNone/>
              <a:defRPr sz="2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503037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03" indent="0">
              <a:buNone/>
              <a:defRPr sz="2800" b="1"/>
            </a:lvl2pPr>
            <a:lvl3pPr marL="1280006" indent="0">
              <a:buNone/>
              <a:defRPr sz="2500" b="1"/>
            </a:lvl3pPr>
            <a:lvl4pPr marL="1920009" indent="0">
              <a:buNone/>
              <a:defRPr sz="2200" b="1"/>
            </a:lvl4pPr>
            <a:lvl5pPr marL="2560013" indent="0">
              <a:buNone/>
              <a:defRPr sz="2200" b="1"/>
            </a:lvl5pPr>
            <a:lvl6pPr marL="3200016" indent="0">
              <a:buNone/>
              <a:defRPr sz="2200" b="1"/>
            </a:lvl6pPr>
            <a:lvl7pPr marL="3840019" indent="0">
              <a:buNone/>
              <a:defRPr sz="2200" b="1"/>
            </a:lvl7pPr>
            <a:lvl8pPr marL="4480022" indent="0">
              <a:buNone/>
              <a:defRPr sz="2200" b="1"/>
            </a:lvl8pPr>
            <a:lvl9pPr marL="5120025" indent="0">
              <a:buNone/>
              <a:defRPr sz="2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503037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0002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1485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849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0082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5070" y="382272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40082" y="2009142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03" indent="0">
              <a:buNone/>
              <a:defRPr sz="1700"/>
            </a:lvl2pPr>
            <a:lvl3pPr marL="1280006" indent="0">
              <a:buNone/>
              <a:defRPr sz="1400"/>
            </a:lvl3pPr>
            <a:lvl4pPr marL="1920009" indent="0">
              <a:buNone/>
              <a:defRPr sz="1300"/>
            </a:lvl4pPr>
            <a:lvl5pPr marL="2560013" indent="0">
              <a:buNone/>
              <a:defRPr sz="1300"/>
            </a:lvl5pPr>
            <a:lvl6pPr marL="3200016" indent="0">
              <a:buNone/>
              <a:defRPr sz="1300"/>
            </a:lvl6pPr>
            <a:lvl7pPr marL="3840019" indent="0">
              <a:buNone/>
              <a:defRPr sz="1300"/>
            </a:lvl7pPr>
            <a:lvl8pPr marL="4480022" indent="0">
              <a:buNone/>
              <a:defRPr sz="1300"/>
            </a:lvl8pPr>
            <a:lvl9pPr marL="5120025" indent="0">
              <a:buNone/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7179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03" indent="0">
              <a:buNone/>
              <a:defRPr sz="3900"/>
            </a:lvl2pPr>
            <a:lvl3pPr marL="1280006" indent="0">
              <a:buNone/>
              <a:defRPr sz="3400"/>
            </a:lvl3pPr>
            <a:lvl4pPr marL="1920009" indent="0">
              <a:buNone/>
              <a:defRPr sz="2800"/>
            </a:lvl4pPr>
            <a:lvl5pPr marL="2560013" indent="0">
              <a:buNone/>
              <a:defRPr sz="2800"/>
            </a:lvl5pPr>
            <a:lvl6pPr marL="3200016" indent="0">
              <a:buNone/>
              <a:defRPr sz="2800"/>
            </a:lvl6pPr>
            <a:lvl7pPr marL="3840019" indent="0">
              <a:buNone/>
              <a:defRPr sz="2800"/>
            </a:lvl7pPr>
            <a:lvl8pPr marL="4480022" indent="0">
              <a:buNone/>
              <a:defRPr sz="2800"/>
            </a:lvl8pPr>
            <a:lvl9pPr marL="5120025" indent="0">
              <a:buNone/>
              <a:defRPr sz="28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03" indent="0">
              <a:buNone/>
              <a:defRPr sz="1700"/>
            </a:lvl2pPr>
            <a:lvl3pPr marL="1280006" indent="0">
              <a:buNone/>
              <a:defRPr sz="1400"/>
            </a:lvl3pPr>
            <a:lvl4pPr marL="1920009" indent="0">
              <a:buNone/>
              <a:defRPr sz="1300"/>
            </a:lvl4pPr>
            <a:lvl5pPr marL="2560013" indent="0">
              <a:buNone/>
              <a:defRPr sz="1300"/>
            </a:lvl5pPr>
            <a:lvl6pPr marL="3200016" indent="0">
              <a:buNone/>
              <a:defRPr sz="1300"/>
            </a:lvl6pPr>
            <a:lvl7pPr marL="3840019" indent="0">
              <a:buNone/>
              <a:defRPr sz="1300"/>
            </a:lvl7pPr>
            <a:lvl8pPr marL="4480022" indent="0">
              <a:buNone/>
              <a:defRPr sz="1300"/>
            </a:lvl8pPr>
            <a:lvl9pPr marL="5120025" indent="0">
              <a:buNone/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5163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01" tIns="64001" rIns="128001" bIns="64001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0080" y="2240282"/>
            <a:ext cx="11521440" cy="6336348"/>
          </a:xfrm>
          <a:prstGeom prst="rect">
            <a:avLst/>
          </a:prstGeom>
        </p:spPr>
        <p:txBody>
          <a:bodyPr vert="horz" lIns="128001" tIns="64001" rIns="128001" bIns="64001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40080" y="8898892"/>
            <a:ext cx="29870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73880" y="8898892"/>
            <a:ext cx="40538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9174480" y="8898892"/>
            <a:ext cx="29870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2366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ctr" defTabSz="1280006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03" indent="-480003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005" indent="-40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008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011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014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017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020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025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028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03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006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009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013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016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019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022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025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74080" y="192088"/>
            <a:ext cx="7632848" cy="646331"/>
          </a:xfrm>
          <a:prstGeom prst="rect">
            <a:avLst/>
          </a:prstGeom>
        </p:spPr>
        <p:txBody>
          <a:bodyPr wrap="square" lIns="91428" tIns="45714" rIns="91428" bIns="45714">
            <a:spAutoFit/>
          </a:bodyPr>
          <a:lstStyle/>
          <a:p>
            <a:pPr>
              <a:tabLst>
                <a:tab pos="1161910" algn="l"/>
              </a:tabLst>
            </a:pPr>
            <a:r>
              <a:rPr lang="es-CL" sz="3600" dirty="0">
                <a:solidFill>
                  <a:srgbClr val="993366"/>
                </a:solidFill>
                <a:latin typeface="Calibri" panose="020F0502020204030204" pitchFamily="34" charset="0"/>
              </a:rPr>
              <a:t>LÍNEA DE TEORIA Y PATRIMONIO</a:t>
            </a:r>
          </a:p>
        </p:txBody>
      </p:sp>
      <p:sp>
        <p:nvSpPr>
          <p:cNvPr id="5" name="4 Rectángulo"/>
          <p:cNvSpPr/>
          <p:nvPr/>
        </p:nvSpPr>
        <p:spPr>
          <a:xfrm>
            <a:off x="1720280" y="8783687"/>
            <a:ext cx="10930815" cy="754040"/>
          </a:xfrm>
          <a:prstGeom prst="rect">
            <a:avLst/>
          </a:prstGeom>
        </p:spPr>
        <p:txBody>
          <a:bodyPr wrap="square" lIns="91428" tIns="45714" rIns="91428" bIns="45714">
            <a:spAutoFit/>
          </a:bodyPr>
          <a:lstStyle/>
          <a:p>
            <a:pPr algn="r"/>
            <a:r>
              <a:rPr lang="es-CL" sz="3600" b="1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INSTRUMENTOS | PATRIMONIO </a:t>
            </a:r>
            <a:r>
              <a:rPr lang="es-CL" sz="3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| </a:t>
            </a:r>
            <a:r>
              <a:rPr lang="es-CL" sz="3600" b="1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HISTORIA </a:t>
            </a:r>
            <a:r>
              <a:rPr lang="es-CL" sz="4300" b="1" dirty="0" smtClean="0">
                <a:solidFill>
                  <a:srgbClr val="993366"/>
                </a:solidFill>
                <a:latin typeface="Calibri" panose="020F0502020204030204" pitchFamily="34" charset="0"/>
              </a:rPr>
              <a:t>| </a:t>
            </a:r>
            <a:r>
              <a:rPr lang="es-CL" sz="4300" b="1" dirty="0">
                <a:solidFill>
                  <a:srgbClr val="993366"/>
                </a:solidFill>
                <a:latin typeface="Calibri" panose="020F0502020204030204" pitchFamily="34" charset="0"/>
              </a:rPr>
              <a:t>TEORIA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087" y="2770244"/>
            <a:ext cx="8273008" cy="6013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97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5212642"/>
              </p:ext>
            </p:extLst>
          </p:nvPr>
        </p:nvGraphicFramePr>
        <p:xfrm>
          <a:off x="208112" y="4812729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solidFill>
                            <a:schemeClr val="tx1"/>
                          </a:solidFill>
                          <a:effectLst/>
                        </a:rPr>
                        <a:t>EQUIPO</a:t>
                      </a:r>
                      <a:r>
                        <a:rPr lang="es-ES" sz="1600" baseline="0" dirty="0" smtClean="0">
                          <a:solidFill>
                            <a:schemeClr val="tx1"/>
                          </a:solidFill>
                          <a:effectLst/>
                        </a:rPr>
                        <a:t> DOCENTE</a:t>
                      </a:r>
                      <a:endParaRPr lang="es-CL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993366"/>
                    </a:solidFill>
                  </a:tcPr>
                </a:tc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6904856" y="8517223"/>
            <a:ext cx="56886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L" sz="4800" b="1" dirty="0" smtClean="0">
                <a:solidFill>
                  <a:srgbClr val="993366"/>
                </a:solidFill>
                <a:latin typeface="Calibri" panose="020F0502020204030204" pitchFamily="34" charset="0"/>
              </a:rPr>
              <a:t>TEORIA I</a:t>
            </a:r>
          </a:p>
        </p:txBody>
      </p:sp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1261227"/>
              </p:ext>
            </p:extLst>
          </p:nvPr>
        </p:nvGraphicFramePr>
        <p:xfrm>
          <a:off x="208112" y="192088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1712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solidFill>
                            <a:schemeClr val="tx1"/>
                          </a:solidFill>
                          <a:effectLst/>
                        </a:rPr>
                        <a:t>IDENTIFICACIÓN </a:t>
                      </a:r>
                      <a:r>
                        <a:rPr lang="es-ES" sz="1600" dirty="0">
                          <a:solidFill>
                            <a:schemeClr val="tx1"/>
                          </a:solidFill>
                          <a:effectLst/>
                        </a:rPr>
                        <a:t>DE LA ASIGNATURA </a:t>
                      </a:r>
                      <a:endParaRPr lang="es-CL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993366"/>
                    </a:solidFill>
                  </a:tcPr>
                </a:tc>
              </a:tr>
            </a:tbl>
          </a:graphicData>
        </a:graphic>
      </p:graphicFrame>
      <p:sp>
        <p:nvSpPr>
          <p:cNvPr id="2" name="1 Rectángulo"/>
          <p:cNvSpPr/>
          <p:nvPr/>
        </p:nvSpPr>
        <p:spPr>
          <a:xfrm>
            <a:off x="136104" y="6215745"/>
            <a:ext cx="576064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tabLst>
                <a:tab pos="315595" algn="l"/>
              </a:tabLst>
            </a:pPr>
            <a:r>
              <a:rPr lang="es-ES" sz="900" b="1" u="sng" dirty="0" smtClean="0"/>
              <a:t>ABSTRACT</a:t>
            </a:r>
          </a:p>
          <a:p>
            <a:pPr algn="just"/>
            <a:r>
              <a:rPr lang="es-CL" sz="900" dirty="0"/>
              <a:t>El objetivo principal es formar competencias </a:t>
            </a:r>
            <a:r>
              <a:rPr lang="es-CL" sz="900" dirty="0" smtClean="0"/>
              <a:t>básicas en </a:t>
            </a:r>
            <a:r>
              <a:rPr lang="es-CL" sz="900" dirty="0"/>
              <a:t>los estudiantes que permitan constituir </a:t>
            </a:r>
            <a:r>
              <a:rPr lang="es-CL" sz="900" dirty="0" smtClean="0"/>
              <a:t>una plataforma de aprendizaje </a:t>
            </a:r>
            <a:r>
              <a:rPr lang="es-CL" sz="900" dirty="0"/>
              <a:t>y desempeño dirigida </a:t>
            </a:r>
            <a:r>
              <a:rPr lang="es-CL" sz="900" dirty="0" smtClean="0"/>
              <a:t>tanto a </a:t>
            </a:r>
            <a:r>
              <a:rPr lang="es-CL" sz="900" dirty="0"/>
              <a:t>la investigación proyectual como a la disciplinar. </a:t>
            </a:r>
            <a:r>
              <a:rPr lang="es-CL" sz="900" dirty="0" smtClean="0"/>
              <a:t>En este </a:t>
            </a:r>
            <a:r>
              <a:rPr lang="es-CL" sz="900" dirty="0"/>
              <a:t>sentido, interesa </a:t>
            </a:r>
            <a:r>
              <a:rPr lang="es-CL" sz="900" dirty="0" smtClean="0"/>
              <a:t>en lo </a:t>
            </a:r>
            <a:r>
              <a:rPr lang="es-CL" sz="900" dirty="0"/>
              <a:t>cognitivo introducir </a:t>
            </a:r>
            <a:r>
              <a:rPr lang="es-CL" sz="900" dirty="0" smtClean="0"/>
              <a:t>al estudiante </a:t>
            </a:r>
            <a:r>
              <a:rPr lang="es-CL" sz="900" dirty="0"/>
              <a:t>en el pensamiento arquitectónico y en </a:t>
            </a:r>
            <a:r>
              <a:rPr lang="es-CL" sz="900" dirty="0" smtClean="0"/>
              <a:t>la comprensión </a:t>
            </a:r>
            <a:r>
              <a:rPr lang="es-CL" sz="900" dirty="0"/>
              <a:t>de la constitución de </a:t>
            </a:r>
            <a:r>
              <a:rPr lang="es-CL" sz="900" dirty="0" smtClean="0"/>
              <a:t>la Arquitectura</a:t>
            </a:r>
            <a:r>
              <a:rPr lang="es-CL" sz="900" dirty="0"/>
              <a:t> </a:t>
            </a:r>
            <a:r>
              <a:rPr lang="es-CL" sz="900" dirty="0" smtClean="0"/>
              <a:t>como </a:t>
            </a:r>
            <a:r>
              <a:rPr lang="es-CL" sz="900" dirty="0"/>
              <a:t>disciplina desde un entendimiento de su </a:t>
            </a:r>
            <a:r>
              <a:rPr lang="es-CL" sz="900" dirty="0" smtClean="0"/>
              <a:t>cuerpo teórico </a:t>
            </a:r>
            <a:r>
              <a:rPr lang="es-CL" sz="900" dirty="0"/>
              <a:t>contemporáneo. El HABITAR, </a:t>
            </a:r>
            <a:r>
              <a:rPr lang="es-CL" sz="900" dirty="0" smtClean="0"/>
              <a:t>como problema</a:t>
            </a:r>
            <a:r>
              <a:rPr lang="es-CL" sz="900" dirty="0"/>
              <a:t> </a:t>
            </a:r>
            <a:r>
              <a:rPr lang="es-CL" sz="900" dirty="0" smtClean="0"/>
              <a:t>fundamental </a:t>
            </a:r>
            <a:r>
              <a:rPr lang="es-CL" sz="900" dirty="0"/>
              <a:t>y propio de la disciplina constituye </a:t>
            </a:r>
            <a:r>
              <a:rPr lang="es-CL" sz="900" dirty="0" smtClean="0"/>
              <a:t>el contenido </a:t>
            </a:r>
            <a:r>
              <a:rPr lang="es-CL" sz="900" dirty="0"/>
              <a:t>principal del semestre y el que organiza </a:t>
            </a:r>
            <a:r>
              <a:rPr lang="es-CL" sz="900" dirty="0" smtClean="0"/>
              <a:t>la secuencia </a:t>
            </a:r>
            <a:r>
              <a:rPr lang="es-CL" sz="900" dirty="0"/>
              <a:t>de aprendizaje y el trayecto pedagógico </a:t>
            </a:r>
            <a:r>
              <a:rPr lang="es-CL" sz="900" dirty="0" smtClean="0"/>
              <a:t>de la </a:t>
            </a:r>
            <a:r>
              <a:rPr lang="es-CL" sz="900" dirty="0"/>
              <a:t>asignatura.</a:t>
            </a:r>
            <a:endParaRPr lang="es-MX" sz="900" b="1" dirty="0" smtClean="0"/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endParaRPr lang="es-MX" sz="900" b="1" u="sng" dirty="0" smtClean="0"/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r>
              <a:rPr lang="es-MX" sz="900" b="1" u="sng" dirty="0" smtClean="0"/>
              <a:t>OBJETIVO HABILITANTE</a:t>
            </a:r>
          </a:p>
          <a:p>
            <a:pPr algn="just"/>
            <a:r>
              <a:rPr lang="es-ES" sz="900" dirty="0"/>
              <a:t>Adquirir y desarrollar capacidades iniciales para la investigación proporcionando conocimientos pero también los hábitos y actitudes necesarias para la formación y auto-formación del sentido y valor de la reflexión teórica en la práctica misma. Este proceso apunta a desarrollarse desde la experiencia primera del estudiante con el entorno inmediato, para luego introducir la idea de lectura o “comprensión de mundo” a partir de la reflexión sostenida desde la teoría.</a:t>
            </a:r>
            <a:endParaRPr lang="es-MX" sz="900" b="1" u="sng" dirty="0" smtClean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228718"/>
              </p:ext>
            </p:extLst>
          </p:nvPr>
        </p:nvGraphicFramePr>
        <p:xfrm>
          <a:off x="208112" y="5128577"/>
          <a:ext cx="5616624" cy="100811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363116"/>
                <a:gridCol w="3253508"/>
              </a:tblGrid>
              <a:tr h="17634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 smtClean="0">
                          <a:effectLst/>
                        </a:rPr>
                        <a:t>Identificación </a:t>
                      </a:r>
                      <a:r>
                        <a:rPr lang="es-CL" sz="900" dirty="0">
                          <a:effectLst/>
                        </a:rPr>
                        <a:t>del equipo docente 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33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</a:rPr>
                        <a:t>Nombre</a:t>
                      </a:r>
                      <a:endParaRPr lang="es-CL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 smtClean="0">
                          <a:effectLst/>
                        </a:rPr>
                        <a:t>Antecedentes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35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>
                          <a:effectLst/>
                        </a:rPr>
                        <a:t> 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635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2100662"/>
              </p:ext>
            </p:extLst>
          </p:nvPr>
        </p:nvGraphicFramePr>
        <p:xfrm>
          <a:off x="208112" y="552128"/>
          <a:ext cx="5603531" cy="410445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57602"/>
                <a:gridCol w="1179001"/>
                <a:gridCol w="1179001"/>
                <a:gridCol w="402825"/>
                <a:gridCol w="720501"/>
                <a:gridCol w="864601"/>
              </a:tblGrid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ANTECEDENTES GENERALES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92771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Nombre de la Asignatura: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Teoría de la arquitectura</a:t>
                      </a:r>
                      <a:r>
                        <a:rPr lang="es-CL" sz="1100" u="none" strike="noStrike" baseline="0" dirty="0" smtClean="0">
                          <a:effectLst/>
                        </a:rPr>
                        <a:t> I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Plan Curricular: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AR02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265120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Escuela: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Arquitectura</a:t>
                      </a:r>
                      <a:r>
                        <a:rPr lang="es-CL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s-CL" sz="1100" u="none" strike="noStrike" dirty="0" smtClean="0">
                        <a:effectLst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Facultad: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FAUP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Pre-Requisitos: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Admisión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Código: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3370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</a:tr>
              <a:tr h="363313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Ubicación en Plan de Estudios: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Primer </a:t>
                      </a:r>
                      <a:r>
                        <a:rPr lang="es-CL" sz="1100" u="none" strike="noStrike" dirty="0">
                          <a:effectLst/>
                        </a:rPr>
                        <a:t>Semestre 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Ciclo </a:t>
                      </a:r>
                      <a:r>
                        <a:rPr lang="es-CL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inicial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Carácter: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Semestral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Obligatorio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CARGA ACADÉMICA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Créditos: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2</a:t>
                      </a:r>
                      <a:r>
                        <a:rPr lang="es-CL" sz="1100" u="none" strike="noStrike" dirty="0" smtClean="0">
                          <a:effectLst/>
                        </a:rPr>
                        <a:t> </a:t>
                      </a:r>
                      <a:r>
                        <a:rPr lang="es-CL" sz="1100" u="none" strike="noStrike" dirty="0">
                          <a:effectLst/>
                        </a:rPr>
                        <a:t>Créditos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54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totales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8976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presencial: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4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Académicas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Equivalen a 3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54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 cronológicas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305963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no presencial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0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</a:t>
                      </a:r>
                      <a:r>
                        <a:rPr lang="es-CL" sz="800" u="none" strike="noStrike" dirty="0">
                          <a:effectLst/>
                        </a:rPr>
                        <a:t>Nota: Las horas no presenciales corresponden al tiempo que el alumno dedica a actividades fueras de las programadas académicamente. Por ej. Desarrollo de proyectos, trabajos de investigación, lectura de textos, pesquisa bibliográfica, estudio para pruebas, etc. y en este programa debe garantizarse que no serán excedidas.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0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no presenciales por semestre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Vigencia: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2012-2014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83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431961"/>
              </p:ext>
            </p:extLst>
          </p:nvPr>
        </p:nvGraphicFramePr>
        <p:xfrm>
          <a:off x="208112" y="185416"/>
          <a:ext cx="3096344" cy="91222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80"/>
                <a:gridCol w="1872208"/>
                <a:gridCol w="504056"/>
              </a:tblGrid>
              <a:tr h="373007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800" b="0" dirty="0" smtClean="0">
                          <a:latin typeface="+mn-lt"/>
                          <a:cs typeface="Arial" pitchFamily="34" charset="0"/>
                        </a:rPr>
                        <a:t>CONTENIDOS</a:t>
                      </a:r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rgbClr val="9933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rgbClr val="CCCC00"/>
                    </a:solidFill>
                  </a:tcPr>
                </a:tc>
              </a:tr>
              <a:tr h="2075265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1</a:t>
                      </a: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APROXIMACION</a:t>
                      </a:r>
                      <a:r>
                        <a:rPr lang="es-CL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 A LA IDEA DE HABITAR</a:t>
                      </a:r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2</a:t>
                      </a: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APROXIMACION AL PENSAMIENTO TEORICO</a:t>
                      </a: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3176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100" dirty="0" smtClean="0">
                          <a:latin typeface="+mn-lt"/>
                          <a:cs typeface="Arial" pitchFamily="34" charset="0"/>
                        </a:rPr>
                        <a:t>FORMULACIÓN</a:t>
                      </a:r>
                      <a:r>
                        <a:rPr lang="es-CL" sz="1100" baseline="0" dirty="0" smtClean="0">
                          <a:latin typeface="+mn-lt"/>
                          <a:cs typeface="Arial" pitchFamily="34" charset="0"/>
                        </a:rPr>
                        <a:t> DE EJERCICIO DE SALIDA</a:t>
                      </a: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4213">
                <a:tc>
                  <a:txBody>
                    <a:bodyPr/>
                    <a:lstStyle/>
                    <a:p>
                      <a:pPr algn="just"/>
                      <a:r>
                        <a:rPr lang="es-CL" sz="1000" b="1" dirty="0" smtClean="0">
                          <a:latin typeface="+mn-lt"/>
                          <a:cs typeface="Arial" pitchFamily="34" charset="0"/>
                        </a:rPr>
                        <a:t>CICLO</a:t>
                      </a:r>
                      <a:endParaRPr lang="es-CL" sz="1000" b="1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COMPETENCIAS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NIVEL</a:t>
                      </a:r>
                    </a:p>
                  </a:txBody>
                  <a:tcPr/>
                </a:tc>
              </a:tr>
              <a:tr h="264213">
                <a:tc>
                  <a:txBody>
                    <a:bodyPr/>
                    <a:lstStyle/>
                    <a:p>
                      <a:pPr algn="just"/>
                      <a:r>
                        <a:rPr lang="es-CL" sz="8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INICIAL</a:t>
                      </a: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6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1.1. Determinar condicionantes ambientales, sociales y culturales del problema arquitectónico.</a:t>
                      </a:r>
                      <a:endParaRPr lang="es-CL" sz="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</a:t>
                      </a:r>
                    </a:p>
                  </a:txBody>
                  <a:tcPr anchor="ctr">
                    <a:noFill/>
                  </a:tcPr>
                </a:tc>
              </a:tr>
              <a:tr h="234238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INTERMEDIO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36787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AVANZADO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lvl="0" algn="just" defTabSz="1280006"/>
                      <a:r>
                        <a:rPr lang="es-ES" sz="800" dirty="0" smtClean="0">
                          <a:solidFill>
                            <a:srgbClr val="000000"/>
                          </a:solidFill>
                          <a:ea typeface="Times New Roman"/>
                        </a:rPr>
                        <a:t>3.1. Detectar áreas temáticas y problemas de investigación en el campo de la arquitectura y el urbanismo.</a:t>
                      </a:r>
                      <a:endParaRPr lang="es-ES" sz="800" dirty="0">
                        <a:solidFill>
                          <a:srgbClr val="000000"/>
                        </a:solidFill>
                        <a:ea typeface="Times New Roman"/>
                      </a:endParaRP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</a:t>
                      </a:r>
                    </a:p>
                  </a:txBody>
                  <a:tcPr anchor="ctr">
                    <a:noFill/>
                  </a:tcPr>
                </a:tc>
              </a:tr>
              <a:tr h="267269">
                <a:tc rowSpan="3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32048">
                <a:tc vMerge="1">
                  <a:txBody>
                    <a:bodyPr/>
                    <a:lstStyle/>
                    <a:p>
                      <a:pPr algn="just"/>
                      <a:endParaRPr lang="es-CL" sz="110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 defTabSz="1280006"/>
                      <a:r>
                        <a:rPr lang="es-ES" sz="800" dirty="0" smtClean="0">
                          <a:solidFill>
                            <a:srgbClr val="000000"/>
                          </a:solidFill>
                          <a:ea typeface="Times New Roman"/>
                        </a:rPr>
                        <a:t>3.2. Desarrollar estudios e investigaciones a nivel básico aplicando procedimientos metodológicos.</a:t>
                      </a:r>
                      <a:endParaRPr lang="es-ES" sz="800" dirty="0">
                        <a:solidFill>
                          <a:srgbClr val="000000"/>
                        </a:solidFill>
                        <a:ea typeface="Times New Roman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</a:t>
                      </a:r>
                    </a:p>
                  </a:txBody>
                  <a:tcPr anchor="ctr">
                    <a:noFill/>
                  </a:tcPr>
                </a:tc>
              </a:tr>
              <a:tr h="406896">
                <a:tc vMerge="1">
                  <a:txBody>
                    <a:bodyPr/>
                    <a:lstStyle/>
                    <a:p>
                      <a:pPr algn="just"/>
                      <a:endParaRPr lang="es-CL" sz="110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 defTabSz="1280006"/>
                      <a:r>
                        <a:rPr lang="es-ES" sz="800" dirty="0" smtClean="0">
                          <a:solidFill>
                            <a:srgbClr val="000000"/>
                          </a:solidFill>
                          <a:ea typeface="Times New Roman"/>
                        </a:rPr>
                        <a:t>3.3. Difundir resultados de la investigación.</a:t>
                      </a:r>
                      <a:endParaRPr lang="es-CL" sz="800" dirty="0">
                        <a:solidFill>
                          <a:srgbClr val="000000"/>
                        </a:solidFill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015160" y="8588568"/>
            <a:ext cx="858452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3200" b="1" dirty="0" smtClean="0">
                <a:solidFill>
                  <a:srgbClr val="993366"/>
                </a:solidFill>
              </a:rPr>
              <a:t>EJERCICIO DE SALIDA</a:t>
            </a:r>
          </a:p>
          <a:p>
            <a:pPr algn="r"/>
            <a:r>
              <a:rPr lang="es-CL" sz="2000" b="1" dirty="0" smtClean="0">
                <a:solidFill>
                  <a:srgbClr val="993366"/>
                </a:solidFill>
              </a:rPr>
              <a:t>APROXIMACION AL PENSAMIENTO TEORICO</a:t>
            </a:r>
            <a:endParaRPr lang="es-CL" sz="2000" dirty="0">
              <a:solidFill>
                <a:srgbClr val="993366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20480" y="192088"/>
            <a:ext cx="9073008" cy="839648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DE PROYECTO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902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0238661"/>
              </p:ext>
            </p:extLst>
          </p:nvPr>
        </p:nvGraphicFramePr>
        <p:xfrm>
          <a:off x="208112" y="192088"/>
          <a:ext cx="3096344" cy="92049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6344"/>
              </a:tblGrid>
              <a:tr h="458213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LECTURA CRÍTICA ESTUDIANTE RESPECTO DE LA UNIDAD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66"/>
                    </a:solidFill>
                  </a:tcPr>
                </a:tc>
              </a:tr>
              <a:tr h="3666583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6115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REGISTRO</a:t>
                      </a:r>
                      <a:r>
                        <a:rPr lang="es-CL" sz="1400" b="0" baseline="0" dirty="0" smtClean="0"/>
                        <a:t> DEL ESTUDIANTE SOBRE </a:t>
                      </a:r>
                      <a:r>
                        <a:rPr lang="es-CL" sz="1400" b="0" dirty="0" smtClean="0"/>
                        <a:t>OBSERVACIONES DOCENTE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66"/>
                    </a:solidFill>
                  </a:tcPr>
                </a:tc>
              </a:tr>
              <a:tr h="4484105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Rectangle 3"/>
          <p:cNvSpPr/>
          <p:nvPr/>
        </p:nvSpPr>
        <p:spPr>
          <a:xfrm>
            <a:off x="3520480" y="192088"/>
            <a:ext cx="9001000" cy="619268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PRINCIPAL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8" name="Rectangle 4"/>
          <p:cNvSpPr/>
          <p:nvPr/>
        </p:nvSpPr>
        <p:spPr>
          <a:xfrm>
            <a:off x="3508709" y="6555152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SECUNDARIO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8117222" y="6555153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SECUNDARIO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90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48472" y="192088"/>
            <a:ext cx="9073008" cy="921702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SIGNIFICATIVO</a:t>
            </a:r>
            <a:endParaRPr lang="es-CL" dirty="0">
              <a:solidFill>
                <a:schemeClr val="tx1"/>
              </a:solidFill>
            </a:endParaRPr>
          </a:p>
        </p:txBody>
      </p:sp>
      <p:graphicFrame>
        <p:nvGraphicFramePr>
          <p:cNvPr id="6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3031928"/>
              </p:ext>
            </p:extLst>
          </p:nvPr>
        </p:nvGraphicFramePr>
        <p:xfrm>
          <a:off x="208112" y="192088"/>
          <a:ext cx="3096345" cy="92170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247"/>
                <a:gridCol w="864098"/>
              </a:tblGrid>
              <a:tr h="474478">
                <a:tc gridSpan="2">
                  <a:txBody>
                    <a:bodyPr/>
                    <a:lstStyle/>
                    <a:p>
                      <a:pPr algn="just"/>
                      <a:r>
                        <a:rPr lang="es-CL" sz="1400" b="0" dirty="0" smtClean="0">
                          <a:latin typeface="+mn-lt"/>
                        </a:rPr>
                        <a:t>DIMENSIONES A</a:t>
                      </a:r>
                      <a:r>
                        <a:rPr lang="es-CL" sz="1400" b="0" baseline="0" dirty="0" smtClean="0">
                          <a:latin typeface="+mn-lt"/>
                        </a:rPr>
                        <a:t> EVALUAR</a:t>
                      </a:r>
                      <a:endParaRPr lang="es-CL" sz="1400" b="0" dirty="0" smtClean="0">
                        <a:latin typeface="+mn-lt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933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853326">
                <a:tc gridSpan="2">
                  <a:txBody>
                    <a:bodyPr/>
                    <a:lstStyle/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ES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Identificar componentes sociales en el problema</a:t>
                      </a:r>
                      <a:r>
                        <a:rPr lang="es-ES" sz="10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ES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arquitectónico.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ES" sz="10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ES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Identificar componentes básicos de análisis cultural.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ES" sz="10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ES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Identificar elementos básicos de análisis del problema arquitectónico.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ES" sz="10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ES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Conocer nociones básicas de escritura académica.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ES" sz="10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171450" indent="-171450"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ES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Conocer herramientas de expresión verbal.</a:t>
                      </a:r>
                      <a:endParaRPr lang="es-ES" sz="10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ES" sz="10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ES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Identificar áreas de interés exploratorio en la arquitectura.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ES" sz="10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ES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Sistematización</a:t>
                      </a:r>
                      <a:r>
                        <a:rPr lang="es-ES" sz="10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de procesos y planteamiento de hipótesis de investigación disciplinaria.</a:t>
                      </a:r>
                      <a:endParaRPr lang="es-ES" sz="10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1" dirty="0" smtClean="0">
                        <a:effectLst/>
                        <a:latin typeface="Arial Narrow"/>
                        <a:ea typeface="Times New Roman"/>
                        <a:cs typeface="Times New Roman"/>
                      </a:endParaRP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1" dirty="0" smtClean="0">
                        <a:effectLst/>
                        <a:latin typeface="Arial Narrow"/>
                        <a:ea typeface="Times New Roman"/>
                        <a:cs typeface="Times New Roman"/>
                      </a:endParaRP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dirty="0" smtClean="0">
                        <a:solidFill>
                          <a:srgbClr val="0000FF"/>
                        </a:solidFill>
                        <a:effectLst/>
                        <a:latin typeface="Arial Narrow"/>
                        <a:ea typeface="Times New Roman"/>
                        <a:cs typeface="Times New Roman"/>
                      </a:endParaRP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dirty="0" smtClean="0">
                        <a:solidFill>
                          <a:srgbClr val="0000FF"/>
                        </a:solidFill>
                        <a:effectLst/>
                        <a:latin typeface="Arial Narrow"/>
                        <a:ea typeface="Times New Roman"/>
                        <a:cs typeface="Times New Roman"/>
                      </a:endParaRP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dirty="0" smtClean="0">
                        <a:solidFill>
                          <a:srgbClr val="0000FF"/>
                        </a:solidFill>
                        <a:effectLst/>
                        <a:latin typeface="Arial Narrow"/>
                        <a:ea typeface="Times New Roman"/>
                        <a:cs typeface="Times New Roman"/>
                      </a:endParaRP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dirty="0" smtClean="0">
                        <a:solidFill>
                          <a:srgbClr val="0000FF"/>
                        </a:solidFill>
                        <a:effectLst/>
                        <a:latin typeface="Arial Narrow"/>
                        <a:cs typeface="Times New Roman"/>
                      </a:endParaRP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dirty="0" smtClean="0">
                        <a:latin typeface="+mn-lt"/>
                      </a:endParaRP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50245">
                <a:tc>
                  <a:txBody>
                    <a:bodyPr/>
                    <a:lstStyle/>
                    <a:p>
                      <a:pPr algn="just"/>
                      <a:r>
                        <a:rPr lang="es-CL" sz="1400" dirty="0" smtClean="0">
                          <a:latin typeface="+mn-lt"/>
                        </a:rPr>
                        <a:t>NOTA ULTIMA UNIDAD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975">
                <a:tc>
                  <a:txBody>
                    <a:bodyPr/>
                    <a:lstStyle/>
                    <a:p>
                      <a:pPr algn="just"/>
                      <a:r>
                        <a:rPr lang="es-CL" sz="1400" dirty="0" smtClean="0">
                          <a:latin typeface="+mn-lt"/>
                        </a:rPr>
                        <a:t>PROMEDIO FINAL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933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562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427973"/>
              </p:ext>
            </p:extLst>
          </p:nvPr>
        </p:nvGraphicFramePr>
        <p:xfrm>
          <a:off x="208112" y="4812729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solidFill>
                            <a:schemeClr val="tx1"/>
                          </a:solidFill>
                          <a:effectLst/>
                        </a:rPr>
                        <a:t>EQUIPO</a:t>
                      </a:r>
                      <a:r>
                        <a:rPr lang="es-ES" sz="1600" baseline="0" dirty="0" smtClean="0">
                          <a:solidFill>
                            <a:schemeClr val="tx1"/>
                          </a:solidFill>
                          <a:effectLst/>
                        </a:rPr>
                        <a:t> DOCENTE</a:t>
                      </a:r>
                      <a:endParaRPr lang="es-CL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993366"/>
                    </a:solidFill>
                  </a:tcPr>
                </a:tc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6904856" y="8517223"/>
            <a:ext cx="56886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L" sz="4800" b="1" dirty="0" smtClean="0">
                <a:solidFill>
                  <a:srgbClr val="993366"/>
                </a:solidFill>
                <a:latin typeface="Calibri" panose="020F0502020204030204" pitchFamily="34" charset="0"/>
              </a:rPr>
              <a:t>TEORIA II</a:t>
            </a:r>
          </a:p>
        </p:txBody>
      </p:sp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3769834"/>
              </p:ext>
            </p:extLst>
          </p:nvPr>
        </p:nvGraphicFramePr>
        <p:xfrm>
          <a:off x="208112" y="192088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1712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solidFill>
                            <a:schemeClr val="tx1"/>
                          </a:solidFill>
                          <a:effectLst/>
                        </a:rPr>
                        <a:t>IDENTIFICACIÓN </a:t>
                      </a:r>
                      <a:r>
                        <a:rPr lang="es-ES" sz="1600" dirty="0">
                          <a:solidFill>
                            <a:schemeClr val="tx1"/>
                          </a:solidFill>
                          <a:effectLst/>
                        </a:rPr>
                        <a:t>DE LA ASIGNATURA </a:t>
                      </a:r>
                      <a:endParaRPr lang="es-CL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993366"/>
                    </a:solidFill>
                  </a:tcPr>
                </a:tc>
              </a:tr>
            </a:tbl>
          </a:graphicData>
        </a:graphic>
      </p:graphicFrame>
      <p:sp>
        <p:nvSpPr>
          <p:cNvPr id="2" name="1 Rectángulo"/>
          <p:cNvSpPr/>
          <p:nvPr/>
        </p:nvSpPr>
        <p:spPr>
          <a:xfrm>
            <a:off x="136104" y="6215745"/>
            <a:ext cx="5760640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tabLst>
                <a:tab pos="315595" algn="l"/>
              </a:tabLst>
            </a:pPr>
            <a:r>
              <a:rPr lang="es-ES" sz="900" b="1" u="sng" dirty="0" smtClean="0"/>
              <a:t>ABSTRACT</a:t>
            </a:r>
          </a:p>
          <a:p>
            <a:pPr algn="just"/>
            <a:r>
              <a:rPr lang="es-CL" sz="900" dirty="0"/>
              <a:t>Ubicada en el ciclo inicial, en el segundo semestre </a:t>
            </a:r>
            <a:r>
              <a:rPr lang="es-CL" sz="900" dirty="0" smtClean="0"/>
              <a:t>de la </a:t>
            </a:r>
            <a:r>
              <a:rPr lang="es-CL" sz="900" dirty="0"/>
              <a:t>Carrera, su objetivo principal es </a:t>
            </a:r>
            <a:r>
              <a:rPr lang="es-CL" sz="900" dirty="0" smtClean="0"/>
              <a:t>formar competencias </a:t>
            </a:r>
            <a:r>
              <a:rPr lang="es-CL" sz="900" dirty="0"/>
              <a:t>básicas </a:t>
            </a:r>
            <a:r>
              <a:rPr lang="es-CL" sz="900" dirty="0" smtClean="0"/>
              <a:t>en los </a:t>
            </a:r>
            <a:r>
              <a:rPr lang="es-CL" sz="900" dirty="0"/>
              <a:t>estudiantes que </a:t>
            </a:r>
            <a:r>
              <a:rPr lang="es-CL" sz="900" dirty="0" smtClean="0"/>
              <a:t>permitan construir </a:t>
            </a:r>
            <a:r>
              <a:rPr lang="es-CL" sz="900" dirty="0"/>
              <a:t>una base para el aprendizaje y </a:t>
            </a:r>
            <a:r>
              <a:rPr lang="es-CL" sz="900" dirty="0" smtClean="0"/>
              <a:t>desempeño en </a:t>
            </a:r>
            <a:r>
              <a:rPr lang="es-CL" sz="900" dirty="0"/>
              <a:t>la investigación proyectual y </a:t>
            </a:r>
            <a:r>
              <a:rPr lang="es-CL" sz="900" dirty="0" smtClean="0"/>
              <a:t>disciplinar, conducente </a:t>
            </a:r>
            <a:r>
              <a:rPr lang="es-CL" sz="900" dirty="0"/>
              <a:t>al avance e innovación del </a:t>
            </a:r>
            <a:r>
              <a:rPr lang="es-CL" sz="900" dirty="0" smtClean="0"/>
              <a:t>conocimiento en </a:t>
            </a:r>
            <a:r>
              <a:rPr lang="es-CL" sz="900" dirty="0"/>
              <a:t>el campo del pensamiento arquitectónico</a:t>
            </a:r>
            <a:r>
              <a:rPr lang="es-CL" sz="900" dirty="0" smtClean="0"/>
              <a:t>.</a:t>
            </a:r>
          </a:p>
          <a:p>
            <a:pPr algn="just"/>
            <a:endParaRPr lang="es-CL" sz="900" dirty="0"/>
          </a:p>
          <a:p>
            <a:pPr algn="just"/>
            <a:r>
              <a:rPr lang="es-CL" sz="900" dirty="0" smtClean="0"/>
              <a:t>Asignatura que entrega herramientas  conceptuales básicas o elementos fundamentales para abordar el estudio de la arquitectura y las bases teóricas del proyecto, a través de 3 ordenes discursivos: lenguaje, lugar e historia.</a:t>
            </a:r>
          </a:p>
          <a:p>
            <a:pPr algn="just"/>
            <a:endParaRPr lang="es-MX" sz="900" b="1" dirty="0" smtClean="0"/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r>
              <a:rPr lang="es-MX" sz="900" b="1" u="sng" dirty="0" smtClean="0"/>
              <a:t>OBJETIVO HABILITANTE</a:t>
            </a:r>
          </a:p>
          <a:p>
            <a:pPr algn="just"/>
            <a:r>
              <a:rPr lang="es-ES" sz="900" dirty="0"/>
              <a:t>Dominar conceptos básicos de construcción de discurso respecto al concepto del Habitar, identificando y diferenciando claramente 3 tiempos históricos de paradigmas distintos: clásico, moderno y posmoderno.</a:t>
            </a:r>
            <a:endParaRPr lang="es-CL" sz="900" dirty="0"/>
          </a:p>
          <a:p>
            <a:pPr algn="just"/>
            <a:r>
              <a:rPr lang="es-ES" sz="900" dirty="0" smtClean="0"/>
              <a:t>Avanzar </a:t>
            </a:r>
            <a:r>
              <a:rPr lang="es-ES" sz="900" dirty="0"/>
              <a:t>hacia una lectura y escritura sistemática con posibilidades de plantear sus primeras hipótesis y relaciones con la realidad desde un discurso entregado.</a:t>
            </a:r>
            <a:endParaRPr lang="es-CL" sz="900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436879"/>
              </p:ext>
            </p:extLst>
          </p:nvPr>
        </p:nvGraphicFramePr>
        <p:xfrm>
          <a:off x="208112" y="5128577"/>
          <a:ext cx="5616624" cy="100811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363116"/>
                <a:gridCol w="3253508"/>
              </a:tblGrid>
              <a:tr h="17634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 smtClean="0">
                          <a:effectLst/>
                        </a:rPr>
                        <a:t>Identificación </a:t>
                      </a:r>
                      <a:r>
                        <a:rPr lang="es-CL" sz="900" dirty="0">
                          <a:effectLst/>
                        </a:rPr>
                        <a:t>del equipo docente 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33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</a:rPr>
                        <a:t>Nombre</a:t>
                      </a:r>
                      <a:endParaRPr lang="es-CL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</a:rPr>
                        <a:t>Antecedentes</a:t>
                      </a:r>
                      <a:r>
                        <a:rPr lang="es-ES" sz="900" dirty="0">
                          <a:effectLst/>
                        </a:rPr>
                        <a:t> 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35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>
                          <a:effectLst/>
                        </a:rPr>
                        <a:t> 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635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7187153"/>
              </p:ext>
            </p:extLst>
          </p:nvPr>
        </p:nvGraphicFramePr>
        <p:xfrm>
          <a:off x="208112" y="552128"/>
          <a:ext cx="5603531" cy="410445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57602"/>
                <a:gridCol w="1179001"/>
                <a:gridCol w="1179001"/>
                <a:gridCol w="402825"/>
                <a:gridCol w="720501"/>
                <a:gridCol w="864601"/>
              </a:tblGrid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ANTECEDENTES GENERALES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92771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Nombre de la Asignatura: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Teoría de la arquitectura</a:t>
                      </a:r>
                      <a:r>
                        <a:rPr lang="es-CL" sz="1100" u="none" strike="noStrike" baseline="0" dirty="0" smtClean="0">
                          <a:effectLst/>
                        </a:rPr>
                        <a:t> II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Plan Curricular: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AR02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265120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Escuela: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Arquitectura</a:t>
                      </a:r>
                      <a:r>
                        <a:rPr lang="es-CL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s-CL" sz="1100" u="none" strike="noStrike" dirty="0" smtClean="0">
                        <a:effectLst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Facultad: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FAUP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Pre-Requisitos: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Teoría</a:t>
                      </a:r>
                      <a:r>
                        <a:rPr lang="es-CL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de la arquitectura I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Código: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3376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</a:tr>
              <a:tr h="363313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Ubicación en Plan de Estudios: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Segundo </a:t>
                      </a:r>
                      <a:r>
                        <a:rPr lang="es-CL" sz="1100" u="none" strike="noStrike" dirty="0">
                          <a:effectLst/>
                        </a:rPr>
                        <a:t>Semestre 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Ciclo inicial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Carácter: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Semestral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Obligatorio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CARGA ACADÉMICA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Créditos: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2</a:t>
                      </a:r>
                      <a:r>
                        <a:rPr lang="es-CL" sz="1100" u="none" strike="noStrike" dirty="0" smtClean="0">
                          <a:effectLst/>
                        </a:rPr>
                        <a:t> </a:t>
                      </a:r>
                      <a:r>
                        <a:rPr lang="es-CL" sz="1100" u="none" strike="noStrike" dirty="0">
                          <a:effectLst/>
                        </a:rPr>
                        <a:t>Créditos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54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totales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8976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presencial: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4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Académicas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Equivalen a 3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54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 cronológicas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305963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no presencial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0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</a:t>
                      </a:r>
                      <a:r>
                        <a:rPr lang="es-CL" sz="800" u="none" strike="noStrike" dirty="0">
                          <a:effectLst/>
                        </a:rPr>
                        <a:t>Nota: Las horas no presenciales corresponden al tiempo que el alumno dedica a actividades fueras de las programadas académicamente. Por ej. Desarrollo de proyectos, trabajos de investigación, lectura de textos, pesquisa bibliográfica, estudio para pruebas, etc. y en este programa debe garantizarse que no serán excedidas.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0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no presenciales por semestre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Vigencia: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2012-2014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922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8750827"/>
              </p:ext>
            </p:extLst>
          </p:nvPr>
        </p:nvGraphicFramePr>
        <p:xfrm>
          <a:off x="208112" y="192088"/>
          <a:ext cx="3096344" cy="91155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80"/>
                <a:gridCol w="1872208"/>
                <a:gridCol w="504056"/>
              </a:tblGrid>
              <a:tr h="373007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800" b="0" dirty="0" smtClean="0">
                          <a:latin typeface="+mn-lt"/>
                          <a:cs typeface="Arial" pitchFamily="34" charset="0"/>
                        </a:rPr>
                        <a:t>CONTENIDOS</a:t>
                      </a:r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rgbClr val="9933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rgbClr val="CCCC00"/>
                    </a:solidFill>
                  </a:tcPr>
                </a:tc>
              </a:tr>
              <a:tr h="2075265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1</a:t>
                      </a: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LENGUAJE:</a:t>
                      </a:r>
                      <a:r>
                        <a:rPr lang="es-CL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 CONSTRUCCION DE SIGNIFICADOS</a:t>
                      </a:r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2</a:t>
                      </a: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LUGAR – TERRITORIO: EL CONTEXTO DE LA ARQUITECTURA</a:t>
                      </a:r>
                    </a:p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3</a:t>
                      </a: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HISTORIA: TRANSFORMACION Y CAMBIO</a:t>
                      </a:r>
                    </a:p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Discusión de la historia, en relación a la transformación y el cambio que significan en el proyecto y obra con sus respectivos paradigmas: clásico, moderno y posmoderno.</a:t>
                      </a:r>
                    </a:p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6729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100" dirty="0" smtClean="0">
                          <a:latin typeface="+mn-lt"/>
                          <a:cs typeface="Arial" pitchFamily="34" charset="0"/>
                        </a:rPr>
                        <a:t>FORMULACIÓN</a:t>
                      </a:r>
                      <a:r>
                        <a:rPr lang="es-CL" sz="1100" baseline="0" dirty="0" smtClean="0">
                          <a:latin typeface="+mn-lt"/>
                          <a:cs typeface="Arial" pitchFamily="34" charset="0"/>
                        </a:rPr>
                        <a:t> DE EJERCICIO DE SALIDA</a:t>
                      </a: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4213">
                <a:tc>
                  <a:txBody>
                    <a:bodyPr/>
                    <a:lstStyle/>
                    <a:p>
                      <a:pPr algn="just"/>
                      <a:r>
                        <a:rPr lang="es-CL" sz="1000" b="1" dirty="0" smtClean="0">
                          <a:latin typeface="+mn-lt"/>
                          <a:cs typeface="Arial" pitchFamily="34" charset="0"/>
                        </a:rPr>
                        <a:t>CICLO</a:t>
                      </a:r>
                      <a:endParaRPr lang="es-CL" sz="1000" b="1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COMPETENCIAS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NIVEL</a:t>
                      </a:r>
                    </a:p>
                  </a:txBody>
                  <a:tcPr/>
                </a:tc>
              </a:tr>
              <a:tr h="264213">
                <a:tc>
                  <a:txBody>
                    <a:bodyPr/>
                    <a:lstStyle/>
                    <a:p>
                      <a:pPr algn="just"/>
                      <a:r>
                        <a:rPr lang="es-CL" sz="8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INICIAL</a:t>
                      </a: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6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1.1. Determinar condicionantes ambientales, sociales y culturales del problema arquitectónico.</a:t>
                      </a:r>
                      <a:endParaRPr lang="es-CL" sz="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N2</a:t>
                      </a:r>
                    </a:p>
                  </a:txBody>
                  <a:tcPr anchor="ctr">
                    <a:noFill/>
                  </a:tcPr>
                </a:tc>
              </a:tr>
              <a:tr h="234238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INTERMEDIO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36787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AVANZADO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lvl="0" algn="just" defTabSz="1280006"/>
                      <a:r>
                        <a:rPr lang="es-ES" sz="800" dirty="0" smtClean="0">
                          <a:solidFill>
                            <a:srgbClr val="000000"/>
                          </a:solidFill>
                          <a:ea typeface="Times New Roman"/>
                        </a:rPr>
                        <a:t>3.1. Detectar áreas temáticas y problemas de investigación en el campo de la arquitectura y el urbanismo.</a:t>
                      </a:r>
                      <a:endParaRPr lang="es-ES" sz="800" dirty="0">
                        <a:solidFill>
                          <a:srgbClr val="000000"/>
                        </a:solidFill>
                        <a:ea typeface="Times New Roman"/>
                      </a:endParaRP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N2</a:t>
                      </a:r>
                    </a:p>
                  </a:txBody>
                  <a:tcPr anchor="ctr">
                    <a:noFill/>
                  </a:tcPr>
                </a:tc>
              </a:tr>
              <a:tr h="267269">
                <a:tc rowSpan="3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32048">
                <a:tc vMerge="1">
                  <a:txBody>
                    <a:bodyPr/>
                    <a:lstStyle/>
                    <a:p>
                      <a:pPr algn="just"/>
                      <a:endParaRPr lang="es-CL" sz="110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 defTabSz="1280006"/>
                      <a:r>
                        <a:rPr lang="es-ES" sz="800" dirty="0" smtClean="0">
                          <a:solidFill>
                            <a:srgbClr val="000000"/>
                          </a:solidFill>
                          <a:ea typeface="Times New Roman"/>
                        </a:rPr>
                        <a:t>3.2. Desarrollar estudios e investigaciones a nivel básico aplicando procedimientos metodológicos.</a:t>
                      </a:r>
                      <a:endParaRPr lang="es-ES" sz="800" dirty="0">
                        <a:solidFill>
                          <a:srgbClr val="000000"/>
                        </a:solidFill>
                        <a:ea typeface="Times New Roman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N2</a:t>
                      </a:r>
                    </a:p>
                  </a:txBody>
                  <a:tcPr anchor="ctr">
                    <a:noFill/>
                  </a:tcPr>
                </a:tc>
              </a:tr>
              <a:tr h="406896">
                <a:tc vMerge="1">
                  <a:txBody>
                    <a:bodyPr/>
                    <a:lstStyle/>
                    <a:p>
                      <a:pPr algn="just"/>
                      <a:endParaRPr lang="es-CL" sz="110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 defTabSz="1280006"/>
                      <a:r>
                        <a:rPr lang="es-ES" sz="800" dirty="0" smtClean="0">
                          <a:solidFill>
                            <a:srgbClr val="000000"/>
                          </a:solidFill>
                          <a:ea typeface="Times New Roman"/>
                        </a:rPr>
                        <a:t>3.3. Difundir resultados de la investigación.</a:t>
                      </a:r>
                      <a:endParaRPr lang="es-CL" sz="800" dirty="0">
                        <a:solidFill>
                          <a:srgbClr val="000000"/>
                        </a:solidFill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N2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015160" y="8588568"/>
            <a:ext cx="858452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3200" b="1" dirty="0" smtClean="0">
                <a:solidFill>
                  <a:srgbClr val="993366"/>
                </a:solidFill>
              </a:rPr>
              <a:t>EJERCICIO DE SALIDA</a:t>
            </a:r>
          </a:p>
          <a:p>
            <a:pPr algn="r"/>
            <a:r>
              <a:rPr lang="es-CL" sz="2000" b="1" dirty="0" smtClean="0">
                <a:solidFill>
                  <a:srgbClr val="993366"/>
                </a:solidFill>
              </a:rPr>
              <a:t>HISTORIA: TRANSFORMACION Y CAMBIO</a:t>
            </a:r>
            <a:endParaRPr lang="es-CL" sz="2000" dirty="0">
              <a:solidFill>
                <a:srgbClr val="993366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20480" y="192088"/>
            <a:ext cx="9073008" cy="839648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DE PROYECTO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341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7573035"/>
              </p:ext>
            </p:extLst>
          </p:nvPr>
        </p:nvGraphicFramePr>
        <p:xfrm>
          <a:off x="208112" y="192088"/>
          <a:ext cx="3096344" cy="92049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6344"/>
              </a:tblGrid>
              <a:tr h="458213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LECTURA CRÍTICA ESTUDIANTE RESPECTO DE LA UNIDAD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66"/>
                    </a:solidFill>
                  </a:tcPr>
                </a:tc>
              </a:tr>
              <a:tr h="3666583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6115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REGISTRO</a:t>
                      </a:r>
                      <a:r>
                        <a:rPr lang="es-CL" sz="1400" b="0" baseline="0" dirty="0" smtClean="0"/>
                        <a:t> DEL ESTUDIANTE SOBRE </a:t>
                      </a:r>
                      <a:r>
                        <a:rPr lang="es-CL" sz="1400" b="0" dirty="0" smtClean="0"/>
                        <a:t>OBSERVACIONES DOCENTE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66"/>
                    </a:solidFill>
                  </a:tcPr>
                </a:tc>
              </a:tr>
              <a:tr h="4484105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Rectangle 3"/>
          <p:cNvSpPr/>
          <p:nvPr/>
        </p:nvSpPr>
        <p:spPr>
          <a:xfrm>
            <a:off x="3520480" y="192088"/>
            <a:ext cx="9001000" cy="619268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PRINCIPAL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8" name="Rectangle 4"/>
          <p:cNvSpPr/>
          <p:nvPr/>
        </p:nvSpPr>
        <p:spPr>
          <a:xfrm>
            <a:off x="3508709" y="6555152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SECUNDARIO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8117222" y="6555153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SECUNDARIO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35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9687762"/>
              </p:ext>
            </p:extLst>
          </p:nvPr>
        </p:nvGraphicFramePr>
        <p:xfrm>
          <a:off x="208112" y="192088"/>
          <a:ext cx="3096345" cy="92170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247"/>
                <a:gridCol w="864098"/>
              </a:tblGrid>
              <a:tr h="474478">
                <a:tc gridSpan="2">
                  <a:txBody>
                    <a:bodyPr/>
                    <a:lstStyle/>
                    <a:p>
                      <a:pPr algn="just"/>
                      <a:r>
                        <a:rPr lang="es-CL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DIMENSIONES A</a:t>
                      </a:r>
                      <a:r>
                        <a:rPr lang="es-CL" sz="14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EVALUAR</a:t>
                      </a:r>
                      <a:endParaRPr lang="es-CL" sz="14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933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853326">
                <a:tc gridSpan="2">
                  <a:txBody>
                    <a:bodyPr/>
                    <a:lstStyle/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ES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Manejar los componentes sociales de los contextos de intervención.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ES" sz="10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ES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Integrar información para realizar lectura de análisis cultural.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ES" sz="10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ES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Manejar elementos básicos de análisis del problema arquitectónico.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ES" sz="10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ES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Sistematizar procesos</a:t>
                      </a:r>
                      <a:r>
                        <a:rPr lang="es-ES" sz="10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y exponerlos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ES" sz="10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ES" sz="10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Manejar técnicas de exposición oral</a:t>
                      </a:r>
                      <a:endParaRPr lang="es-ES" sz="10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171450" indent="-171450" algn="just">
                        <a:spcAft>
                          <a:spcPts val="0"/>
                        </a:spcAft>
                        <a:buFontTx/>
                        <a:buChar char="-"/>
                      </a:pPr>
                      <a:endParaRPr lang="es-ES" sz="10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171450" indent="-171450"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ES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Conocer técnicas de escritura académica.</a:t>
                      </a:r>
                    </a:p>
                    <a:p>
                      <a:pPr marL="171450" indent="-171450" algn="just">
                        <a:spcAft>
                          <a:spcPts val="0"/>
                        </a:spcAft>
                        <a:buFontTx/>
                        <a:buChar char="-"/>
                      </a:pPr>
                      <a:endParaRPr lang="es-ES" sz="10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marL="171450" indent="-171450"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ES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Conocer técnicas de expresión verbal.</a:t>
                      </a:r>
                    </a:p>
                    <a:p>
                      <a:pPr marL="0" indent="0" algn="just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s-ES" sz="1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</a:t>
                      </a:r>
                    </a:p>
                    <a:p>
                      <a:pPr marL="171450" indent="-171450"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ES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Conocer teorías contemporáneas de la arquitectura que posibiliten puntos de vista exploratorios.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50245">
                <a:tc>
                  <a:txBody>
                    <a:bodyPr/>
                    <a:lstStyle/>
                    <a:p>
                      <a:pPr algn="just"/>
                      <a:r>
                        <a:rPr lang="es-CL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NOTA ULTIMA UNIDAD</a:t>
                      </a:r>
                      <a:endParaRPr lang="es-CL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975">
                <a:tc>
                  <a:txBody>
                    <a:bodyPr/>
                    <a:lstStyle/>
                    <a:p>
                      <a:pPr algn="just"/>
                      <a:r>
                        <a:rPr lang="es-CL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PROMEDIO FINAL</a:t>
                      </a:r>
                      <a:endParaRPr lang="es-CL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933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4" name="Rectangle 2"/>
          <p:cNvSpPr/>
          <p:nvPr/>
        </p:nvSpPr>
        <p:spPr>
          <a:xfrm>
            <a:off x="3448472" y="192088"/>
            <a:ext cx="9073008" cy="921702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SIGNIFICATIVO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88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3520</TotalTime>
  <Words>1089</Words>
  <Application>Microsoft Office PowerPoint</Application>
  <PresentationFormat>A3 Paper (297x420 mm)</PresentationFormat>
  <Paragraphs>200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Narrow</vt:lpstr>
      <vt:lpstr>Calibri</vt:lpstr>
      <vt:lpstr>Times New Roman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Karolais</dc:creator>
  <cp:lastModifiedBy>Sebastian Jorquera</cp:lastModifiedBy>
  <cp:revision>386</cp:revision>
  <cp:lastPrinted>2014-06-25T14:04:49Z</cp:lastPrinted>
  <dcterms:created xsi:type="dcterms:W3CDTF">2013-10-07T01:38:27Z</dcterms:created>
  <dcterms:modified xsi:type="dcterms:W3CDTF">2014-12-02T19:56:20Z</dcterms:modified>
</cp:coreProperties>
</file>