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008" r:id="rId1"/>
  </p:sldMasterIdLst>
  <p:notesMasterIdLst>
    <p:notesMasterId r:id="rId11"/>
  </p:notesMasterIdLst>
  <p:handoutMasterIdLst>
    <p:handoutMasterId r:id="rId12"/>
  </p:handoutMasterIdLst>
  <p:sldIdLst>
    <p:sldId id="329" r:id="rId2"/>
    <p:sldId id="334" r:id="rId3"/>
    <p:sldId id="335" r:id="rId4"/>
    <p:sldId id="336" r:id="rId5"/>
    <p:sldId id="337" r:id="rId6"/>
    <p:sldId id="338" r:id="rId7"/>
    <p:sldId id="339" r:id="rId8"/>
    <p:sldId id="340" r:id="rId9"/>
    <p:sldId id="341" r:id="rId10"/>
  </p:sldIdLst>
  <p:sldSz cx="12801600" cy="9601200" type="A3"/>
  <p:notesSz cx="9236075" cy="7010400"/>
  <p:defaultTextStyle>
    <a:defPPr>
      <a:defRPr lang="es-CL"/>
    </a:defPPr>
    <a:lvl1pPr marL="0" algn="l" defTabSz="1279694" rtl="0" eaLnBrk="1" latinLnBrk="0" hangingPunct="1">
      <a:defRPr sz="2500" kern="1200">
        <a:solidFill>
          <a:schemeClr val="tx1"/>
        </a:solidFill>
        <a:latin typeface="+mn-lt"/>
        <a:ea typeface="+mn-ea"/>
        <a:cs typeface="+mn-cs"/>
      </a:defRPr>
    </a:lvl1pPr>
    <a:lvl2pPr marL="639848" algn="l" defTabSz="1279694" rtl="0" eaLnBrk="1" latinLnBrk="0" hangingPunct="1">
      <a:defRPr sz="2500" kern="1200">
        <a:solidFill>
          <a:schemeClr val="tx1"/>
        </a:solidFill>
        <a:latin typeface="+mn-lt"/>
        <a:ea typeface="+mn-ea"/>
        <a:cs typeface="+mn-cs"/>
      </a:defRPr>
    </a:lvl2pPr>
    <a:lvl3pPr marL="1279694" algn="l" defTabSz="1279694" rtl="0" eaLnBrk="1" latinLnBrk="0" hangingPunct="1">
      <a:defRPr sz="2500" kern="1200">
        <a:solidFill>
          <a:schemeClr val="tx1"/>
        </a:solidFill>
        <a:latin typeface="+mn-lt"/>
        <a:ea typeface="+mn-ea"/>
        <a:cs typeface="+mn-cs"/>
      </a:defRPr>
    </a:lvl3pPr>
    <a:lvl4pPr marL="1919541" algn="l" defTabSz="1279694" rtl="0" eaLnBrk="1" latinLnBrk="0" hangingPunct="1">
      <a:defRPr sz="2500" kern="1200">
        <a:solidFill>
          <a:schemeClr val="tx1"/>
        </a:solidFill>
        <a:latin typeface="+mn-lt"/>
        <a:ea typeface="+mn-ea"/>
        <a:cs typeface="+mn-cs"/>
      </a:defRPr>
    </a:lvl4pPr>
    <a:lvl5pPr marL="2559390" algn="l" defTabSz="1279694" rtl="0" eaLnBrk="1" latinLnBrk="0" hangingPunct="1">
      <a:defRPr sz="2500" kern="1200">
        <a:solidFill>
          <a:schemeClr val="tx1"/>
        </a:solidFill>
        <a:latin typeface="+mn-lt"/>
        <a:ea typeface="+mn-ea"/>
        <a:cs typeface="+mn-cs"/>
      </a:defRPr>
    </a:lvl5pPr>
    <a:lvl6pPr marL="3199237" algn="l" defTabSz="1279694" rtl="0" eaLnBrk="1" latinLnBrk="0" hangingPunct="1">
      <a:defRPr sz="2500" kern="1200">
        <a:solidFill>
          <a:schemeClr val="tx1"/>
        </a:solidFill>
        <a:latin typeface="+mn-lt"/>
        <a:ea typeface="+mn-ea"/>
        <a:cs typeface="+mn-cs"/>
      </a:defRPr>
    </a:lvl6pPr>
    <a:lvl7pPr marL="3839084" algn="l" defTabSz="1279694" rtl="0" eaLnBrk="1" latinLnBrk="0" hangingPunct="1">
      <a:defRPr sz="2500" kern="1200">
        <a:solidFill>
          <a:schemeClr val="tx1"/>
        </a:solidFill>
        <a:latin typeface="+mn-lt"/>
        <a:ea typeface="+mn-ea"/>
        <a:cs typeface="+mn-cs"/>
      </a:defRPr>
    </a:lvl7pPr>
    <a:lvl8pPr marL="4478930" algn="l" defTabSz="1279694" rtl="0" eaLnBrk="1" latinLnBrk="0" hangingPunct="1">
      <a:defRPr sz="2500" kern="1200">
        <a:solidFill>
          <a:schemeClr val="tx1"/>
        </a:solidFill>
        <a:latin typeface="+mn-lt"/>
        <a:ea typeface="+mn-ea"/>
        <a:cs typeface="+mn-cs"/>
      </a:defRPr>
    </a:lvl8pPr>
    <a:lvl9pPr marL="5118777" algn="l" defTabSz="1279694"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208">
          <p15:clr>
            <a:srgbClr val="A4A3A4"/>
          </p15:clr>
        </p15:guide>
        <p15:guide id="4"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CC00CC"/>
    <a:srgbClr val="CCCC00"/>
    <a:srgbClr val="8080FF"/>
    <a:srgbClr val="0066FF"/>
    <a:srgbClr val="006666"/>
    <a:srgbClr val="CC99F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8269" autoAdjust="0"/>
  </p:normalViewPr>
  <p:slideViewPr>
    <p:cSldViewPr>
      <p:cViewPr varScale="1">
        <p:scale>
          <a:sx n="67" d="100"/>
          <a:sy n="67" d="100"/>
        </p:scale>
        <p:origin x="1494" y="48"/>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6"/>
    </p:cViewPr>
  </p:sorterViewPr>
  <p:notesViewPr>
    <p:cSldViewPr>
      <p:cViewPr varScale="1">
        <p:scale>
          <a:sx n="53" d="100"/>
          <a:sy n="53" d="100"/>
        </p:scale>
        <p:origin x="-2820" y="-90"/>
      </p:cViewPr>
      <p:guideLst>
        <p:guide orient="horz" pos="2880"/>
        <p:guide pos="2160"/>
        <p:guide orient="horz" pos="2208"/>
        <p:guide pos="29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03136" cy="350641"/>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sz="quarter" idx="1"/>
          </p:nvPr>
        </p:nvSpPr>
        <p:spPr>
          <a:xfrm>
            <a:off x="5230849" y="0"/>
            <a:ext cx="4003136" cy="350641"/>
          </a:xfrm>
          <a:prstGeom prst="rect">
            <a:avLst/>
          </a:prstGeom>
        </p:spPr>
        <p:txBody>
          <a:bodyPr vert="horz" lIns="91440" tIns="45720" rIns="91440" bIns="45720" rtlCol="0"/>
          <a:lstStyle>
            <a:lvl1pPr algn="r">
              <a:defRPr sz="1200"/>
            </a:lvl1pPr>
          </a:lstStyle>
          <a:p>
            <a:fld id="{AB96B5E7-F557-49A3-A995-94A2D8B1B31D}" type="datetimeFigureOut">
              <a:rPr lang="es-CL" smtClean="0"/>
              <a:t>02-12-2014</a:t>
            </a:fld>
            <a:endParaRPr lang="es-CL"/>
          </a:p>
        </p:txBody>
      </p:sp>
      <p:sp>
        <p:nvSpPr>
          <p:cNvPr id="4" name="3 Marcador de pie de página"/>
          <p:cNvSpPr>
            <a:spLocks noGrp="1"/>
          </p:cNvSpPr>
          <p:nvPr>
            <p:ph type="ftr" sz="quarter" idx="2"/>
          </p:nvPr>
        </p:nvSpPr>
        <p:spPr>
          <a:xfrm>
            <a:off x="1" y="6658555"/>
            <a:ext cx="4003136" cy="350641"/>
          </a:xfrm>
          <a:prstGeom prst="rect">
            <a:avLst/>
          </a:prstGeom>
        </p:spPr>
        <p:txBody>
          <a:bodyPr vert="horz" lIns="91440" tIns="45720" rIns="91440" bIns="45720"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5230849" y="6658555"/>
            <a:ext cx="4003136" cy="350641"/>
          </a:xfrm>
          <a:prstGeom prst="rect">
            <a:avLst/>
          </a:prstGeom>
        </p:spPr>
        <p:txBody>
          <a:bodyPr vert="horz" lIns="91440" tIns="45720" rIns="91440" bIns="45720" rtlCol="0" anchor="b"/>
          <a:lstStyle>
            <a:lvl1pPr algn="r">
              <a:defRPr sz="1200"/>
            </a:lvl1pPr>
          </a:lstStyle>
          <a:p>
            <a:fld id="{BBC7696F-029A-4779-A581-AABFC874C88D}" type="slidenum">
              <a:rPr lang="es-CL" smtClean="0"/>
              <a:t>‹#›</a:t>
            </a:fld>
            <a:endParaRPr lang="es-CL"/>
          </a:p>
        </p:txBody>
      </p:sp>
    </p:spTree>
    <p:extLst>
      <p:ext uri="{BB962C8B-B14F-4D97-AF65-F5344CB8AC3E}">
        <p14:creationId xmlns:p14="http://schemas.microsoft.com/office/powerpoint/2010/main" val="1019502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s-CL"/>
          </a:p>
        </p:txBody>
      </p:sp>
      <p:sp>
        <p:nvSpPr>
          <p:cNvPr id="3" name="2 Marcador de fecha"/>
          <p:cNvSpPr>
            <a:spLocks noGrp="1"/>
          </p:cNvSpPr>
          <p:nvPr>
            <p:ph type="dt" idx="1"/>
          </p:nvPr>
        </p:nvSpPr>
        <p:spPr>
          <a:xfrm>
            <a:off x="5231639" y="0"/>
            <a:ext cx="4002299" cy="350520"/>
          </a:xfrm>
          <a:prstGeom prst="rect">
            <a:avLst/>
          </a:prstGeom>
        </p:spPr>
        <p:txBody>
          <a:bodyPr vert="horz" lIns="92830" tIns="46415" rIns="92830" bIns="46415" rtlCol="0"/>
          <a:lstStyle>
            <a:lvl1pPr algn="r">
              <a:defRPr sz="1200"/>
            </a:lvl1pPr>
          </a:lstStyle>
          <a:p>
            <a:fld id="{D7799CCC-6BA8-4190-9208-52EAD60680FC}" type="datetimeFigureOut">
              <a:rPr lang="es-CL" smtClean="0"/>
              <a:pPr/>
              <a:t>02-12-2014</a:t>
            </a:fld>
            <a:endParaRPr lang="es-CL"/>
          </a:p>
        </p:txBody>
      </p:sp>
      <p:sp>
        <p:nvSpPr>
          <p:cNvPr id="4" name="3 Marcador de imagen de diapositiva"/>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2830" tIns="46415" rIns="92830" bIns="46415" rtlCol="0" anchor="ctr"/>
          <a:lstStyle/>
          <a:p>
            <a:endParaRPr lang="es-CL"/>
          </a:p>
        </p:txBody>
      </p:sp>
      <p:sp>
        <p:nvSpPr>
          <p:cNvPr id="5" name="4 Marcador de notas"/>
          <p:cNvSpPr>
            <a:spLocks noGrp="1"/>
          </p:cNvSpPr>
          <p:nvPr>
            <p:ph type="body" sz="quarter" idx="3"/>
          </p:nvPr>
        </p:nvSpPr>
        <p:spPr>
          <a:xfrm>
            <a:off x="923608" y="3329940"/>
            <a:ext cx="7388860" cy="3154680"/>
          </a:xfrm>
          <a:prstGeom prst="rect">
            <a:avLst/>
          </a:prstGeom>
        </p:spPr>
        <p:txBody>
          <a:bodyPr vert="horz" lIns="92830" tIns="46415" rIns="92830" bIns="46415"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6658663"/>
            <a:ext cx="4002299" cy="350520"/>
          </a:xfrm>
          <a:prstGeom prst="rect">
            <a:avLst/>
          </a:prstGeom>
        </p:spPr>
        <p:txBody>
          <a:bodyPr vert="horz" lIns="92830" tIns="46415" rIns="92830" bIns="46415"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5231639" y="6658663"/>
            <a:ext cx="4002299" cy="350520"/>
          </a:xfrm>
          <a:prstGeom prst="rect">
            <a:avLst/>
          </a:prstGeom>
        </p:spPr>
        <p:txBody>
          <a:bodyPr vert="horz" lIns="92830" tIns="46415" rIns="92830" bIns="46415" rtlCol="0" anchor="b"/>
          <a:lstStyle>
            <a:lvl1pPr algn="r">
              <a:defRPr sz="1200"/>
            </a:lvl1pPr>
          </a:lstStyle>
          <a:p>
            <a:fld id="{A7D6D47D-A9E8-4FED-9BD7-6BC15E3F95FE}" type="slidenum">
              <a:rPr lang="es-CL" smtClean="0"/>
              <a:pPr/>
              <a:t>‹#›</a:t>
            </a:fld>
            <a:endParaRPr lang="es-CL"/>
          </a:p>
        </p:txBody>
      </p:sp>
    </p:spTree>
    <p:extLst>
      <p:ext uri="{BB962C8B-B14F-4D97-AF65-F5344CB8AC3E}">
        <p14:creationId xmlns:p14="http://schemas.microsoft.com/office/powerpoint/2010/main" val="132713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7D6D47D-A9E8-4FED-9BD7-6BC15E3F95FE}" type="slidenum">
              <a:rPr lang="es-CL" smtClean="0"/>
              <a:pPr/>
              <a:t>3</a:t>
            </a:fld>
            <a:endParaRPr lang="es-CL"/>
          </a:p>
        </p:txBody>
      </p:sp>
    </p:spTree>
    <p:extLst>
      <p:ext uri="{BB962C8B-B14F-4D97-AF65-F5344CB8AC3E}">
        <p14:creationId xmlns:p14="http://schemas.microsoft.com/office/powerpoint/2010/main" val="2988178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7D6D47D-A9E8-4FED-9BD7-6BC15E3F95FE}" type="slidenum">
              <a:rPr lang="es-CL" smtClean="0"/>
              <a:pPr/>
              <a:t>7</a:t>
            </a:fld>
            <a:endParaRPr lang="es-CL"/>
          </a:p>
        </p:txBody>
      </p:sp>
    </p:spTree>
    <p:extLst>
      <p:ext uri="{BB962C8B-B14F-4D97-AF65-F5344CB8AC3E}">
        <p14:creationId xmlns:p14="http://schemas.microsoft.com/office/powerpoint/2010/main" val="2988178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60120" y="2982597"/>
            <a:ext cx="10881360" cy="205803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03" indent="0" algn="ctr">
              <a:buNone/>
              <a:defRPr>
                <a:solidFill>
                  <a:schemeClr val="tx1">
                    <a:tint val="75000"/>
                  </a:schemeClr>
                </a:solidFill>
              </a:defRPr>
            </a:lvl2pPr>
            <a:lvl3pPr marL="1280006" indent="0" algn="ctr">
              <a:buNone/>
              <a:defRPr>
                <a:solidFill>
                  <a:schemeClr val="tx1">
                    <a:tint val="75000"/>
                  </a:schemeClr>
                </a:solidFill>
              </a:defRPr>
            </a:lvl3pPr>
            <a:lvl4pPr marL="1920009" indent="0" algn="ctr">
              <a:buNone/>
              <a:defRPr>
                <a:solidFill>
                  <a:schemeClr val="tx1">
                    <a:tint val="75000"/>
                  </a:schemeClr>
                </a:solidFill>
              </a:defRPr>
            </a:lvl4pPr>
            <a:lvl5pPr marL="2560013" indent="0" algn="ctr">
              <a:buNone/>
              <a:defRPr>
                <a:solidFill>
                  <a:schemeClr val="tx1">
                    <a:tint val="75000"/>
                  </a:schemeClr>
                </a:solidFill>
              </a:defRPr>
            </a:lvl5pPr>
            <a:lvl6pPr marL="3200016" indent="0" algn="ctr">
              <a:buNone/>
              <a:defRPr>
                <a:solidFill>
                  <a:schemeClr val="tx1">
                    <a:tint val="75000"/>
                  </a:schemeClr>
                </a:solidFill>
              </a:defRPr>
            </a:lvl6pPr>
            <a:lvl7pPr marL="3840019" indent="0" algn="ctr">
              <a:buNone/>
              <a:defRPr>
                <a:solidFill>
                  <a:schemeClr val="tx1">
                    <a:tint val="75000"/>
                  </a:schemeClr>
                </a:solidFill>
              </a:defRPr>
            </a:lvl7pPr>
            <a:lvl8pPr marL="4480022" indent="0" algn="ctr">
              <a:buNone/>
              <a:defRPr>
                <a:solidFill>
                  <a:schemeClr val="tx1">
                    <a:tint val="75000"/>
                  </a:schemeClr>
                </a:solidFill>
              </a:defRPr>
            </a:lvl8pPr>
            <a:lvl9pPr marL="5120025"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2492777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1451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2994960" y="537845"/>
            <a:ext cx="4031615" cy="11470323"/>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895668" y="537845"/>
            <a:ext cx="11885930" cy="1147032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401873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535406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11238" y="6169662"/>
            <a:ext cx="10881360" cy="1906905"/>
          </a:xfrm>
        </p:spPr>
        <p:txBody>
          <a:bodyPr anchor="t"/>
          <a:lstStyle>
            <a:lvl1pPr algn="l">
              <a:defRPr sz="56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1011238" y="4069400"/>
            <a:ext cx="10881360" cy="2100262"/>
          </a:xfrm>
        </p:spPr>
        <p:txBody>
          <a:bodyPr anchor="b"/>
          <a:lstStyle>
            <a:lvl1pPr marL="0" indent="0">
              <a:buNone/>
              <a:defRPr sz="2800">
                <a:solidFill>
                  <a:schemeClr val="tx1">
                    <a:tint val="75000"/>
                  </a:schemeClr>
                </a:solidFill>
              </a:defRPr>
            </a:lvl1pPr>
            <a:lvl2pPr marL="640003" indent="0">
              <a:buNone/>
              <a:defRPr sz="2500">
                <a:solidFill>
                  <a:schemeClr val="tx1">
                    <a:tint val="75000"/>
                  </a:schemeClr>
                </a:solidFill>
              </a:defRPr>
            </a:lvl2pPr>
            <a:lvl3pPr marL="1280006" indent="0">
              <a:buNone/>
              <a:defRPr sz="2200">
                <a:solidFill>
                  <a:schemeClr val="tx1">
                    <a:tint val="75000"/>
                  </a:schemeClr>
                </a:solidFill>
              </a:defRPr>
            </a:lvl3pPr>
            <a:lvl4pPr marL="1920009" indent="0">
              <a:buNone/>
              <a:defRPr sz="2000">
                <a:solidFill>
                  <a:schemeClr val="tx1">
                    <a:tint val="75000"/>
                  </a:schemeClr>
                </a:solidFill>
              </a:defRPr>
            </a:lvl4pPr>
            <a:lvl5pPr marL="2560013" indent="0">
              <a:buNone/>
              <a:defRPr sz="2000">
                <a:solidFill>
                  <a:schemeClr val="tx1">
                    <a:tint val="75000"/>
                  </a:schemeClr>
                </a:solidFill>
              </a:defRPr>
            </a:lvl5pPr>
            <a:lvl6pPr marL="3200016" indent="0">
              <a:buNone/>
              <a:defRPr sz="2000">
                <a:solidFill>
                  <a:schemeClr val="tx1">
                    <a:tint val="75000"/>
                  </a:schemeClr>
                </a:solidFill>
              </a:defRPr>
            </a:lvl6pPr>
            <a:lvl7pPr marL="3840019" indent="0">
              <a:buNone/>
              <a:defRPr sz="2000">
                <a:solidFill>
                  <a:schemeClr val="tx1">
                    <a:tint val="75000"/>
                  </a:schemeClr>
                </a:solidFill>
              </a:defRPr>
            </a:lvl7pPr>
            <a:lvl8pPr marL="4480022" indent="0">
              <a:buNone/>
              <a:defRPr sz="2000">
                <a:solidFill>
                  <a:schemeClr val="tx1">
                    <a:tint val="75000"/>
                  </a:schemeClr>
                </a:solidFill>
              </a:defRPr>
            </a:lvl8pPr>
            <a:lvl9pPr marL="5120025" indent="0">
              <a:buNone/>
              <a:defRPr sz="20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81467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895670"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2899726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40080" y="384493"/>
            <a:ext cx="11521440" cy="1600200"/>
          </a:xfr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640080" y="2149158"/>
            <a:ext cx="5656263" cy="895667"/>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6503037" y="2149158"/>
            <a:ext cx="5658485" cy="895667"/>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503037"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3580002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3651485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338493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40082" y="382270"/>
            <a:ext cx="4211638" cy="1626870"/>
          </a:xfrm>
        </p:spPr>
        <p:txBody>
          <a:bodyPr anchor="b"/>
          <a:lstStyle>
            <a:lvl1pPr algn="l">
              <a:defRPr sz="28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5005070" y="382272"/>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640082" y="2009142"/>
            <a:ext cx="4211638" cy="6567488"/>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317179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509203" y="6720840"/>
            <a:ext cx="7680960" cy="793433"/>
          </a:xfrm>
        </p:spPr>
        <p:txBody>
          <a:bodyPr anchor="b"/>
          <a:lstStyle>
            <a:lvl1pPr algn="l">
              <a:defRPr sz="28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2509203" y="857885"/>
            <a:ext cx="7680960" cy="5760720"/>
          </a:xfrm>
        </p:spPr>
        <p:txBody>
          <a:bodyPr/>
          <a:lstStyle>
            <a:lvl1pPr marL="0" indent="0">
              <a:buNone/>
              <a:defRPr sz="4500"/>
            </a:lvl1pPr>
            <a:lvl2pPr marL="640003" indent="0">
              <a:buNone/>
              <a:defRPr sz="3900"/>
            </a:lvl2pPr>
            <a:lvl3pPr marL="1280006" indent="0">
              <a:buNone/>
              <a:defRPr sz="3400"/>
            </a:lvl3pPr>
            <a:lvl4pPr marL="1920009" indent="0">
              <a:buNone/>
              <a:defRPr sz="2800"/>
            </a:lvl4pPr>
            <a:lvl5pPr marL="2560013" indent="0">
              <a:buNone/>
              <a:defRPr sz="2800"/>
            </a:lvl5pPr>
            <a:lvl6pPr marL="3200016" indent="0">
              <a:buNone/>
              <a:defRPr sz="2800"/>
            </a:lvl6pPr>
            <a:lvl7pPr marL="3840019" indent="0">
              <a:buNone/>
              <a:defRPr sz="2800"/>
            </a:lvl7pPr>
            <a:lvl8pPr marL="4480022" indent="0">
              <a:buNone/>
              <a:defRPr sz="2800"/>
            </a:lvl8pPr>
            <a:lvl9pPr marL="5120025" indent="0">
              <a:buNone/>
              <a:defRPr sz="2800"/>
            </a:lvl9pPr>
          </a:lstStyle>
          <a:p>
            <a:endParaRPr lang="es-CL"/>
          </a:p>
        </p:txBody>
      </p:sp>
      <p:sp>
        <p:nvSpPr>
          <p:cNvPr id="4" name="3 Marcador de texto"/>
          <p:cNvSpPr>
            <a:spLocks noGrp="1"/>
          </p:cNvSpPr>
          <p:nvPr>
            <p:ph type="body" sz="half" idx="2"/>
          </p:nvPr>
        </p:nvSpPr>
        <p:spPr>
          <a:xfrm>
            <a:off x="2509203" y="7514273"/>
            <a:ext cx="7680960" cy="1126807"/>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226516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40080" y="384493"/>
            <a:ext cx="11521440" cy="1600200"/>
          </a:xfrm>
          <a:prstGeom prst="rect">
            <a:avLst/>
          </a:prstGeom>
        </p:spPr>
        <p:txBody>
          <a:bodyPr vert="horz" lIns="128001" tIns="64001" rIns="128001" bIns="64001"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640080" y="2240282"/>
            <a:ext cx="11521440" cy="6336348"/>
          </a:xfrm>
          <a:prstGeom prst="rect">
            <a:avLst/>
          </a:prstGeom>
        </p:spPr>
        <p:txBody>
          <a:bodyPr vert="horz" lIns="128001" tIns="64001" rIns="128001" bIns="6400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640080" y="8898892"/>
            <a:ext cx="2987040" cy="511175"/>
          </a:xfrm>
          <a:prstGeom prst="rect">
            <a:avLst/>
          </a:prstGeom>
        </p:spPr>
        <p:txBody>
          <a:bodyPr vert="horz" lIns="128001" tIns="64001" rIns="128001" bIns="64001" rtlCol="0" anchor="ctr"/>
          <a:lstStyle>
            <a:lvl1pPr algn="l">
              <a:defRPr sz="1700">
                <a:solidFill>
                  <a:schemeClr val="tx1">
                    <a:tint val="75000"/>
                  </a:schemeClr>
                </a:solidFill>
              </a:defRPr>
            </a:lvl1pPr>
          </a:lstStyle>
          <a:p>
            <a:fld id="{007FEEF4-D43A-4CA8-AA70-375AAE236EA3}" type="datetimeFigureOut">
              <a:rPr lang="es-CL" smtClean="0"/>
              <a:pPr/>
              <a:t>02-12-2014</a:t>
            </a:fld>
            <a:endParaRPr lang="es-CL"/>
          </a:p>
        </p:txBody>
      </p:sp>
      <p:sp>
        <p:nvSpPr>
          <p:cNvPr id="5" name="4 Marcador de pie de página"/>
          <p:cNvSpPr>
            <a:spLocks noGrp="1"/>
          </p:cNvSpPr>
          <p:nvPr>
            <p:ph type="ftr" sz="quarter" idx="3"/>
          </p:nvPr>
        </p:nvSpPr>
        <p:spPr>
          <a:xfrm>
            <a:off x="4373880" y="8898892"/>
            <a:ext cx="4053840" cy="511175"/>
          </a:xfrm>
          <a:prstGeom prst="rect">
            <a:avLst/>
          </a:prstGeom>
        </p:spPr>
        <p:txBody>
          <a:bodyPr vert="horz" lIns="128001" tIns="64001" rIns="128001" bIns="64001" rtlCol="0" anchor="ctr"/>
          <a:lstStyle>
            <a:lvl1pPr algn="ctr">
              <a:defRPr sz="17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9174480" y="8898892"/>
            <a:ext cx="2987040" cy="511175"/>
          </a:xfrm>
          <a:prstGeom prst="rect">
            <a:avLst/>
          </a:prstGeom>
        </p:spPr>
        <p:txBody>
          <a:bodyPr vert="horz" lIns="128001" tIns="64001" rIns="128001" bIns="64001" rtlCol="0" anchor="ctr"/>
          <a:lstStyle>
            <a:lvl1pPr algn="r">
              <a:defRPr sz="1700">
                <a:solidFill>
                  <a:schemeClr val="tx1">
                    <a:tint val="75000"/>
                  </a:schemeClr>
                </a:solidFill>
              </a:defRPr>
            </a:lvl1pPr>
          </a:lstStyle>
          <a:p>
            <a:fld id="{4F79C697-9A38-488B-B35D-7B75F103FA94}" type="slidenum">
              <a:rPr lang="es-CL" smtClean="0"/>
              <a:pPr/>
              <a:t>‹#›</a:t>
            </a:fld>
            <a:endParaRPr lang="es-CL"/>
          </a:p>
        </p:txBody>
      </p:sp>
    </p:spTree>
    <p:extLst>
      <p:ext uri="{BB962C8B-B14F-4D97-AF65-F5344CB8AC3E}">
        <p14:creationId xmlns:p14="http://schemas.microsoft.com/office/powerpoint/2010/main" val="1712366255"/>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defTabSz="1280006" rtl="0" eaLnBrk="1" latinLnBrk="0" hangingPunct="1">
        <a:spcBef>
          <a:spcPct val="0"/>
        </a:spcBef>
        <a:buNone/>
        <a:defRPr sz="6200" kern="1200">
          <a:solidFill>
            <a:schemeClr val="tx1"/>
          </a:solidFill>
          <a:latin typeface="+mj-lt"/>
          <a:ea typeface="+mj-ea"/>
          <a:cs typeface="+mj-cs"/>
        </a:defRPr>
      </a:lvl1pPr>
    </p:titleStyle>
    <p:bodyStyle>
      <a:lvl1pPr marL="480003" indent="-480003" algn="l" defTabSz="1280006"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005" indent="-400002" algn="l" defTabSz="1280006"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008" indent="-320002" algn="l" defTabSz="1280006"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011"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014"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017"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020"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025"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028"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s-CL"/>
      </a:defPPr>
      <a:lvl1pPr marL="0" algn="l" defTabSz="1280006" rtl="0" eaLnBrk="1" latinLnBrk="0" hangingPunct="1">
        <a:defRPr sz="2500" kern="1200">
          <a:solidFill>
            <a:schemeClr val="tx1"/>
          </a:solidFill>
          <a:latin typeface="+mn-lt"/>
          <a:ea typeface="+mn-ea"/>
          <a:cs typeface="+mn-cs"/>
        </a:defRPr>
      </a:lvl1pPr>
      <a:lvl2pPr marL="640003" algn="l" defTabSz="1280006" rtl="0" eaLnBrk="1" latinLnBrk="0" hangingPunct="1">
        <a:defRPr sz="2500" kern="1200">
          <a:solidFill>
            <a:schemeClr val="tx1"/>
          </a:solidFill>
          <a:latin typeface="+mn-lt"/>
          <a:ea typeface="+mn-ea"/>
          <a:cs typeface="+mn-cs"/>
        </a:defRPr>
      </a:lvl2pPr>
      <a:lvl3pPr marL="1280006" algn="l" defTabSz="1280006" rtl="0" eaLnBrk="1" latinLnBrk="0" hangingPunct="1">
        <a:defRPr sz="2500" kern="1200">
          <a:solidFill>
            <a:schemeClr val="tx1"/>
          </a:solidFill>
          <a:latin typeface="+mn-lt"/>
          <a:ea typeface="+mn-ea"/>
          <a:cs typeface="+mn-cs"/>
        </a:defRPr>
      </a:lvl3pPr>
      <a:lvl4pPr marL="1920009" algn="l" defTabSz="1280006" rtl="0" eaLnBrk="1" latinLnBrk="0" hangingPunct="1">
        <a:defRPr sz="2500" kern="1200">
          <a:solidFill>
            <a:schemeClr val="tx1"/>
          </a:solidFill>
          <a:latin typeface="+mn-lt"/>
          <a:ea typeface="+mn-ea"/>
          <a:cs typeface="+mn-cs"/>
        </a:defRPr>
      </a:lvl4pPr>
      <a:lvl5pPr marL="2560013" algn="l" defTabSz="1280006" rtl="0" eaLnBrk="1" latinLnBrk="0" hangingPunct="1">
        <a:defRPr sz="2500" kern="1200">
          <a:solidFill>
            <a:schemeClr val="tx1"/>
          </a:solidFill>
          <a:latin typeface="+mn-lt"/>
          <a:ea typeface="+mn-ea"/>
          <a:cs typeface="+mn-cs"/>
        </a:defRPr>
      </a:lvl5pPr>
      <a:lvl6pPr marL="3200016" algn="l" defTabSz="1280006" rtl="0" eaLnBrk="1" latinLnBrk="0" hangingPunct="1">
        <a:defRPr sz="2500" kern="1200">
          <a:solidFill>
            <a:schemeClr val="tx1"/>
          </a:solidFill>
          <a:latin typeface="+mn-lt"/>
          <a:ea typeface="+mn-ea"/>
          <a:cs typeface="+mn-cs"/>
        </a:defRPr>
      </a:lvl6pPr>
      <a:lvl7pPr marL="3840019" algn="l" defTabSz="1280006" rtl="0" eaLnBrk="1" latinLnBrk="0" hangingPunct="1">
        <a:defRPr sz="2500" kern="1200">
          <a:solidFill>
            <a:schemeClr val="tx1"/>
          </a:solidFill>
          <a:latin typeface="+mn-lt"/>
          <a:ea typeface="+mn-ea"/>
          <a:cs typeface="+mn-cs"/>
        </a:defRPr>
      </a:lvl7pPr>
      <a:lvl8pPr marL="4480022" algn="l" defTabSz="1280006" rtl="0" eaLnBrk="1" latinLnBrk="0" hangingPunct="1">
        <a:defRPr sz="2500" kern="1200">
          <a:solidFill>
            <a:schemeClr val="tx1"/>
          </a:solidFill>
          <a:latin typeface="+mn-lt"/>
          <a:ea typeface="+mn-ea"/>
          <a:cs typeface="+mn-cs"/>
        </a:defRPr>
      </a:lvl8pPr>
      <a:lvl9pPr marL="5120025" algn="l" defTabSz="1280006"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4080" y="192088"/>
            <a:ext cx="7632848" cy="646331"/>
          </a:xfrm>
          <a:prstGeom prst="rect">
            <a:avLst/>
          </a:prstGeom>
        </p:spPr>
        <p:txBody>
          <a:bodyPr wrap="square" lIns="91428" tIns="45714" rIns="91428" bIns="45714">
            <a:spAutoFit/>
          </a:bodyPr>
          <a:lstStyle/>
          <a:p>
            <a:pPr>
              <a:tabLst>
                <a:tab pos="1161910" algn="l"/>
              </a:tabLst>
            </a:pPr>
            <a:r>
              <a:rPr lang="es-CL" sz="3600" dirty="0">
                <a:solidFill>
                  <a:srgbClr val="993366"/>
                </a:solidFill>
                <a:latin typeface="Calibri" panose="020F0502020204030204" pitchFamily="34" charset="0"/>
              </a:rPr>
              <a:t>LÍNEA DE TEORIA Y PATRIMONIO</a:t>
            </a:r>
          </a:p>
        </p:txBody>
      </p:sp>
      <p:sp>
        <p:nvSpPr>
          <p:cNvPr id="5" name="4 Rectángulo"/>
          <p:cNvSpPr/>
          <p:nvPr/>
        </p:nvSpPr>
        <p:spPr>
          <a:xfrm>
            <a:off x="1720280" y="8783687"/>
            <a:ext cx="10930815" cy="754040"/>
          </a:xfrm>
          <a:prstGeom prst="rect">
            <a:avLst/>
          </a:prstGeom>
        </p:spPr>
        <p:txBody>
          <a:bodyPr wrap="square" lIns="91428" tIns="45714" rIns="91428" bIns="45714">
            <a:spAutoFit/>
          </a:bodyPr>
          <a:lstStyle/>
          <a:p>
            <a:pPr algn="r"/>
            <a:r>
              <a:rPr lang="es-CL" sz="3600" b="1" dirty="0" smtClean="0">
                <a:solidFill>
                  <a:schemeClr val="bg1">
                    <a:lumMod val="75000"/>
                  </a:schemeClr>
                </a:solidFill>
                <a:latin typeface="Calibri" panose="020F0502020204030204" pitchFamily="34" charset="0"/>
              </a:rPr>
              <a:t>INSTRUMENTOS | PATRIMONIO </a:t>
            </a:r>
            <a:r>
              <a:rPr lang="es-CL" sz="3600" b="1" dirty="0">
                <a:solidFill>
                  <a:schemeClr val="bg1">
                    <a:lumMod val="75000"/>
                  </a:schemeClr>
                </a:solidFill>
                <a:latin typeface="Calibri" panose="020F0502020204030204" pitchFamily="34" charset="0"/>
              </a:rPr>
              <a:t>| </a:t>
            </a:r>
            <a:r>
              <a:rPr lang="es-CL" sz="3600" b="1" dirty="0" smtClean="0">
                <a:solidFill>
                  <a:schemeClr val="bg1">
                    <a:lumMod val="75000"/>
                  </a:schemeClr>
                </a:solidFill>
                <a:latin typeface="Calibri" panose="020F0502020204030204" pitchFamily="34" charset="0"/>
              </a:rPr>
              <a:t>HISTORIA </a:t>
            </a:r>
            <a:r>
              <a:rPr lang="es-CL" sz="4300" b="1" dirty="0" smtClean="0">
                <a:solidFill>
                  <a:srgbClr val="993366"/>
                </a:solidFill>
                <a:latin typeface="Calibri" panose="020F0502020204030204" pitchFamily="34" charset="0"/>
              </a:rPr>
              <a:t>| </a:t>
            </a:r>
            <a:r>
              <a:rPr lang="es-CL" sz="4300" b="1" dirty="0">
                <a:solidFill>
                  <a:srgbClr val="993366"/>
                </a:solidFill>
                <a:latin typeface="Calibri" panose="020F0502020204030204" pitchFamily="34" charset="0"/>
              </a:rPr>
              <a:t>TEORIA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8087" y="2770244"/>
            <a:ext cx="8273008" cy="6013443"/>
          </a:xfrm>
          <a:prstGeom prst="rect">
            <a:avLst/>
          </a:prstGeom>
        </p:spPr>
      </p:pic>
    </p:spTree>
    <p:extLst>
      <p:ext uri="{BB962C8B-B14F-4D97-AF65-F5344CB8AC3E}">
        <p14:creationId xmlns:p14="http://schemas.microsoft.com/office/powerpoint/2010/main" val="1794785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11 Tabla"/>
          <p:cNvGraphicFramePr>
            <a:graphicFrameLocks noGrp="1"/>
          </p:cNvGraphicFramePr>
          <p:nvPr>
            <p:extLst>
              <p:ext uri="{D42A27DB-BD31-4B8C-83A1-F6EECF244321}">
                <p14:modId xmlns:p14="http://schemas.microsoft.com/office/powerpoint/2010/main" val="3828730892"/>
              </p:ext>
            </p:extLst>
          </p:nvPr>
        </p:nvGraphicFramePr>
        <p:xfrm>
          <a:off x="208112" y="4812729"/>
          <a:ext cx="5616624" cy="243840"/>
        </p:xfrm>
        <a:graphic>
          <a:graphicData uri="http://schemas.openxmlformats.org/drawingml/2006/table">
            <a:tbl>
              <a:tblPr>
                <a:tableStyleId>{616DA210-FB5B-4158-B5E0-FEB733F419BA}</a:tableStyleId>
              </a:tblPr>
              <a:tblGrid>
                <a:gridCol w="5616624"/>
              </a:tblGrid>
              <a:tr h="0">
                <a:tc>
                  <a:txBody>
                    <a:bodyPr/>
                    <a:lstStyle/>
                    <a:p>
                      <a:pPr algn="l">
                        <a:spcAft>
                          <a:spcPts val="0"/>
                        </a:spcAft>
                      </a:pPr>
                      <a:r>
                        <a:rPr lang="es-ES" sz="1600" dirty="0" smtClean="0">
                          <a:solidFill>
                            <a:schemeClr val="tx1"/>
                          </a:solidFill>
                          <a:effectLst/>
                        </a:rPr>
                        <a:t>EQUIPO</a:t>
                      </a:r>
                      <a:r>
                        <a:rPr lang="es-ES" sz="1600" baseline="0" dirty="0" smtClean="0">
                          <a:solidFill>
                            <a:schemeClr val="tx1"/>
                          </a:solidFill>
                          <a:effectLst/>
                        </a:rPr>
                        <a:t> DOCENTE</a:t>
                      </a:r>
                      <a:endParaRPr lang="es-CL" sz="1600" dirty="0">
                        <a:solidFill>
                          <a:schemeClr val="tx1"/>
                        </a:solidFill>
                        <a:effectLst/>
                        <a:latin typeface="Times New Roman"/>
                        <a:ea typeface="Times New Roman"/>
                      </a:endParaRPr>
                    </a:p>
                  </a:txBody>
                  <a:tcPr marL="44450" marR="44450" marT="0" marB="0">
                    <a:solidFill>
                      <a:srgbClr val="993366"/>
                    </a:solidFill>
                  </a:tcPr>
                </a:tc>
              </a:tr>
            </a:tbl>
          </a:graphicData>
        </a:graphic>
      </p:graphicFrame>
      <p:sp>
        <p:nvSpPr>
          <p:cNvPr id="8" name="7 Rectángulo"/>
          <p:cNvSpPr/>
          <p:nvPr/>
        </p:nvSpPr>
        <p:spPr>
          <a:xfrm>
            <a:off x="6904856" y="8517223"/>
            <a:ext cx="5688632" cy="830997"/>
          </a:xfrm>
          <a:prstGeom prst="rect">
            <a:avLst/>
          </a:prstGeom>
        </p:spPr>
        <p:txBody>
          <a:bodyPr wrap="square">
            <a:spAutoFit/>
          </a:bodyPr>
          <a:lstStyle/>
          <a:p>
            <a:pPr algn="r"/>
            <a:r>
              <a:rPr lang="es-CL" sz="4800" b="1" dirty="0" smtClean="0">
                <a:solidFill>
                  <a:srgbClr val="993366"/>
                </a:solidFill>
                <a:latin typeface="Calibri" panose="020F0502020204030204" pitchFamily="34" charset="0"/>
              </a:rPr>
              <a:t>TEORIA III</a:t>
            </a:r>
          </a:p>
        </p:txBody>
      </p:sp>
      <p:graphicFrame>
        <p:nvGraphicFramePr>
          <p:cNvPr id="11" name="10 Tabla"/>
          <p:cNvGraphicFramePr>
            <a:graphicFrameLocks noGrp="1"/>
          </p:cNvGraphicFramePr>
          <p:nvPr>
            <p:extLst>
              <p:ext uri="{D42A27DB-BD31-4B8C-83A1-F6EECF244321}">
                <p14:modId xmlns:p14="http://schemas.microsoft.com/office/powerpoint/2010/main" val="2634778158"/>
              </p:ext>
            </p:extLst>
          </p:nvPr>
        </p:nvGraphicFramePr>
        <p:xfrm>
          <a:off x="208112" y="192088"/>
          <a:ext cx="5616624" cy="243840"/>
        </p:xfrm>
        <a:graphic>
          <a:graphicData uri="http://schemas.openxmlformats.org/drawingml/2006/table">
            <a:tbl>
              <a:tblPr>
                <a:tableStyleId>{616DA210-FB5B-4158-B5E0-FEB733F419BA}</a:tableStyleId>
              </a:tblPr>
              <a:tblGrid>
                <a:gridCol w="5616624"/>
              </a:tblGrid>
              <a:tr h="171298">
                <a:tc>
                  <a:txBody>
                    <a:bodyPr/>
                    <a:lstStyle/>
                    <a:p>
                      <a:pPr algn="l">
                        <a:spcAft>
                          <a:spcPts val="0"/>
                        </a:spcAft>
                      </a:pPr>
                      <a:r>
                        <a:rPr lang="es-ES" sz="1600" dirty="0" smtClean="0">
                          <a:solidFill>
                            <a:schemeClr val="tx1"/>
                          </a:solidFill>
                          <a:effectLst/>
                        </a:rPr>
                        <a:t>IDENTIFICACIÓN </a:t>
                      </a:r>
                      <a:r>
                        <a:rPr lang="es-ES" sz="1600" dirty="0">
                          <a:solidFill>
                            <a:schemeClr val="tx1"/>
                          </a:solidFill>
                          <a:effectLst/>
                        </a:rPr>
                        <a:t>DE LA ASIGNATURA </a:t>
                      </a:r>
                      <a:endParaRPr lang="es-CL" sz="1600" dirty="0">
                        <a:solidFill>
                          <a:schemeClr val="tx1"/>
                        </a:solidFill>
                        <a:effectLst/>
                        <a:latin typeface="Times New Roman"/>
                        <a:ea typeface="Times New Roman"/>
                      </a:endParaRPr>
                    </a:p>
                  </a:txBody>
                  <a:tcPr marL="44450" marR="44450" marT="0" marB="0">
                    <a:solidFill>
                      <a:srgbClr val="993366"/>
                    </a:solidFill>
                  </a:tcPr>
                </a:tc>
              </a:tr>
            </a:tbl>
          </a:graphicData>
        </a:graphic>
      </p:graphicFrame>
      <p:sp>
        <p:nvSpPr>
          <p:cNvPr id="2" name="1 Rectángulo"/>
          <p:cNvSpPr/>
          <p:nvPr/>
        </p:nvSpPr>
        <p:spPr>
          <a:xfrm>
            <a:off x="136104" y="6215745"/>
            <a:ext cx="5760640" cy="2169825"/>
          </a:xfrm>
          <a:prstGeom prst="rect">
            <a:avLst/>
          </a:prstGeom>
        </p:spPr>
        <p:txBody>
          <a:bodyPr wrap="square">
            <a:spAutoFit/>
          </a:bodyPr>
          <a:lstStyle/>
          <a:p>
            <a:pPr lvl="0" algn="just">
              <a:tabLst>
                <a:tab pos="315595" algn="l"/>
              </a:tabLst>
            </a:pPr>
            <a:r>
              <a:rPr lang="es-ES" sz="900" b="1" u="sng" dirty="0" smtClean="0"/>
              <a:t>ABSTRACT</a:t>
            </a:r>
          </a:p>
          <a:p>
            <a:pPr algn="just"/>
            <a:r>
              <a:rPr lang="es-CL" sz="900" dirty="0"/>
              <a:t>La asignatura de Teoría de La Arquitectura III, se </a:t>
            </a:r>
            <a:r>
              <a:rPr lang="es-CL" sz="900" dirty="0" smtClean="0"/>
              <a:t>sitúa en </a:t>
            </a:r>
            <a:r>
              <a:rPr lang="es-CL" sz="900" dirty="0"/>
              <a:t>el cuarto semestre de la Carrera, su </a:t>
            </a:r>
            <a:r>
              <a:rPr lang="es-CL" sz="900" dirty="0" smtClean="0"/>
              <a:t>objetivo </a:t>
            </a:r>
            <a:r>
              <a:rPr lang="es-CL" sz="900" dirty="0"/>
              <a:t>principal </a:t>
            </a:r>
            <a:r>
              <a:rPr lang="es-CL" sz="900" dirty="0" smtClean="0"/>
              <a:t>es formar </a:t>
            </a:r>
            <a:r>
              <a:rPr lang="es-CL" sz="900" dirty="0"/>
              <a:t>competencias básicas en </a:t>
            </a:r>
            <a:r>
              <a:rPr lang="es-CL" sz="900" dirty="0" smtClean="0"/>
              <a:t>los estudiantes </a:t>
            </a:r>
            <a:r>
              <a:rPr lang="es-CL" sz="900" dirty="0"/>
              <a:t>que permitan construir una base para </a:t>
            </a:r>
            <a:r>
              <a:rPr lang="es-CL" sz="900" dirty="0" smtClean="0"/>
              <a:t>el aprendizaje </a:t>
            </a:r>
            <a:r>
              <a:rPr lang="es-CL" sz="900" dirty="0"/>
              <a:t>y desempeño en la </a:t>
            </a:r>
            <a:r>
              <a:rPr lang="es-CL" sz="900" dirty="0" smtClean="0"/>
              <a:t>investigación proyectual </a:t>
            </a:r>
            <a:r>
              <a:rPr lang="es-CL" sz="900" dirty="0"/>
              <a:t>y disciplinar, conducente al avance </a:t>
            </a:r>
            <a:r>
              <a:rPr lang="es-CL" sz="900" dirty="0" smtClean="0"/>
              <a:t>e innovación </a:t>
            </a:r>
            <a:r>
              <a:rPr lang="es-CL" sz="900" dirty="0"/>
              <a:t>del conocimiento en el campo </a:t>
            </a:r>
            <a:r>
              <a:rPr lang="es-CL" sz="900" dirty="0" smtClean="0"/>
              <a:t>del pensamiento </a:t>
            </a:r>
            <a:r>
              <a:rPr lang="es-CL" sz="900" dirty="0"/>
              <a:t>arquitectónico</a:t>
            </a:r>
            <a:r>
              <a:rPr lang="es-CL" sz="900" dirty="0" smtClean="0"/>
              <a:t>.</a:t>
            </a:r>
          </a:p>
          <a:p>
            <a:pPr algn="just"/>
            <a:endParaRPr lang="es-CL" sz="900" b="1" dirty="0"/>
          </a:p>
          <a:p>
            <a:pPr algn="just"/>
            <a:r>
              <a:rPr lang="es-CL" sz="900" dirty="0" smtClean="0"/>
              <a:t>Asignatura que entrega un marco de comprensión de los hechos arquitectónicos y urbanos desde la dimensión simbólica. Esto implica, básicamente, entender tales hechos como acontecimientos lingüísticos y discursivos. El curso asume dos grandes ejes. Por una parte la semiología, que coincide, en arquitectura, con el arribo de la postmodernidad, y por otra parte, se trabajará algunos elementos de la hermenéutica, en miras a enfatizar las prácticas re-interpretativas y de “invención cotidiana” desplegadas por los habitantes a la hora de activar el complejo arquitectónico y urbano.</a:t>
            </a:r>
            <a:endParaRPr lang="es-MX" sz="900" dirty="0" smtClean="0"/>
          </a:p>
          <a:p>
            <a:pPr algn="just">
              <a:spcAft>
                <a:spcPts val="0"/>
              </a:spcAft>
              <a:tabLst>
                <a:tab pos="315595" algn="l"/>
              </a:tabLst>
            </a:pPr>
            <a:endParaRPr lang="es-MX" sz="900" b="1" u="sng" dirty="0" smtClean="0"/>
          </a:p>
          <a:p>
            <a:pPr algn="just">
              <a:spcAft>
                <a:spcPts val="0"/>
              </a:spcAft>
              <a:tabLst>
                <a:tab pos="315595" algn="l"/>
              </a:tabLst>
            </a:pPr>
            <a:r>
              <a:rPr lang="es-MX" sz="900" b="1" u="sng" dirty="0" smtClean="0"/>
              <a:t>OBJETIVO HABILITANTE</a:t>
            </a:r>
          </a:p>
          <a:p>
            <a:pPr algn="just"/>
            <a:r>
              <a:rPr lang="es-ES" sz="900" dirty="0"/>
              <a:t>Dominar conceptos básicos de construcción de discurso respecto al concepto del Habitar, identificando y diferenciando Aplicar criterios de interpretación semiológica y hermenéutica en el análisis de fenómenos arquitectónicos y/o urbanos.</a:t>
            </a:r>
            <a:endParaRPr lang="es-CL" sz="900" dirty="0"/>
          </a:p>
        </p:txBody>
      </p:sp>
      <p:graphicFrame>
        <p:nvGraphicFramePr>
          <p:cNvPr id="4" name="3 Tabla"/>
          <p:cNvGraphicFramePr>
            <a:graphicFrameLocks noGrp="1"/>
          </p:cNvGraphicFramePr>
          <p:nvPr>
            <p:extLst>
              <p:ext uri="{D42A27DB-BD31-4B8C-83A1-F6EECF244321}">
                <p14:modId xmlns:p14="http://schemas.microsoft.com/office/powerpoint/2010/main" val="3743428423"/>
              </p:ext>
            </p:extLst>
          </p:nvPr>
        </p:nvGraphicFramePr>
        <p:xfrm>
          <a:off x="208112" y="5128577"/>
          <a:ext cx="5616624" cy="1008112"/>
        </p:xfrm>
        <a:graphic>
          <a:graphicData uri="http://schemas.openxmlformats.org/drawingml/2006/table">
            <a:tbl>
              <a:tblPr>
                <a:tableStyleId>{616DA210-FB5B-4158-B5E0-FEB733F419BA}</a:tableStyleId>
              </a:tblPr>
              <a:tblGrid>
                <a:gridCol w="2363116"/>
                <a:gridCol w="3253508"/>
              </a:tblGrid>
              <a:tr h="176340">
                <a:tc gridSpan="2">
                  <a:txBody>
                    <a:bodyPr/>
                    <a:lstStyle/>
                    <a:p>
                      <a:pPr>
                        <a:spcAft>
                          <a:spcPts val="0"/>
                        </a:spcAft>
                      </a:pPr>
                      <a:r>
                        <a:rPr lang="es-CL" sz="900" dirty="0" smtClean="0">
                          <a:effectLst/>
                        </a:rPr>
                        <a:t>Identificación </a:t>
                      </a:r>
                      <a:r>
                        <a:rPr lang="es-CL" sz="900" dirty="0">
                          <a:effectLst/>
                        </a:rPr>
                        <a:t>del equipo docente </a:t>
                      </a:r>
                      <a:endParaRPr lang="es-CL" sz="1200" dirty="0">
                        <a:effectLst/>
                        <a:latin typeface="Times New Roman"/>
                        <a:ea typeface="Times New Roman"/>
                      </a:endParaRPr>
                    </a:p>
                  </a:txBody>
                  <a:tcPr marL="44450" marR="44450" marT="0" marB="0" anchor="ctr"/>
                </a:tc>
                <a:tc hMerge="1">
                  <a:txBody>
                    <a:bodyPr/>
                    <a:lstStyle/>
                    <a:p>
                      <a:endParaRPr lang="es-CL"/>
                    </a:p>
                  </a:txBody>
                  <a:tcPr/>
                </a:tc>
              </a:tr>
              <a:tr h="333086">
                <a:tc>
                  <a:txBody>
                    <a:bodyPr/>
                    <a:lstStyle/>
                    <a:p>
                      <a:pPr>
                        <a:spcAft>
                          <a:spcPts val="0"/>
                        </a:spcAft>
                      </a:pPr>
                      <a:r>
                        <a:rPr lang="es-ES" sz="900" b="1" dirty="0">
                          <a:effectLst/>
                        </a:rPr>
                        <a:t>Nombre</a:t>
                      </a:r>
                      <a:endParaRPr lang="es-CL" sz="1200" b="1" dirty="0">
                        <a:effectLst/>
                        <a:latin typeface="Times New Roman"/>
                        <a:ea typeface="Times New Roman"/>
                      </a:endParaRPr>
                    </a:p>
                  </a:txBody>
                  <a:tcPr marL="44450" marR="44450" marT="0" marB="0" anchor="ctr"/>
                </a:tc>
                <a:tc>
                  <a:txBody>
                    <a:bodyPr/>
                    <a:lstStyle/>
                    <a:p>
                      <a:pPr>
                        <a:spcAft>
                          <a:spcPts val="0"/>
                        </a:spcAft>
                      </a:pPr>
                      <a:r>
                        <a:rPr lang="es-ES" sz="900" b="1" dirty="0" smtClean="0">
                          <a:effectLst/>
                        </a:rPr>
                        <a:t>Antecedentes</a:t>
                      </a:r>
                      <a:endParaRPr lang="es-CL" sz="1200" dirty="0">
                        <a:effectLst/>
                        <a:latin typeface="Times New Roman"/>
                        <a:ea typeface="Times New Roman"/>
                      </a:endParaRPr>
                    </a:p>
                  </a:txBody>
                  <a:tcPr marL="44450" marR="44450" marT="0" marB="0" anchor="ctr"/>
                </a:tc>
              </a:tr>
              <a:tr h="235120">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r>
                        <a:rPr lang="es-CL" sz="900" dirty="0">
                          <a:effectLst/>
                        </a:rPr>
                        <a:t> </a:t>
                      </a:r>
                      <a:endParaRPr lang="es-CL" sz="1200" dirty="0">
                        <a:effectLst/>
                        <a:latin typeface="Times New Roman"/>
                        <a:ea typeface="Times New Roman"/>
                      </a:endParaRPr>
                    </a:p>
                  </a:txBody>
                  <a:tcPr marL="44450" marR="44450" marT="0" marB="0" anchor="ctr"/>
                </a:tc>
              </a:tr>
              <a:tr h="263566">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endParaRPr lang="es-CL" sz="1200" dirty="0">
                        <a:effectLst/>
                        <a:latin typeface="Times New Roman"/>
                        <a:ea typeface="Times New Roman"/>
                      </a:endParaRPr>
                    </a:p>
                  </a:txBody>
                  <a:tcPr marL="44450" marR="44450" marT="0" marB="0" anchor="ct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452531464"/>
              </p:ext>
            </p:extLst>
          </p:nvPr>
        </p:nvGraphicFramePr>
        <p:xfrm>
          <a:off x="208112" y="552128"/>
          <a:ext cx="5603531" cy="4104453"/>
        </p:xfrm>
        <a:graphic>
          <a:graphicData uri="http://schemas.openxmlformats.org/drawingml/2006/table">
            <a:tbl>
              <a:tblPr>
                <a:tableStyleId>{616DA210-FB5B-4158-B5E0-FEB733F419BA}</a:tableStyleId>
              </a:tblPr>
              <a:tblGrid>
                <a:gridCol w="1257602"/>
                <a:gridCol w="1179001"/>
                <a:gridCol w="1179001"/>
                <a:gridCol w="402825"/>
                <a:gridCol w="720501"/>
                <a:gridCol w="864601"/>
              </a:tblGrid>
              <a:tr h="196385">
                <a:tc gridSpan="6">
                  <a:txBody>
                    <a:bodyPr/>
                    <a:lstStyle/>
                    <a:p>
                      <a:pPr algn="l" fontAlgn="b"/>
                      <a:r>
                        <a:rPr lang="es-CL" sz="1100" u="none" strike="noStrike" dirty="0">
                          <a:effectLst/>
                        </a:rPr>
                        <a:t>ANTECEDENTES GENERALES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392771">
                <a:tc>
                  <a:txBody>
                    <a:bodyPr/>
                    <a:lstStyle/>
                    <a:p>
                      <a:pPr algn="l" fontAlgn="t"/>
                      <a:r>
                        <a:rPr lang="es-CL" sz="1100" u="none" strike="noStrike" dirty="0">
                          <a:effectLst/>
                        </a:rPr>
                        <a:t>Nombre de la Asignatura: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u="none" strike="noStrike" dirty="0" smtClean="0">
                          <a:effectLst/>
                        </a:rPr>
                        <a:t>Teoría de la arquitectura</a:t>
                      </a:r>
                      <a:r>
                        <a:rPr lang="es-CL" sz="1100" u="none" strike="noStrike" baseline="0" dirty="0" smtClean="0">
                          <a:effectLst/>
                        </a:rPr>
                        <a:t> III</a:t>
                      </a:r>
                      <a:endParaRPr lang="es-CL" sz="1100" b="1"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Plan Curricular: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t"/>
                      <a:r>
                        <a:rPr lang="es-CL" sz="1100" u="none" strike="noStrike">
                          <a:effectLst/>
                        </a:rPr>
                        <a:t>AR02</a:t>
                      </a:r>
                      <a:endParaRPr lang="es-CL" sz="1100" b="0" i="0" u="none" strike="noStrike">
                        <a:solidFill>
                          <a:srgbClr val="000000"/>
                        </a:solidFill>
                        <a:effectLst/>
                        <a:latin typeface="Calibri" panose="020F0502020204030204" pitchFamily="34" charset="0"/>
                      </a:endParaRPr>
                    </a:p>
                  </a:txBody>
                  <a:tcPr marL="9819" marR="9819" marT="9819" marB="0"/>
                </a:tc>
              </a:tr>
              <a:tr h="265120">
                <a:tc>
                  <a:txBody>
                    <a:bodyPr/>
                    <a:lstStyle/>
                    <a:p>
                      <a:pPr algn="l" fontAlgn="t"/>
                      <a:r>
                        <a:rPr lang="es-CL" sz="1100" u="none" strike="noStrike" dirty="0">
                          <a:effectLst/>
                        </a:rPr>
                        <a:t>Escuela: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u="none" strike="noStrike" dirty="0" smtClean="0">
                          <a:effectLst/>
                        </a:rPr>
                        <a:t>Arquitectura</a:t>
                      </a:r>
                      <a:r>
                        <a:rPr lang="es-CL" sz="1100" b="0" i="0" u="none" strike="noStrike" baseline="0" dirty="0">
                          <a:solidFill>
                            <a:srgbClr val="000000"/>
                          </a:solidFill>
                          <a:effectLst/>
                          <a:latin typeface="Calibri" panose="020F0502020204030204" pitchFamily="34" charset="0"/>
                        </a:rPr>
                        <a:t> </a:t>
                      </a:r>
                      <a:endParaRPr lang="es-CL" sz="1100" u="none" strike="noStrike" dirty="0" smtClean="0">
                        <a:effectLst/>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t"/>
                      <a:r>
                        <a:rPr lang="es-CL" sz="1100" u="none" strike="noStrike" dirty="0">
                          <a:effectLst/>
                        </a:rPr>
                        <a:t>Facultad:</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a:effectLst/>
                        </a:rPr>
                        <a:t>FAUP</a:t>
                      </a:r>
                      <a:endParaRPr lang="es-CL" sz="1100" b="0" i="0" u="none" strike="noStrike">
                        <a:solidFill>
                          <a:srgbClr val="000000"/>
                        </a:solidFill>
                        <a:effectLst/>
                        <a:latin typeface="Calibri" panose="020F0502020204030204" pitchFamily="34" charset="0"/>
                      </a:endParaRPr>
                    </a:p>
                  </a:txBody>
                  <a:tcPr marL="9819" marR="9819" marT="9819" marB="0"/>
                </a:tc>
              </a:tr>
              <a:tr h="196385">
                <a:tc>
                  <a:txBody>
                    <a:bodyPr/>
                    <a:lstStyle/>
                    <a:p>
                      <a:pPr algn="l" fontAlgn="b"/>
                      <a:r>
                        <a:rPr lang="es-CL" sz="1100" u="none" strike="noStrike" dirty="0">
                          <a:effectLst/>
                        </a:rPr>
                        <a:t>Pre-Requisitos: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3">
                  <a:txBody>
                    <a:bodyPr/>
                    <a:lstStyle/>
                    <a:p>
                      <a:pPr algn="l" fontAlgn="b"/>
                      <a:r>
                        <a:rPr lang="es-CL" sz="1100" b="0" i="0" u="none" strike="noStrike" dirty="0" smtClean="0">
                          <a:solidFill>
                            <a:schemeClr val="tx1"/>
                          </a:solidFill>
                          <a:effectLst/>
                          <a:latin typeface="+mn-lt"/>
                        </a:rPr>
                        <a:t>Teoría</a:t>
                      </a:r>
                      <a:r>
                        <a:rPr lang="es-CL" sz="1100" b="0" i="0" u="none" strike="noStrike" baseline="0" dirty="0" smtClean="0">
                          <a:solidFill>
                            <a:schemeClr val="tx1"/>
                          </a:solidFill>
                          <a:effectLst/>
                          <a:latin typeface="+mn-lt"/>
                        </a:rPr>
                        <a:t> de la arquitectura II</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Código:</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b"/>
                      <a:r>
                        <a:rPr lang="es-CL" sz="1100" u="none" strike="noStrike" dirty="0" smtClean="0">
                          <a:effectLst/>
                        </a:rPr>
                        <a:t>4896 (3376)</a:t>
                      </a:r>
                      <a:endParaRPr lang="es-CL" sz="1100" b="0" i="0" u="none" strike="noStrike" dirty="0">
                        <a:solidFill>
                          <a:srgbClr val="000000"/>
                        </a:solidFill>
                        <a:effectLst/>
                        <a:latin typeface="Calibri" panose="020F0502020204030204" pitchFamily="34" charset="0"/>
                      </a:endParaRPr>
                    </a:p>
                  </a:txBody>
                  <a:tcPr marL="9819" marR="9819" marT="9819" marB="0" anchor="b"/>
                </a:tc>
              </a:tr>
              <a:tr h="363313">
                <a:tc>
                  <a:txBody>
                    <a:bodyPr/>
                    <a:lstStyle/>
                    <a:p>
                      <a:pPr algn="l" fontAlgn="b"/>
                      <a:r>
                        <a:rPr lang="es-CL" sz="1100" u="none" strike="noStrike" dirty="0">
                          <a:effectLst/>
                        </a:rPr>
                        <a:t>Ubicación en Plan de Estudios: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t"/>
                      <a:r>
                        <a:rPr lang="es-CL" sz="1100" u="none" strike="noStrike" dirty="0" smtClean="0">
                          <a:effectLst/>
                        </a:rPr>
                        <a:t>Cuarto </a:t>
                      </a:r>
                      <a:r>
                        <a:rPr lang="es-CL" sz="1100" u="none" strike="noStrike" dirty="0">
                          <a:effectLst/>
                        </a:rPr>
                        <a:t>Semestre </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b="0" i="0" u="none" strike="noStrike" dirty="0" smtClean="0">
                          <a:solidFill>
                            <a:schemeClr val="tx1"/>
                          </a:solidFill>
                          <a:effectLst/>
                          <a:latin typeface="+mn-lt"/>
                        </a:rPr>
                        <a:t>Ciclo </a:t>
                      </a:r>
                      <a:r>
                        <a:rPr lang="es-CL" sz="1100" b="0" i="0" u="none" strike="noStrike" baseline="0" dirty="0" smtClean="0">
                          <a:solidFill>
                            <a:schemeClr val="tx1"/>
                          </a:solidFill>
                          <a:effectLst/>
                          <a:latin typeface="+mn-lt"/>
                        </a:rPr>
                        <a:t>intermedio</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Carácter: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a:effectLst/>
                        </a:rPr>
                        <a:t>Semestral </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b"/>
                      <a:r>
                        <a:rPr lang="es-CL" sz="1100" u="none" strike="noStrike">
                          <a:effectLst/>
                        </a:rPr>
                        <a:t>Obligatorio</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r>
              <a:tr h="196385">
                <a:tc gridSpan="6">
                  <a:txBody>
                    <a:bodyPr/>
                    <a:lstStyle/>
                    <a:p>
                      <a:pPr algn="l" fontAlgn="b"/>
                      <a:r>
                        <a:rPr lang="es-CL" sz="1100" u="none" strike="noStrike" dirty="0">
                          <a:effectLst/>
                        </a:rPr>
                        <a:t>CARGA ACADÉMICA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Créditos: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dirty="0">
                          <a:effectLst/>
                        </a:rPr>
                        <a:t>3</a:t>
                      </a:r>
                      <a:r>
                        <a:rPr lang="es-CL" sz="1100" u="none" strike="noStrike" dirty="0" smtClean="0">
                          <a:effectLst/>
                        </a:rPr>
                        <a:t> </a:t>
                      </a:r>
                      <a:r>
                        <a:rPr lang="es-CL" sz="1100" u="none" strike="noStrike" dirty="0">
                          <a:effectLst/>
                        </a:rPr>
                        <a:t>Créditos</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t"/>
                      <a:r>
                        <a:rPr lang="es-CL" sz="1100" u="none" strike="noStrike" dirty="0" smtClean="0">
                          <a:effectLst/>
                        </a:rPr>
                        <a:t>81 </a:t>
                      </a:r>
                      <a:r>
                        <a:rPr lang="es-CL" sz="1100" u="none" strike="noStrike" dirty="0" err="1">
                          <a:effectLst/>
                        </a:rPr>
                        <a:t>hrs</a:t>
                      </a:r>
                      <a:r>
                        <a:rPr lang="es-CL" sz="1100" u="none" strike="noStrike" dirty="0">
                          <a:effectLst/>
                        </a:rPr>
                        <a:t>. Cronológicas totales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598976">
                <a:tc>
                  <a:txBody>
                    <a:bodyPr/>
                    <a:lstStyle/>
                    <a:p>
                      <a:pPr algn="l" fontAlgn="t"/>
                      <a:r>
                        <a:rPr lang="es-CL" sz="1100" u="none" strike="noStrike" dirty="0">
                          <a:effectLst/>
                        </a:rPr>
                        <a:t>Tiempo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dirty="0">
                          <a:effectLst/>
                        </a:rPr>
                        <a:t>4 </a:t>
                      </a:r>
                      <a:r>
                        <a:rPr lang="es-CL" sz="1100" u="none" strike="noStrike" dirty="0" err="1">
                          <a:effectLst/>
                        </a:rPr>
                        <a:t>hrs</a:t>
                      </a:r>
                      <a:r>
                        <a:rPr lang="es-CL" sz="1100" u="none" strike="noStrike" dirty="0">
                          <a:effectLst/>
                        </a:rPr>
                        <a:t>. Académicas por semana</a:t>
                      </a:r>
                      <a:endParaRPr lang="es-CL" sz="1100" b="0" i="0" u="none" strike="noStrike" dirty="0">
                        <a:solidFill>
                          <a:srgbClr val="000000"/>
                        </a:solidFill>
                        <a:effectLst/>
                        <a:latin typeface="Calibri" panose="020F0502020204030204" pitchFamily="34" charset="0"/>
                      </a:endParaRPr>
                    </a:p>
                  </a:txBody>
                  <a:tcPr marL="9819" marR="9819" marT="9819" marB="0"/>
                </a:tc>
                <a:tc>
                  <a:txBody>
                    <a:bodyPr/>
                    <a:lstStyle/>
                    <a:p>
                      <a:pPr algn="l" fontAlgn="b"/>
                      <a:r>
                        <a:rPr lang="es-CL" sz="1100" u="none" strike="noStrike" dirty="0">
                          <a:effectLst/>
                        </a:rPr>
                        <a:t>Equivalen a 3 </a:t>
                      </a:r>
                      <a:r>
                        <a:rPr lang="es-CL" sz="1100" u="none" strike="noStrike" dirty="0" err="1">
                          <a:effectLst/>
                        </a:rPr>
                        <a:t>hrs</a:t>
                      </a:r>
                      <a:r>
                        <a:rPr lang="es-CL" sz="1100" u="none" strike="noStrike" dirty="0">
                          <a:effectLst/>
                        </a:rPr>
                        <a:t>. Cronológicas por semana</a:t>
                      </a:r>
                      <a:endParaRPr lang="es-CL" sz="1100" b="0" i="0" u="none" strike="noStrike" dirty="0">
                        <a:solidFill>
                          <a:srgbClr val="000000"/>
                        </a:solidFill>
                        <a:effectLst/>
                        <a:latin typeface="Calibri" panose="020F0502020204030204" pitchFamily="34" charset="0"/>
                      </a:endParaRPr>
                    </a:p>
                  </a:txBody>
                  <a:tcPr marL="9819" marR="9819" marT="9819" marB="0"/>
                </a:tc>
                <a:tc gridSpan="3">
                  <a:txBody>
                    <a:bodyPr/>
                    <a:lstStyle/>
                    <a:p>
                      <a:pPr algn="l" fontAlgn="t"/>
                      <a:r>
                        <a:rPr lang="es-CL" sz="1100" u="none" strike="noStrike" dirty="0">
                          <a:effectLst/>
                        </a:rPr>
                        <a:t>54 </a:t>
                      </a:r>
                      <a:r>
                        <a:rPr lang="es-CL" sz="1100" u="none" strike="noStrike" dirty="0" err="1">
                          <a:effectLst/>
                        </a:rPr>
                        <a:t>hrs</a:t>
                      </a:r>
                      <a:r>
                        <a:rPr lang="es-CL" sz="1100" u="none" strike="noStrike" dirty="0">
                          <a:effectLst/>
                        </a:rPr>
                        <a:t> cronológicas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305963">
                <a:tc>
                  <a:txBody>
                    <a:bodyPr/>
                    <a:lstStyle/>
                    <a:p>
                      <a:pPr algn="l" fontAlgn="t"/>
                      <a:r>
                        <a:rPr lang="es-CL" sz="1100" u="none" strike="noStrike" dirty="0">
                          <a:effectLst/>
                        </a:rPr>
                        <a:t>Tiempo no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2">
                  <a:txBody>
                    <a:bodyPr/>
                    <a:lstStyle/>
                    <a:p>
                      <a:pPr algn="l" fontAlgn="t"/>
                      <a:r>
                        <a:rPr lang="es-CL" sz="1100" u="none" strike="noStrike" dirty="0" smtClean="0">
                          <a:effectLst/>
                        </a:rPr>
                        <a:t>1,5 </a:t>
                      </a:r>
                      <a:r>
                        <a:rPr lang="es-CL" sz="1100" u="none" strike="noStrike" dirty="0" err="1">
                          <a:effectLst/>
                        </a:rPr>
                        <a:t>hrs</a:t>
                      </a:r>
                      <a:r>
                        <a:rPr lang="es-CL" sz="1100" u="none" strike="noStrike" dirty="0">
                          <a:effectLst/>
                        </a:rPr>
                        <a:t>. </a:t>
                      </a:r>
                      <a:r>
                        <a:rPr lang="es-CL" sz="800" u="none" strike="noStrike" dirty="0">
                          <a:effectLst/>
                        </a:rPr>
                        <a:t>Nota: Las horas no presenciales corresponden al tiempo que el alumno dedica a actividades fueras de las programadas académicamente. Por ej. Desarrollo de proyectos, trabajos de investigación, lectura de textos, pesquisa bibliográfica, estudio para pruebas, etc. y en este programa debe garantizarse que no serán excedidas.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u="none" strike="noStrike" dirty="0" smtClean="0">
                          <a:effectLst/>
                        </a:rPr>
                        <a:t>27 </a:t>
                      </a:r>
                      <a:r>
                        <a:rPr lang="es-CL" sz="1100" u="none" strike="noStrike" dirty="0" err="1">
                          <a:effectLst/>
                        </a:rPr>
                        <a:t>hrs</a:t>
                      </a:r>
                      <a:r>
                        <a:rPr lang="es-CL" sz="1100" u="none" strike="noStrike" dirty="0">
                          <a:effectLst/>
                        </a:rPr>
                        <a:t>. Cronológicas no presenciales por semestre</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Vigencia: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5">
                  <a:txBody>
                    <a:bodyPr/>
                    <a:lstStyle/>
                    <a:p>
                      <a:pPr algn="l" fontAlgn="b"/>
                      <a:r>
                        <a:rPr lang="es-CL" sz="1100" u="none" strike="noStrike" dirty="0" smtClean="0">
                          <a:effectLst/>
                        </a:rPr>
                        <a:t>2012-2014</a:t>
                      </a:r>
                      <a:endParaRPr lang="es-CL" sz="1100" b="1"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bl>
          </a:graphicData>
        </a:graphic>
      </p:graphicFrame>
    </p:spTree>
    <p:extLst>
      <p:ext uri="{BB962C8B-B14F-4D97-AF65-F5344CB8AC3E}">
        <p14:creationId xmlns:p14="http://schemas.microsoft.com/office/powerpoint/2010/main" val="1973530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1 Tabla"/>
          <p:cNvGraphicFramePr>
            <a:graphicFrameLocks noGrp="1"/>
          </p:cNvGraphicFramePr>
          <p:nvPr>
            <p:extLst>
              <p:ext uri="{D42A27DB-BD31-4B8C-83A1-F6EECF244321}">
                <p14:modId xmlns:p14="http://schemas.microsoft.com/office/powerpoint/2010/main" val="2287806997"/>
              </p:ext>
            </p:extLst>
          </p:nvPr>
        </p:nvGraphicFramePr>
        <p:xfrm>
          <a:off x="208112" y="192088"/>
          <a:ext cx="3096344" cy="9115592"/>
        </p:xfrm>
        <a:graphic>
          <a:graphicData uri="http://schemas.openxmlformats.org/drawingml/2006/table">
            <a:tbl>
              <a:tblPr firstRow="1" bandRow="1">
                <a:tableStyleId>{5940675A-B579-460E-94D1-54222C63F5DA}</a:tableStyleId>
              </a:tblPr>
              <a:tblGrid>
                <a:gridCol w="720080"/>
                <a:gridCol w="1872208"/>
                <a:gridCol w="504056"/>
              </a:tblGrid>
              <a:tr h="373007">
                <a:tc gridSpan="3">
                  <a:txBody>
                    <a:bodyPr/>
                    <a:lstStyle/>
                    <a:p>
                      <a:pPr algn="just"/>
                      <a:r>
                        <a:rPr lang="es-CL" sz="1800" b="0" dirty="0" smtClean="0">
                          <a:latin typeface="+mn-lt"/>
                          <a:cs typeface="Arial" pitchFamily="34" charset="0"/>
                        </a:rPr>
                        <a:t>CONTENIDOS</a:t>
                      </a:r>
                      <a:endParaRPr lang="es-CL" sz="1800" b="0" dirty="0">
                        <a:latin typeface="+mn-lt"/>
                        <a:cs typeface="Arial" pitchFamily="34" charset="0"/>
                      </a:endParaRPr>
                    </a:p>
                  </a:txBody>
                  <a:tcPr>
                    <a:solidFill>
                      <a:srgbClr val="993366"/>
                    </a:solidFill>
                  </a:tcPr>
                </a:tc>
                <a:tc hMerge="1">
                  <a:txBody>
                    <a:bodyPr/>
                    <a:lstStyle/>
                    <a:p>
                      <a:endParaRPr lang="es-CL"/>
                    </a:p>
                  </a:txBody>
                  <a:tcPr/>
                </a:tc>
                <a:tc hMerge="1">
                  <a:txBody>
                    <a:bodyPr/>
                    <a:lstStyle/>
                    <a:p>
                      <a:pPr algn="just"/>
                      <a:endParaRPr lang="es-CL" sz="1800" b="0" dirty="0">
                        <a:latin typeface="+mn-lt"/>
                        <a:cs typeface="Arial" pitchFamily="34" charset="0"/>
                      </a:endParaRPr>
                    </a:p>
                  </a:txBody>
                  <a:tcPr>
                    <a:solidFill>
                      <a:srgbClr val="CCCC00"/>
                    </a:solidFill>
                  </a:tcPr>
                </a:tc>
              </a:tr>
              <a:tr h="2075265">
                <a:tc gridSpan="3">
                  <a:txBody>
                    <a:bodyPr/>
                    <a:lstStyle/>
                    <a:p>
                      <a:pPr algn="just"/>
                      <a:r>
                        <a:rPr lang="es-CL" sz="1000" kern="1200" dirty="0" smtClean="0">
                          <a:solidFill>
                            <a:schemeClr val="tx1"/>
                          </a:solidFill>
                          <a:effectLst/>
                          <a:latin typeface="+mn-lt"/>
                          <a:ea typeface="+mn-ea"/>
                          <a:cs typeface="Arial" pitchFamily="34" charset="0"/>
                        </a:rPr>
                        <a:t>UNIDAD 1</a:t>
                      </a:r>
                    </a:p>
                    <a:p>
                      <a:pPr algn="just"/>
                      <a:r>
                        <a:rPr lang="es-CL" sz="1000" kern="1200" dirty="0" smtClean="0">
                          <a:solidFill>
                            <a:schemeClr val="tx1"/>
                          </a:solidFill>
                          <a:effectLst/>
                          <a:latin typeface="+mn-lt"/>
                          <a:ea typeface="+mn-ea"/>
                          <a:cs typeface="Arial" pitchFamily="34" charset="0"/>
                        </a:rPr>
                        <a:t>LECTURA COMPRESIVA</a:t>
                      </a:r>
                      <a:r>
                        <a:rPr lang="es-CL" sz="1000" kern="1200" baseline="0" dirty="0" smtClean="0">
                          <a:solidFill>
                            <a:schemeClr val="tx1"/>
                          </a:solidFill>
                          <a:effectLst/>
                          <a:latin typeface="+mn-lt"/>
                          <a:ea typeface="+mn-ea"/>
                          <a:cs typeface="Arial" pitchFamily="34" charset="0"/>
                        </a:rPr>
                        <a:t> DE SIGNIFICADOS EN ARQUITECTURA</a:t>
                      </a:r>
                      <a:endParaRPr lang="es-CL" sz="1000" kern="1200" dirty="0" smtClean="0">
                        <a:solidFill>
                          <a:schemeClr val="tx1"/>
                        </a:solidFill>
                        <a:effectLst/>
                        <a:latin typeface="+mn-lt"/>
                        <a:ea typeface="+mn-ea"/>
                        <a:cs typeface="Arial" pitchFamily="34" charset="0"/>
                      </a:endParaRPr>
                    </a:p>
                    <a:p>
                      <a:pPr algn="just"/>
                      <a:endParaRPr lang="es-CL" sz="1000" kern="1200" dirty="0" smtClean="0">
                        <a:solidFill>
                          <a:schemeClr val="tx1"/>
                        </a:solidFill>
                        <a:effectLst/>
                        <a:latin typeface="+mn-lt"/>
                        <a:ea typeface="+mn-ea"/>
                        <a:cs typeface="Arial" pitchFamily="34" charset="0"/>
                      </a:endParaRPr>
                    </a:p>
                    <a:p>
                      <a:pPr algn="just"/>
                      <a:r>
                        <a:rPr lang="es-CL" sz="1000" kern="1200" dirty="0" smtClean="0">
                          <a:solidFill>
                            <a:schemeClr val="tx1"/>
                          </a:solidFill>
                          <a:effectLst/>
                          <a:latin typeface="+mn-lt"/>
                          <a:ea typeface="+mn-ea"/>
                          <a:cs typeface="Arial" pitchFamily="34" charset="0"/>
                        </a:rPr>
                        <a:t>UNIDAD 2</a:t>
                      </a:r>
                    </a:p>
                    <a:p>
                      <a:pPr algn="just"/>
                      <a:r>
                        <a:rPr lang="es-CL" sz="1000" kern="1200" dirty="0" smtClean="0">
                          <a:solidFill>
                            <a:schemeClr val="tx1"/>
                          </a:solidFill>
                          <a:effectLst/>
                          <a:latin typeface="+mn-lt"/>
                          <a:ea typeface="+mn-ea"/>
                          <a:cs typeface="Arial" pitchFamily="34" charset="0"/>
                        </a:rPr>
                        <a:t>PRACTICAS DISCURSIVAS EN ARQUITECTURA</a:t>
                      </a:r>
                    </a:p>
                    <a:p>
                      <a:pPr marL="0" marR="0" indent="0" algn="just" defTabSz="1280006" rtl="0" eaLnBrk="1" fontAlgn="auto" latinLnBrk="0" hangingPunct="1">
                        <a:lnSpc>
                          <a:spcPct val="100000"/>
                        </a:lnSpc>
                        <a:spcBef>
                          <a:spcPts val="0"/>
                        </a:spcBef>
                        <a:spcAft>
                          <a:spcPts val="0"/>
                        </a:spcAft>
                        <a:buClrTx/>
                        <a:buSzTx/>
                        <a:buFontTx/>
                        <a:buNone/>
                        <a:tabLst/>
                        <a:defRPr/>
                      </a:pPr>
                      <a:r>
                        <a:rPr lang="es-CL" sz="1000" kern="1200" dirty="0" smtClean="0">
                          <a:solidFill>
                            <a:schemeClr val="tx1"/>
                          </a:solidFill>
                          <a:effectLst/>
                          <a:latin typeface="+mn-lt"/>
                          <a:ea typeface="+mn-ea"/>
                          <a:cs typeface="+mn-cs"/>
                        </a:rPr>
                        <a:t>Énfasis en la dimensión diacrónica del análisis.</a:t>
                      </a:r>
                    </a:p>
                  </a:txBody>
                  <a:tcPr>
                    <a:lnB w="6350" cap="flat" cmpd="sng" algn="ctr">
                      <a:solidFill>
                        <a:schemeClr val="tx1"/>
                      </a:solidFill>
                      <a:prstDash val="solid"/>
                      <a:round/>
                      <a:headEnd type="none" w="med" len="med"/>
                      <a:tailEnd type="none" w="med" len="med"/>
                    </a:lnB>
                  </a:tcPr>
                </a:tc>
                <a:tc hMerge="1">
                  <a:txBody>
                    <a:bodyPr/>
                    <a:lstStyle/>
                    <a:p>
                      <a:endParaRPr lang="es-CL"/>
                    </a:p>
                  </a:txBody>
                  <a:tcPr/>
                </a:tc>
                <a:tc hMerge="1">
                  <a:txBody>
                    <a:bodyPr/>
                    <a:lstStyle/>
                    <a:p>
                      <a:pPr algn="just"/>
                      <a:endParaRPr lang="es-CL" sz="1000" kern="1200" dirty="0" smtClean="0">
                        <a:solidFill>
                          <a:schemeClr val="tx1"/>
                        </a:solidFill>
                        <a:effectLst/>
                        <a:latin typeface="+mn-lt"/>
                        <a:ea typeface="+mn-ea"/>
                        <a:cs typeface="+mn-cs"/>
                      </a:endParaRPr>
                    </a:p>
                  </a:txBody>
                  <a:tcPr>
                    <a:lnB w="6350" cap="flat" cmpd="sng" algn="ctr">
                      <a:solidFill>
                        <a:schemeClr val="tx1"/>
                      </a:solidFill>
                      <a:prstDash val="solid"/>
                      <a:round/>
                      <a:headEnd type="none" w="med" len="med"/>
                      <a:tailEnd type="none" w="med" len="med"/>
                    </a:lnB>
                  </a:tcPr>
                </a:tc>
              </a:tr>
              <a:tr h="4536504">
                <a:tc gridSpan="3">
                  <a:txBody>
                    <a:bodyPr/>
                    <a:lstStyle/>
                    <a:p>
                      <a:pPr algn="just"/>
                      <a:r>
                        <a:rPr lang="es-CL" sz="1100" dirty="0" smtClean="0">
                          <a:latin typeface="+mn-lt"/>
                          <a:cs typeface="Arial" pitchFamily="34" charset="0"/>
                        </a:rPr>
                        <a:t>FORMULACIÓN</a:t>
                      </a:r>
                      <a:r>
                        <a:rPr lang="es-CL" sz="1100" baseline="0" dirty="0" smtClean="0">
                          <a:latin typeface="+mn-lt"/>
                          <a:cs typeface="Arial" pitchFamily="34" charset="0"/>
                        </a:rPr>
                        <a:t> DE EJERCICIO DE SALIDA</a:t>
                      </a:r>
                    </a:p>
                    <a:p>
                      <a:pPr algn="just"/>
                      <a:endParaRPr lang="es-CL" sz="1100" baseline="0" dirty="0" smtClean="0">
                        <a:latin typeface="+mn-lt"/>
                        <a:cs typeface="Arial" pitchFamily="34" charset="0"/>
                      </a:endParaRPr>
                    </a:p>
                    <a:p>
                      <a:pPr algn="just"/>
                      <a:endParaRPr lang="es-CL" sz="1100" baseline="0" dirty="0" smtClean="0">
                        <a:latin typeface="+mn-lt"/>
                        <a:cs typeface="Arial" pitchFamily="34" charset="0"/>
                      </a:endParaRPr>
                    </a:p>
                  </a:txBody>
                  <a:tcPr>
                    <a:lnT w="6350" cap="flat" cmpd="sng" algn="ctr">
                      <a:solidFill>
                        <a:schemeClr val="tx1"/>
                      </a:solidFill>
                      <a:prstDash val="solid"/>
                      <a:round/>
                      <a:headEnd type="none" w="med" len="med"/>
                      <a:tailEnd type="none" w="med" len="med"/>
                    </a:lnT>
                  </a:tcPr>
                </a:tc>
                <a:tc hMerge="1">
                  <a:txBody>
                    <a:bodyPr/>
                    <a:lstStyle/>
                    <a:p>
                      <a:endParaRPr lang="es-CL"/>
                    </a:p>
                  </a:txBody>
                  <a:tcPr/>
                </a:tc>
                <a:tc hMerge="1">
                  <a:txBody>
                    <a:bodyPr/>
                    <a:lstStyle/>
                    <a:p>
                      <a:pPr algn="just"/>
                      <a:endParaRPr lang="es-CL" sz="1100" baseline="0" dirty="0" smtClean="0">
                        <a:latin typeface="+mn-lt"/>
                        <a:cs typeface="Arial" pitchFamily="34" charset="0"/>
                      </a:endParaRPr>
                    </a:p>
                  </a:txBody>
                  <a:tcPr>
                    <a:lnT w="6350" cap="flat" cmpd="sng" algn="ctr">
                      <a:solidFill>
                        <a:schemeClr val="tx1"/>
                      </a:solidFill>
                      <a:prstDash val="solid"/>
                      <a:round/>
                      <a:headEnd type="none" w="med" len="med"/>
                      <a:tailEnd type="none" w="med" len="med"/>
                    </a:lnT>
                  </a:tcPr>
                </a:tc>
              </a:tr>
              <a:tr h="264213">
                <a:tc>
                  <a:txBody>
                    <a:bodyPr/>
                    <a:lstStyle/>
                    <a:p>
                      <a:pPr algn="just"/>
                      <a:r>
                        <a:rPr lang="es-CL" sz="1000" b="1" dirty="0" smtClean="0">
                          <a:latin typeface="+mn-lt"/>
                          <a:cs typeface="Arial" pitchFamily="34" charset="0"/>
                        </a:rPr>
                        <a:t>CICLO</a:t>
                      </a:r>
                      <a:endParaRPr lang="es-CL" sz="1000" b="1" dirty="0">
                        <a:latin typeface="+mn-lt"/>
                        <a:cs typeface="Arial" pitchFamily="34" charset="0"/>
                      </a:endParaRPr>
                    </a:p>
                  </a:txBody>
                  <a:tcPr/>
                </a:tc>
                <a:tc>
                  <a:txBody>
                    <a:bodyPr/>
                    <a:lstStyle/>
                    <a:p>
                      <a:pPr algn="just"/>
                      <a:r>
                        <a:rPr lang="es-CL" sz="1000" b="1" kern="1200" dirty="0" smtClean="0">
                          <a:solidFill>
                            <a:schemeClr val="tx1"/>
                          </a:solidFill>
                          <a:effectLst/>
                          <a:latin typeface="+mn-lt"/>
                          <a:ea typeface="+mn-ea"/>
                          <a:cs typeface="Arial" pitchFamily="34" charset="0"/>
                        </a:rPr>
                        <a:t>COMPETENCIAS</a:t>
                      </a:r>
                    </a:p>
                  </a:txBody>
                  <a:tcPr/>
                </a:tc>
                <a:tc>
                  <a:txBody>
                    <a:bodyPr/>
                    <a:lstStyle/>
                    <a:p>
                      <a:pPr algn="just"/>
                      <a:r>
                        <a:rPr lang="es-CL" sz="1000" b="1" kern="1200" dirty="0" smtClean="0">
                          <a:solidFill>
                            <a:schemeClr val="tx1"/>
                          </a:solidFill>
                          <a:effectLst/>
                          <a:latin typeface="+mn-lt"/>
                          <a:ea typeface="+mn-ea"/>
                          <a:cs typeface="Arial" pitchFamily="34" charset="0"/>
                        </a:rPr>
                        <a:t>NIVEL</a:t>
                      </a:r>
                    </a:p>
                  </a:txBody>
                  <a:tcPr/>
                </a:tc>
              </a:tr>
              <a:tr h="264213">
                <a:tc>
                  <a:txBody>
                    <a:bodyPr/>
                    <a:lstStyle/>
                    <a:p>
                      <a:pPr algn="just"/>
                      <a:r>
                        <a:rPr lang="es-CL" sz="800" b="0" dirty="0" smtClean="0">
                          <a:solidFill>
                            <a:schemeClr val="tx1"/>
                          </a:solidFill>
                          <a:latin typeface="+mn-lt"/>
                          <a:cs typeface="Arial" pitchFamily="34" charset="0"/>
                        </a:rPr>
                        <a:t>INICIAL</a:t>
                      </a:r>
                    </a:p>
                  </a:txBody>
                  <a:tcPr>
                    <a:lnB w="6350" cap="flat" cmpd="sng" algn="ctr">
                      <a:solidFill>
                        <a:schemeClr val="tx1"/>
                      </a:solidFill>
                      <a:prstDash val="solid"/>
                      <a:round/>
                      <a:headEnd type="none" w="med" len="med"/>
                      <a:tailEnd type="none" w="med" len="med"/>
                    </a:lnB>
                    <a:noFill/>
                  </a:tcPr>
                </a:tc>
                <a:tc rowSpan="2">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ES" sz="800" b="0" kern="1200" dirty="0" smtClean="0">
                          <a:solidFill>
                            <a:schemeClr val="tx1"/>
                          </a:solidFill>
                          <a:effectLst/>
                          <a:latin typeface="+mn-lt"/>
                          <a:ea typeface="+mn-ea"/>
                          <a:cs typeface="+mn-cs"/>
                        </a:rPr>
                        <a:t>1.1. Determinar condicionantes ambientales, sociales y culturales del problema arquitectónico.</a:t>
                      </a:r>
                      <a:endParaRPr lang="es-CL" sz="800" b="0" kern="1200" dirty="0" smtClean="0">
                        <a:solidFill>
                          <a:schemeClr val="tx1"/>
                        </a:solidFill>
                        <a:effectLst/>
                        <a:latin typeface="+mn-lt"/>
                        <a:ea typeface="+mn-ea"/>
                        <a:cs typeface="+mn-cs"/>
                      </a:endParaRPr>
                    </a:p>
                  </a:txBody>
                  <a:tcPr>
                    <a:noFill/>
                  </a:tcPr>
                </a:tc>
                <a:tc rowSpan="2">
                  <a:txBody>
                    <a:bodyPr/>
                    <a:lstStyle/>
                    <a:p>
                      <a:pPr algn="ctr">
                        <a:lnSpc>
                          <a:spcPct val="100000"/>
                        </a:lnSpc>
                        <a:spcBef>
                          <a:spcPts val="0"/>
                        </a:spcBef>
                        <a:spcAft>
                          <a:spcPts val="0"/>
                        </a:spcAft>
                      </a:pPr>
                      <a:r>
                        <a:rPr lang="es-CL" sz="1000" b="1" dirty="0" smtClean="0">
                          <a:effectLst/>
                          <a:latin typeface="+mn-lt"/>
                          <a:cs typeface="Arial" pitchFamily="34" charset="0"/>
                        </a:rPr>
                        <a:t>N3</a:t>
                      </a:r>
                    </a:p>
                  </a:txBody>
                  <a:tcPr anchor="ctr">
                    <a:noFill/>
                  </a:tcPr>
                </a:tc>
              </a:tr>
              <a:tr h="234238">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INTERMEDIO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93366"/>
                    </a:solidFill>
                  </a:tcPr>
                </a:tc>
                <a:tc vMerge="1">
                  <a:txBody>
                    <a:bodyPr/>
                    <a:lstStyle/>
                    <a:p>
                      <a:endParaRPr lang="es-CL"/>
                    </a:p>
                  </a:txBody>
                  <a:tcPr/>
                </a:tc>
                <a:tc vMerge="1">
                  <a:txBody>
                    <a:bodyPr/>
                    <a:lstStyle/>
                    <a:p>
                      <a:endParaRPr lang="es-CL"/>
                    </a:p>
                  </a:txBody>
                  <a:tcPr/>
                </a:tc>
              </a:tr>
              <a:tr h="236787">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AVANZADO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lvl="0" algn="just" defTabSz="1280006"/>
                      <a:r>
                        <a:rPr lang="es-ES" sz="800" dirty="0" smtClean="0">
                          <a:solidFill>
                            <a:srgbClr val="000000"/>
                          </a:solidFill>
                          <a:ea typeface="Times New Roman"/>
                        </a:rPr>
                        <a:t>3.1. Detectar áreas temáticas y problemas de investigación en el campo de la arquitectura y el urbanismo.</a:t>
                      </a:r>
                      <a:endParaRPr lang="es-ES" sz="800" dirty="0">
                        <a:solidFill>
                          <a:srgbClr val="000000"/>
                        </a:solidFill>
                        <a:ea typeface="Times New Roman"/>
                      </a:endParaRPr>
                    </a:p>
                  </a:txBody>
                  <a:tcPr>
                    <a:noFill/>
                  </a:tcPr>
                </a:tc>
                <a:tc rowSpan="2">
                  <a:txBody>
                    <a:bodyPr/>
                    <a:lstStyle/>
                    <a:p>
                      <a:pPr marL="0" marR="0" indent="0" algn="ctr" defTabSz="1280006" rtl="0" eaLnBrk="1" fontAlgn="auto" latinLnBrk="0" hangingPunct="1">
                        <a:lnSpc>
                          <a:spcPct val="100000"/>
                        </a:lnSpc>
                        <a:spcBef>
                          <a:spcPts val="0"/>
                        </a:spcBef>
                        <a:spcAft>
                          <a:spcPts val="0"/>
                        </a:spcAft>
                        <a:buClrTx/>
                        <a:buSzTx/>
                        <a:buFontTx/>
                        <a:buNone/>
                        <a:tabLst/>
                        <a:defRPr/>
                      </a:pPr>
                      <a:r>
                        <a:rPr lang="es-CL" sz="1000" b="1" dirty="0" smtClean="0">
                          <a:effectLst/>
                          <a:latin typeface="+mn-lt"/>
                          <a:cs typeface="Arial" pitchFamily="34" charset="0"/>
                        </a:rPr>
                        <a:t>N3</a:t>
                      </a:r>
                    </a:p>
                  </a:txBody>
                  <a:tcPr anchor="ctr">
                    <a:noFill/>
                  </a:tcPr>
                </a:tc>
              </a:tr>
              <a:tr h="267269">
                <a:tc rowSpan="3">
                  <a:txBody>
                    <a:bodyPr/>
                    <a:lstStyle/>
                    <a:p>
                      <a:endParaRPr lang="es-CL" dirty="0"/>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CL"/>
                    </a:p>
                  </a:txBody>
                  <a:tcPr/>
                </a:tc>
                <a:tc vMerge="1">
                  <a:txBody>
                    <a:bodyPr/>
                    <a:lstStyle/>
                    <a:p>
                      <a:endParaRPr lang="es-CL"/>
                    </a:p>
                  </a:txBody>
                  <a:tcPr/>
                </a:tc>
              </a:tr>
              <a:tr h="432048">
                <a:tc vMerge="1">
                  <a:txBody>
                    <a:bodyPr/>
                    <a:lstStyle/>
                    <a:p>
                      <a:pPr algn="just"/>
                      <a:endParaRPr lang="es-CL" sz="1100" dirty="0">
                        <a:latin typeface="+mn-lt"/>
                        <a:cs typeface="Arial" pitchFamily="34" charset="0"/>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lvl="0" algn="just" defTabSz="1280006"/>
                      <a:r>
                        <a:rPr lang="es-ES" sz="800" dirty="0" smtClean="0">
                          <a:solidFill>
                            <a:srgbClr val="000000"/>
                          </a:solidFill>
                          <a:ea typeface="Times New Roman"/>
                        </a:rPr>
                        <a:t>3.2. Desarrollar estudios e investigaciones a nivel básico aplicando procedimientos metodológicos.</a:t>
                      </a:r>
                      <a:endParaRPr lang="es-ES" sz="800" dirty="0">
                        <a:solidFill>
                          <a:srgbClr val="000000"/>
                        </a:solidFill>
                        <a:ea typeface="Times New Roman"/>
                      </a:endParaRPr>
                    </a:p>
                  </a:txBody>
                  <a:tcPr>
                    <a:noFill/>
                  </a:tcPr>
                </a:tc>
                <a:tc>
                  <a:txBody>
                    <a:bodyPr/>
                    <a:lstStyle/>
                    <a:p>
                      <a:pPr marL="0" marR="0" indent="0" algn="ctr" defTabSz="1280006" rtl="0" eaLnBrk="1" fontAlgn="auto" latinLnBrk="0" hangingPunct="1">
                        <a:lnSpc>
                          <a:spcPct val="100000"/>
                        </a:lnSpc>
                        <a:spcBef>
                          <a:spcPts val="0"/>
                        </a:spcBef>
                        <a:spcAft>
                          <a:spcPts val="0"/>
                        </a:spcAft>
                        <a:buClrTx/>
                        <a:buSzTx/>
                        <a:buFontTx/>
                        <a:buNone/>
                        <a:tabLst/>
                        <a:defRPr/>
                      </a:pPr>
                      <a:r>
                        <a:rPr lang="es-CL" sz="1000" b="1" dirty="0" smtClean="0">
                          <a:effectLst/>
                          <a:latin typeface="+mn-lt"/>
                          <a:cs typeface="Arial" pitchFamily="34" charset="0"/>
                        </a:rPr>
                        <a:t>N3</a:t>
                      </a:r>
                    </a:p>
                  </a:txBody>
                  <a:tcPr anchor="ctr">
                    <a:noFill/>
                  </a:tcPr>
                </a:tc>
              </a:tr>
              <a:tr h="406896">
                <a:tc vMerge="1">
                  <a:txBody>
                    <a:bodyPr/>
                    <a:lstStyle/>
                    <a:p>
                      <a:pPr algn="just"/>
                      <a:endParaRPr lang="es-CL" sz="1100" dirty="0">
                        <a:latin typeface="+mn-lt"/>
                        <a:cs typeface="Arial" pitchFamily="34" charset="0"/>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lvl="0" algn="just" defTabSz="1280006"/>
                      <a:r>
                        <a:rPr lang="es-ES" sz="800" dirty="0" smtClean="0">
                          <a:solidFill>
                            <a:srgbClr val="000000"/>
                          </a:solidFill>
                          <a:ea typeface="Times New Roman"/>
                        </a:rPr>
                        <a:t>3.3. Difundir resultados de la investigación.</a:t>
                      </a:r>
                      <a:endParaRPr lang="es-CL" sz="800" dirty="0">
                        <a:solidFill>
                          <a:srgbClr val="000000"/>
                        </a:solidFill>
                        <a:cs typeface="Arial" pitchFamily="34" charset="0"/>
                      </a:endParaRPr>
                    </a:p>
                  </a:txBody>
                  <a:tcPr>
                    <a:noFill/>
                  </a:tcPr>
                </a:tc>
                <a:tc>
                  <a:txBody>
                    <a:bodyPr/>
                    <a:lstStyle/>
                    <a:p>
                      <a:pPr algn="ctr">
                        <a:lnSpc>
                          <a:spcPct val="100000"/>
                        </a:lnSpc>
                        <a:spcBef>
                          <a:spcPts val="0"/>
                        </a:spcBef>
                        <a:spcAft>
                          <a:spcPts val="0"/>
                        </a:spcAft>
                      </a:pPr>
                      <a:r>
                        <a:rPr lang="es-CL" sz="1000" b="1" dirty="0" smtClean="0">
                          <a:effectLst/>
                          <a:latin typeface="+mn-lt"/>
                          <a:cs typeface="Arial" pitchFamily="34" charset="0"/>
                        </a:rPr>
                        <a:t>N3</a:t>
                      </a:r>
                    </a:p>
                  </a:txBody>
                  <a:tcPr anchor="ctr">
                    <a:noFill/>
                  </a:tcPr>
                </a:tc>
              </a:tr>
            </a:tbl>
          </a:graphicData>
        </a:graphic>
      </p:graphicFrame>
      <p:sp>
        <p:nvSpPr>
          <p:cNvPr id="7" name="TextBox 6"/>
          <p:cNvSpPr txBox="1"/>
          <p:nvPr/>
        </p:nvSpPr>
        <p:spPr>
          <a:xfrm>
            <a:off x="4015160" y="8588568"/>
            <a:ext cx="8584529" cy="892552"/>
          </a:xfrm>
          <a:prstGeom prst="rect">
            <a:avLst/>
          </a:prstGeom>
          <a:noFill/>
        </p:spPr>
        <p:txBody>
          <a:bodyPr wrap="square" rtlCol="0">
            <a:spAutoFit/>
          </a:bodyPr>
          <a:lstStyle/>
          <a:p>
            <a:pPr algn="r"/>
            <a:r>
              <a:rPr lang="es-CL" sz="3200" b="1" dirty="0" smtClean="0">
                <a:solidFill>
                  <a:srgbClr val="993366"/>
                </a:solidFill>
              </a:rPr>
              <a:t>EJERCICIO DE SALIDA</a:t>
            </a:r>
          </a:p>
          <a:p>
            <a:pPr algn="r"/>
            <a:r>
              <a:rPr lang="es-CL" sz="2000" b="1" dirty="0" smtClean="0">
                <a:solidFill>
                  <a:srgbClr val="993366"/>
                </a:solidFill>
              </a:rPr>
              <a:t>PRACTICAS DISCURSIVAS EN ARQUITECTURA</a:t>
            </a:r>
            <a:endParaRPr lang="es-CL" sz="2000" dirty="0">
              <a:solidFill>
                <a:srgbClr val="993366"/>
              </a:solidFill>
            </a:endParaRPr>
          </a:p>
        </p:txBody>
      </p:sp>
      <p:sp>
        <p:nvSpPr>
          <p:cNvPr id="4" name="Rectangle 3"/>
          <p:cNvSpPr/>
          <p:nvPr/>
        </p:nvSpPr>
        <p:spPr>
          <a:xfrm>
            <a:off x="3520480" y="192088"/>
            <a:ext cx="9073008" cy="839648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DE PROYECTO</a:t>
            </a:r>
            <a:endParaRPr lang="es-CL" dirty="0">
              <a:solidFill>
                <a:schemeClr val="tx1"/>
              </a:solidFill>
            </a:endParaRPr>
          </a:p>
        </p:txBody>
      </p:sp>
    </p:spTree>
    <p:extLst>
      <p:ext uri="{BB962C8B-B14F-4D97-AF65-F5344CB8AC3E}">
        <p14:creationId xmlns:p14="http://schemas.microsoft.com/office/powerpoint/2010/main" val="353159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p:cNvGraphicFramePr>
            <a:graphicFrameLocks noGrp="1"/>
          </p:cNvGraphicFramePr>
          <p:nvPr>
            <p:extLst>
              <p:ext uri="{D42A27DB-BD31-4B8C-83A1-F6EECF244321}">
                <p14:modId xmlns:p14="http://schemas.microsoft.com/office/powerpoint/2010/main" val="748723796"/>
              </p:ext>
            </p:extLst>
          </p:nvPr>
        </p:nvGraphicFramePr>
        <p:xfrm>
          <a:off x="208112" y="192088"/>
          <a:ext cx="3096344" cy="9204963"/>
        </p:xfrm>
        <a:graphic>
          <a:graphicData uri="http://schemas.openxmlformats.org/drawingml/2006/table">
            <a:tbl>
              <a:tblPr firstRow="1" bandRow="1">
                <a:tableStyleId>{5940675A-B579-460E-94D1-54222C63F5DA}</a:tableStyleId>
              </a:tblPr>
              <a:tblGrid>
                <a:gridCol w="3096344"/>
              </a:tblGrid>
              <a:tr h="458213">
                <a:tc>
                  <a:txBody>
                    <a:bodyPr/>
                    <a:lstStyle/>
                    <a:p>
                      <a:r>
                        <a:rPr lang="es-CL" sz="1400" b="0" dirty="0" smtClean="0"/>
                        <a:t>LECTURA CRÍTICA ESTUDIANTE RESPECTO DE LA UNIDAD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66"/>
                    </a:solidFill>
                  </a:tcPr>
                </a:tc>
              </a:tr>
              <a:tr h="3666583">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6115">
                <a:tc>
                  <a:txBody>
                    <a:bodyPr/>
                    <a:lstStyle/>
                    <a:p>
                      <a:r>
                        <a:rPr lang="es-CL" sz="1400" b="0" dirty="0" smtClean="0"/>
                        <a:t>REGISTRO</a:t>
                      </a:r>
                      <a:r>
                        <a:rPr lang="es-CL" sz="1400" b="0" baseline="0" dirty="0" smtClean="0"/>
                        <a:t> DEL ESTUDIANTE SOBRE </a:t>
                      </a:r>
                      <a:r>
                        <a:rPr lang="es-CL" sz="1400" b="0" dirty="0" smtClean="0"/>
                        <a:t>OBSERVACIONES DOCENTE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66"/>
                    </a:solidFill>
                  </a:tcPr>
                </a:tc>
              </a:tr>
              <a:tr h="4484105">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Rectangle 3"/>
          <p:cNvSpPr/>
          <p:nvPr/>
        </p:nvSpPr>
        <p:spPr>
          <a:xfrm>
            <a:off x="3520480" y="192088"/>
            <a:ext cx="9001000" cy="619268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PRINCIPAL</a:t>
            </a:r>
            <a:endParaRPr lang="es-CL" dirty="0">
              <a:solidFill>
                <a:schemeClr val="tx1"/>
              </a:solidFill>
            </a:endParaRPr>
          </a:p>
        </p:txBody>
      </p:sp>
      <p:sp>
        <p:nvSpPr>
          <p:cNvPr id="8" name="Rectangle 4"/>
          <p:cNvSpPr/>
          <p:nvPr/>
        </p:nvSpPr>
        <p:spPr>
          <a:xfrm>
            <a:off x="3508709" y="6555152"/>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SECUNDARIO</a:t>
            </a:r>
            <a:endParaRPr lang="es-CL" dirty="0">
              <a:solidFill>
                <a:schemeClr val="tx1"/>
              </a:solidFill>
            </a:endParaRPr>
          </a:p>
        </p:txBody>
      </p:sp>
      <p:sp>
        <p:nvSpPr>
          <p:cNvPr id="9" name="Rectangle 5"/>
          <p:cNvSpPr/>
          <p:nvPr/>
        </p:nvSpPr>
        <p:spPr>
          <a:xfrm>
            <a:off x="8117222" y="6555153"/>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SECUNDARIO</a:t>
            </a:r>
            <a:endParaRPr lang="es-CL" dirty="0">
              <a:solidFill>
                <a:schemeClr val="tx1"/>
              </a:solidFill>
            </a:endParaRPr>
          </a:p>
        </p:txBody>
      </p:sp>
    </p:spTree>
    <p:extLst>
      <p:ext uri="{BB962C8B-B14F-4D97-AF65-F5344CB8AC3E}">
        <p14:creationId xmlns:p14="http://schemas.microsoft.com/office/powerpoint/2010/main" val="3872816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12 Tabla"/>
          <p:cNvGraphicFramePr>
            <a:graphicFrameLocks noGrp="1"/>
          </p:cNvGraphicFramePr>
          <p:nvPr>
            <p:extLst>
              <p:ext uri="{D42A27DB-BD31-4B8C-83A1-F6EECF244321}">
                <p14:modId xmlns:p14="http://schemas.microsoft.com/office/powerpoint/2010/main" val="2681978743"/>
              </p:ext>
            </p:extLst>
          </p:nvPr>
        </p:nvGraphicFramePr>
        <p:xfrm>
          <a:off x="208112" y="192088"/>
          <a:ext cx="3096345" cy="9242148"/>
        </p:xfrm>
        <a:graphic>
          <a:graphicData uri="http://schemas.openxmlformats.org/drawingml/2006/table">
            <a:tbl>
              <a:tblPr firstRow="1" bandRow="1">
                <a:tableStyleId>{5940675A-B579-460E-94D1-54222C63F5DA}</a:tableStyleId>
              </a:tblPr>
              <a:tblGrid>
                <a:gridCol w="2232247"/>
                <a:gridCol w="864098"/>
              </a:tblGrid>
              <a:tr h="474478">
                <a:tc gridSpan="2">
                  <a:txBody>
                    <a:bodyPr/>
                    <a:lstStyle/>
                    <a:p>
                      <a:pPr algn="just"/>
                      <a:r>
                        <a:rPr lang="es-CL" sz="1400" b="0" dirty="0" smtClean="0">
                          <a:solidFill>
                            <a:schemeClr val="tx1"/>
                          </a:solidFill>
                          <a:latin typeface="+mn-lt"/>
                        </a:rPr>
                        <a:t>DIMENSIONES A</a:t>
                      </a:r>
                      <a:r>
                        <a:rPr lang="es-CL" sz="1400" b="0" baseline="0" dirty="0" smtClean="0">
                          <a:solidFill>
                            <a:schemeClr val="tx1"/>
                          </a:solidFill>
                          <a:latin typeface="+mn-lt"/>
                        </a:rPr>
                        <a:t> EVALUAR</a:t>
                      </a:r>
                      <a:endParaRPr lang="es-CL" sz="1400" b="0" dirty="0" smtClean="0">
                        <a:solidFill>
                          <a:schemeClr val="tx1"/>
                        </a:solidFill>
                        <a:latin typeface="+mn-lt"/>
                      </a:endParaRPr>
                    </a:p>
                  </a:txBody>
                  <a:tcPr anchor="ctr">
                    <a:lnT w="6350" cap="flat" cmpd="sng" algn="ctr">
                      <a:solidFill>
                        <a:schemeClr val="tx1"/>
                      </a:solidFill>
                      <a:prstDash val="solid"/>
                      <a:round/>
                      <a:headEnd type="none" w="med" len="med"/>
                      <a:tailEnd type="none" w="med" len="med"/>
                    </a:lnT>
                    <a:solidFill>
                      <a:srgbClr val="993366"/>
                    </a:solidFill>
                  </a:tcPr>
                </a:tc>
                <a:tc hMerge="1">
                  <a:txBody>
                    <a:bodyPr/>
                    <a:lstStyle/>
                    <a:p>
                      <a:endParaRPr lang="es-CL"/>
                    </a:p>
                  </a:txBody>
                  <a:tcPr/>
                </a:tc>
              </a:tr>
              <a:tr h="7878450">
                <a:tc gridSpan="2">
                  <a:txBody>
                    <a:bodyPr/>
                    <a:lstStyle/>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ES" sz="1000" dirty="0" smtClean="0">
                          <a:solidFill>
                            <a:schemeClr val="tx1"/>
                          </a:solidFill>
                          <a:effectLst/>
                          <a:latin typeface="+mn-lt"/>
                          <a:ea typeface="Times New Roman"/>
                          <a:cs typeface="Times New Roman"/>
                        </a:rPr>
                        <a:t>Caracterizar</a:t>
                      </a:r>
                      <a:r>
                        <a:rPr lang="es-ES" sz="1000" baseline="0" dirty="0" smtClean="0">
                          <a:solidFill>
                            <a:schemeClr val="tx1"/>
                          </a:solidFill>
                          <a:effectLst/>
                          <a:latin typeface="+mn-lt"/>
                          <a:ea typeface="Times New Roman"/>
                          <a:cs typeface="Times New Roman"/>
                        </a:rPr>
                        <a:t> los componentes sociales y  culturales del contexto de intervención.</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endParaRPr lang="es-ES" sz="1000" baseline="0" dirty="0" smtClean="0">
                        <a:solidFill>
                          <a:schemeClr val="tx1"/>
                        </a:solidFill>
                        <a:effectLst/>
                        <a:latin typeface="+mn-lt"/>
                        <a:ea typeface="Times New Roman"/>
                        <a:cs typeface="Times New Roman"/>
                      </a:endParaRP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ES" sz="1000" baseline="0" dirty="0" smtClean="0">
                          <a:solidFill>
                            <a:schemeClr val="tx1"/>
                          </a:solidFill>
                          <a:effectLst/>
                          <a:latin typeface="+mn-lt"/>
                          <a:ea typeface="Times New Roman"/>
                          <a:cs typeface="Times New Roman"/>
                        </a:rPr>
                        <a:t>Manejar metodologías de análisis sincrónico.</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endParaRPr lang="es-ES" sz="1000" baseline="0" dirty="0" smtClean="0">
                        <a:solidFill>
                          <a:schemeClr val="tx1"/>
                        </a:solidFill>
                        <a:effectLst/>
                        <a:latin typeface="+mn-lt"/>
                        <a:ea typeface="Times New Roman"/>
                        <a:cs typeface="Times New Roman"/>
                      </a:endParaRP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ES" sz="1000" baseline="0" dirty="0" smtClean="0">
                          <a:solidFill>
                            <a:schemeClr val="tx1"/>
                          </a:solidFill>
                          <a:effectLst/>
                          <a:latin typeface="+mn-lt"/>
                          <a:ea typeface="Times New Roman"/>
                          <a:cs typeface="Times New Roman"/>
                        </a:rPr>
                        <a:t>Identificar y valorar el lenguaje arquitectónico y urbano y los códigos estéticos del contexto de intervención.</a:t>
                      </a:r>
                      <a:endParaRPr lang="es-ES" sz="1000" dirty="0" smtClean="0">
                        <a:solidFill>
                          <a:schemeClr val="tx1"/>
                        </a:solidFill>
                        <a:effectLst/>
                        <a:latin typeface="+mn-lt"/>
                        <a:ea typeface="Times New Roman"/>
                        <a:cs typeface="Times New Roman"/>
                      </a:endParaRPr>
                    </a:p>
                    <a:p>
                      <a:pPr marL="171450" marR="0" lvl="0" indent="-171450" algn="just" defTabSz="1280006" rtl="0" eaLnBrk="1" fontAlgn="auto" latinLnBrk="0" hangingPunct="1">
                        <a:lnSpc>
                          <a:spcPct val="100000"/>
                        </a:lnSpc>
                        <a:spcBef>
                          <a:spcPts val="0"/>
                        </a:spcBef>
                        <a:spcAft>
                          <a:spcPts val="0"/>
                        </a:spcAft>
                        <a:buClrTx/>
                        <a:buSzTx/>
                        <a:buFontTx/>
                        <a:buChar char="-"/>
                        <a:tabLst/>
                        <a:defRPr/>
                      </a:pPr>
                      <a:endParaRPr lang="es-ES" sz="1000" dirty="0" smtClean="0">
                        <a:solidFill>
                          <a:schemeClr val="tx1"/>
                        </a:solidFill>
                        <a:effectLst/>
                        <a:latin typeface="+mn-lt"/>
                        <a:ea typeface="Times New Roman"/>
                        <a:cs typeface="Times New Roman"/>
                      </a:endParaRP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ES" sz="1000" dirty="0" smtClean="0">
                          <a:solidFill>
                            <a:schemeClr val="tx1"/>
                          </a:solidFill>
                          <a:effectLst/>
                          <a:latin typeface="+mn-lt"/>
                          <a:ea typeface="Times New Roman"/>
                          <a:cs typeface="Times New Roman"/>
                        </a:rPr>
                        <a:t>Comprender  e interpretar el problema arquitectónico desde una perspectiva social.</a:t>
                      </a:r>
                    </a:p>
                    <a:p>
                      <a:pPr marL="0" indent="0" algn="just">
                        <a:spcAft>
                          <a:spcPts val="0"/>
                        </a:spcAft>
                        <a:buFontTx/>
                        <a:buNone/>
                      </a:pPr>
                      <a:r>
                        <a:rPr lang="es-CL" sz="1000" b="1" dirty="0" smtClean="0">
                          <a:solidFill>
                            <a:schemeClr val="tx1"/>
                          </a:solidFill>
                          <a:effectLst/>
                          <a:latin typeface="+mn-lt"/>
                          <a:ea typeface="Times New Roman"/>
                        </a:rPr>
                        <a:t> </a:t>
                      </a:r>
                    </a:p>
                    <a:p>
                      <a:pPr marL="171450" indent="-171450" algn="just">
                        <a:spcAft>
                          <a:spcPts val="0"/>
                        </a:spcAft>
                        <a:buFontTx/>
                        <a:buChar char="-"/>
                      </a:pPr>
                      <a:r>
                        <a:rPr lang="es-ES" sz="1000" dirty="0" smtClean="0">
                          <a:solidFill>
                            <a:schemeClr val="tx1"/>
                          </a:solidFill>
                          <a:effectLst/>
                          <a:latin typeface="+mn-lt"/>
                          <a:ea typeface="Times New Roman"/>
                        </a:rPr>
                        <a:t>Manejar discursos exploratorios en arquitectura.</a:t>
                      </a:r>
                    </a:p>
                    <a:p>
                      <a:pPr marL="171450" indent="-171450" algn="just">
                        <a:spcAft>
                          <a:spcPts val="0"/>
                        </a:spcAft>
                        <a:buFontTx/>
                        <a:buChar char="-"/>
                      </a:pPr>
                      <a:endParaRPr lang="es-ES" sz="1000" dirty="0" smtClean="0">
                        <a:solidFill>
                          <a:schemeClr val="tx1"/>
                        </a:solidFill>
                        <a:effectLst/>
                        <a:latin typeface="+mn-lt"/>
                        <a:ea typeface="Times New Roman"/>
                      </a:endParaRPr>
                    </a:p>
                    <a:p>
                      <a:pPr marL="171450" indent="-171450" algn="just">
                        <a:spcAft>
                          <a:spcPts val="0"/>
                        </a:spcAft>
                        <a:buFontTx/>
                        <a:buChar char="-"/>
                      </a:pPr>
                      <a:r>
                        <a:rPr lang="es-ES" sz="1000" dirty="0" smtClean="0">
                          <a:solidFill>
                            <a:schemeClr val="tx1"/>
                          </a:solidFill>
                          <a:effectLst/>
                          <a:latin typeface="+mn-lt"/>
                          <a:ea typeface="Times New Roman"/>
                        </a:rPr>
                        <a:t>Producir artículos, ensayos y documentos de difusión de conocimientos.</a:t>
                      </a:r>
                    </a:p>
                    <a:p>
                      <a:pPr marL="171450" indent="-171450" algn="just">
                        <a:spcAft>
                          <a:spcPts val="0"/>
                        </a:spcAft>
                        <a:buFontTx/>
                        <a:buChar char="-"/>
                      </a:pPr>
                      <a:endParaRPr lang="es-ES" sz="1000" dirty="0" smtClean="0">
                        <a:solidFill>
                          <a:schemeClr val="tx1"/>
                        </a:solidFill>
                        <a:effectLst/>
                        <a:latin typeface="+mn-lt"/>
                        <a:ea typeface="Times New Roman"/>
                      </a:endParaRPr>
                    </a:p>
                    <a:p>
                      <a:pPr marL="171450" indent="-171450" algn="just">
                        <a:spcAft>
                          <a:spcPts val="0"/>
                        </a:spcAft>
                        <a:buFontTx/>
                        <a:buChar char="-"/>
                      </a:pPr>
                      <a:r>
                        <a:rPr lang="es-ES" sz="1000" dirty="0" smtClean="0">
                          <a:solidFill>
                            <a:schemeClr val="tx1"/>
                          </a:solidFill>
                          <a:effectLst/>
                          <a:latin typeface="+mn-lt"/>
                          <a:ea typeface="Times New Roman"/>
                        </a:rPr>
                        <a:t>Pesquisar, analizar y sistematizar información social.</a:t>
                      </a:r>
                    </a:p>
                    <a:p>
                      <a:pPr marL="171450" indent="-171450" algn="just">
                        <a:spcAft>
                          <a:spcPts val="0"/>
                        </a:spcAft>
                        <a:buFontTx/>
                        <a:buChar char="-"/>
                      </a:pPr>
                      <a:endParaRPr lang="es-ES" sz="1000" dirty="0" smtClean="0">
                        <a:solidFill>
                          <a:schemeClr val="tx1"/>
                        </a:solidFill>
                        <a:effectLst/>
                        <a:latin typeface="+mn-lt"/>
                        <a:ea typeface="Times New Roman"/>
                      </a:endParaRPr>
                    </a:p>
                    <a:p>
                      <a:pPr marL="171450" indent="-171450" algn="just">
                        <a:spcAft>
                          <a:spcPts val="0"/>
                        </a:spcAft>
                        <a:buFontTx/>
                        <a:buChar char="-"/>
                      </a:pPr>
                      <a:r>
                        <a:rPr lang="es-ES" sz="1000" dirty="0" smtClean="0">
                          <a:solidFill>
                            <a:schemeClr val="tx1"/>
                          </a:solidFill>
                          <a:effectLst/>
                          <a:latin typeface="+mn-lt"/>
                          <a:ea typeface="Times New Roman"/>
                        </a:rPr>
                        <a:t>Describir</a:t>
                      </a:r>
                      <a:r>
                        <a:rPr lang="es-ES" sz="1000" baseline="0" dirty="0" smtClean="0">
                          <a:solidFill>
                            <a:schemeClr val="tx1"/>
                          </a:solidFill>
                          <a:effectLst/>
                          <a:latin typeface="+mn-lt"/>
                          <a:ea typeface="Times New Roman"/>
                        </a:rPr>
                        <a:t> y analizar el medio cultural.</a:t>
                      </a:r>
                    </a:p>
                    <a:p>
                      <a:pPr marL="171450" indent="-171450" algn="just">
                        <a:spcAft>
                          <a:spcPts val="0"/>
                        </a:spcAft>
                        <a:buFontTx/>
                        <a:buChar char="-"/>
                      </a:pPr>
                      <a:endParaRPr lang="es-ES" sz="1000" baseline="0" dirty="0" smtClean="0">
                        <a:solidFill>
                          <a:schemeClr val="tx1"/>
                        </a:solidFill>
                        <a:effectLst/>
                        <a:latin typeface="+mn-lt"/>
                        <a:ea typeface="Times New Roman"/>
                      </a:endParaRPr>
                    </a:p>
                    <a:p>
                      <a:pPr marL="171450" indent="-171450" algn="just">
                        <a:spcAft>
                          <a:spcPts val="0"/>
                        </a:spcAft>
                        <a:buFontTx/>
                        <a:buChar char="-"/>
                      </a:pPr>
                      <a:r>
                        <a:rPr lang="es-ES" sz="1000" dirty="0" smtClean="0">
                          <a:solidFill>
                            <a:schemeClr val="tx1"/>
                          </a:solidFill>
                          <a:effectLst/>
                          <a:latin typeface="+mn-lt"/>
                          <a:ea typeface="Times New Roman"/>
                        </a:rPr>
                        <a:t>Desarrollar</a:t>
                      </a:r>
                      <a:r>
                        <a:rPr lang="es-ES" sz="1000" baseline="0" dirty="0" smtClean="0">
                          <a:solidFill>
                            <a:schemeClr val="tx1"/>
                          </a:solidFill>
                          <a:effectLst/>
                          <a:latin typeface="+mn-lt"/>
                          <a:ea typeface="Times New Roman"/>
                        </a:rPr>
                        <a:t> procesos de observación espacial y análisis diacrónico de contextos.</a:t>
                      </a:r>
                    </a:p>
                    <a:p>
                      <a:pPr marL="171450" indent="-171450" algn="just">
                        <a:spcAft>
                          <a:spcPts val="0"/>
                        </a:spcAft>
                        <a:buFontTx/>
                        <a:buChar char="-"/>
                      </a:pPr>
                      <a:endParaRPr lang="es-ES" sz="1000" baseline="0" dirty="0" smtClean="0">
                        <a:solidFill>
                          <a:schemeClr val="tx1"/>
                        </a:solidFill>
                        <a:effectLst/>
                        <a:latin typeface="+mn-lt"/>
                        <a:ea typeface="Times New Roman"/>
                      </a:endParaRPr>
                    </a:p>
                    <a:p>
                      <a:pPr marL="171450" indent="-171450" algn="just">
                        <a:spcAft>
                          <a:spcPts val="0"/>
                        </a:spcAft>
                        <a:buFontTx/>
                        <a:buChar char="-"/>
                      </a:pPr>
                      <a:r>
                        <a:rPr lang="es-ES" sz="1000" baseline="0" dirty="0" smtClean="0">
                          <a:solidFill>
                            <a:schemeClr val="tx1"/>
                          </a:solidFill>
                          <a:effectLst/>
                          <a:latin typeface="+mn-lt"/>
                          <a:ea typeface="Times New Roman"/>
                        </a:rPr>
                        <a:t>Promover capacidad de registro e interpretación.</a:t>
                      </a:r>
                      <a:endParaRPr lang="es-ES" sz="1000" dirty="0" smtClean="0">
                        <a:solidFill>
                          <a:schemeClr val="tx1"/>
                        </a:solidFill>
                        <a:effectLst/>
                        <a:latin typeface="Arial Narrow"/>
                        <a:ea typeface="Times New Roman"/>
                      </a:endParaRPr>
                    </a:p>
                    <a:p>
                      <a:pPr marL="285750" indent="-285750" algn="just">
                        <a:spcAft>
                          <a:spcPts val="0"/>
                        </a:spcAft>
                        <a:buFontTx/>
                        <a:buChar char="-"/>
                      </a:pPr>
                      <a:endParaRPr lang="es-CL" sz="1400" dirty="0" smtClean="0">
                        <a:solidFill>
                          <a:schemeClr val="tx1"/>
                        </a:solidFill>
                        <a:effectLst/>
                        <a:latin typeface="Times New Roman"/>
                        <a:ea typeface="Times New Roman"/>
                      </a:endParaRPr>
                    </a:p>
                  </a:txBody>
                  <a:tcPr/>
                </a:tc>
                <a:tc hMerge="1">
                  <a:txBody>
                    <a:bodyPr/>
                    <a:lstStyle/>
                    <a:p>
                      <a:endParaRPr lang="es-CL"/>
                    </a:p>
                  </a:txBody>
                  <a:tcPr/>
                </a:tc>
              </a:tr>
              <a:tr h="450245">
                <a:tc>
                  <a:txBody>
                    <a:bodyPr/>
                    <a:lstStyle/>
                    <a:p>
                      <a:pPr algn="just"/>
                      <a:r>
                        <a:rPr lang="es-CL" sz="1400" dirty="0" smtClean="0">
                          <a:solidFill>
                            <a:schemeClr val="tx1"/>
                          </a:solidFill>
                          <a:latin typeface="+mn-lt"/>
                        </a:rPr>
                        <a:t>NOTA ULTIMA UNIDAD</a:t>
                      </a:r>
                      <a:endParaRPr lang="es-CL" sz="1400" dirty="0">
                        <a:solidFill>
                          <a:schemeClr val="tx1"/>
                        </a:solidFill>
                        <a:latin typeface="+mn-lt"/>
                      </a:endParaRPr>
                    </a:p>
                  </a:txBody>
                  <a:tcPr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p>
                      <a:pPr algn="just"/>
                      <a:endParaRPr lang="es-CL" sz="1000" dirty="0">
                        <a:solidFill>
                          <a:schemeClr val="tx1"/>
                        </a:solidFill>
                        <a:latin typeface="+mn-lt"/>
                      </a:endParaRPr>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38975">
                <a:tc>
                  <a:txBody>
                    <a:bodyPr/>
                    <a:lstStyle/>
                    <a:p>
                      <a:pPr algn="just"/>
                      <a:r>
                        <a:rPr lang="es-CL" sz="1400" dirty="0" smtClean="0">
                          <a:solidFill>
                            <a:schemeClr val="tx1"/>
                          </a:solidFill>
                          <a:latin typeface="+mn-lt"/>
                        </a:rPr>
                        <a:t>PROMEDIO FINAL</a:t>
                      </a:r>
                      <a:endParaRPr lang="es-CL" sz="1400" dirty="0">
                        <a:solidFill>
                          <a:schemeClr val="tx1"/>
                        </a:solidFill>
                        <a:latin typeface="+mn-lt"/>
                      </a:endParaRPr>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rgbClr val="993366"/>
                    </a:solidFill>
                  </a:tcPr>
                </a:tc>
                <a:tc>
                  <a:txBody>
                    <a:bodyPr/>
                    <a:lstStyle/>
                    <a:p>
                      <a:pPr algn="just"/>
                      <a:endParaRPr lang="es-CL" sz="1000" dirty="0">
                        <a:solidFill>
                          <a:schemeClr val="tx1"/>
                        </a:solidFill>
                        <a:latin typeface="+mn-lt"/>
                      </a:endParaRPr>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r>
            </a:tbl>
          </a:graphicData>
        </a:graphic>
      </p:graphicFrame>
      <p:sp>
        <p:nvSpPr>
          <p:cNvPr id="4" name="Rectangle 2"/>
          <p:cNvSpPr/>
          <p:nvPr/>
        </p:nvSpPr>
        <p:spPr>
          <a:xfrm>
            <a:off x="3448472" y="192088"/>
            <a:ext cx="9073008" cy="921702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SIGNIFICATIVO</a:t>
            </a:r>
            <a:endParaRPr lang="es-CL" dirty="0">
              <a:solidFill>
                <a:schemeClr val="tx1"/>
              </a:solidFill>
            </a:endParaRPr>
          </a:p>
        </p:txBody>
      </p:sp>
    </p:spTree>
    <p:extLst>
      <p:ext uri="{BB962C8B-B14F-4D97-AF65-F5344CB8AC3E}">
        <p14:creationId xmlns:p14="http://schemas.microsoft.com/office/powerpoint/2010/main" val="102120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11 Tabla"/>
          <p:cNvGraphicFramePr>
            <a:graphicFrameLocks noGrp="1"/>
          </p:cNvGraphicFramePr>
          <p:nvPr>
            <p:extLst>
              <p:ext uri="{D42A27DB-BD31-4B8C-83A1-F6EECF244321}">
                <p14:modId xmlns:p14="http://schemas.microsoft.com/office/powerpoint/2010/main" val="2738543708"/>
              </p:ext>
            </p:extLst>
          </p:nvPr>
        </p:nvGraphicFramePr>
        <p:xfrm>
          <a:off x="208112" y="4812729"/>
          <a:ext cx="5616624" cy="243840"/>
        </p:xfrm>
        <a:graphic>
          <a:graphicData uri="http://schemas.openxmlformats.org/drawingml/2006/table">
            <a:tbl>
              <a:tblPr>
                <a:tableStyleId>{616DA210-FB5B-4158-B5E0-FEB733F419BA}</a:tableStyleId>
              </a:tblPr>
              <a:tblGrid>
                <a:gridCol w="5616624"/>
              </a:tblGrid>
              <a:tr h="0">
                <a:tc>
                  <a:txBody>
                    <a:bodyPr/>
                    <a:lstStyle/>
                    <a:p>
                      <a:pPr algn="l">
                        <a:spcAft>
                          <a:spcPts val="0"/>
                        </a:spcAft>
                      </a:pPr>
                      <a:r>
                        <a:rPr lang="es-ES" sz="1600" dirty="0" smtClean="0">
                          <a:solidFill>
                            <a:schemeClr val="tx1"/>
                          </a:solidFill>
                          <a:effectLst/>
                        </a:rPr>
                        <a:t>EQUIPO</a:t>
                      </a:r>
                      <a:r>
                        <a:rPr lang="es-ES" sz="1600" baseline="0" dirty="0" smtClean="0">
                          <a:solidFill>
                            <a:schemeClr val="tx1"/>
                          </a:solidFill>
                          <a:effectLst/>
                        </a:rPr>
                        <a:t> DOCENTE</a:t>
                      </a:r>
                      <a:endParaRPr lang="es-CL" sz="1600" dirty="0">
                        <a:solidFill>
                          <a:schemeClr val="tx1"/>
                        </a:solidFill>
                        <a:effectLst/>
                        <a:latin typeface="Times New Roman"/>
                        <a:ea typeface="Times New Roman"/>
                      </a:endParaRPr>
                    </a:p>
                  </a:txBody>
                  <a:tcPr marL="44450" marR="44450" marT="0" marB="0">
                    <a:solidFill>
                      <a:srgbClr val="993366"/>
                    </a:solidFill>
                  </a:tcPr>
                </a:tc>
              </a:tr>
            </a:tbl>
          </a:graphicData>
        </a:graphic>
      </p:graphicFrame>
      <p:sp>
        <p:nvSpPr>
          <p:cNvPr id="8" name="7 Rectángulo"/>
          <p:cNvSpPr/>
          <p:nvPr/>
        </p:nvSpPr>
        <p:spPr>
          <a:xfrm>
            <a:off x="6904856" y="8517223"/>
            <a:ext cx="5688632" cy="830997"/>
          </a:xfrm>
          <a:prstGeom prst="rect">
            <a:avLst/>
          </a:prstGeom>
        </p:spPr>
        <p:txBody>
          <a:bodyPr wrap="square">
            <a:spAutoFit/>
          </a:bodyPr>
          <a:lstStyle/>
          <a:p>
            <a:pPr algn="r"/>
            <a:r>
              <a:rPr lang="es-CL" sz="4800" b="1" dirty="0" smtClean="0">
                <a:solidFill>
                  <a:srgbClr val="993366"/>
                </a:solidFill>
                <a:latin typeface="Calibri" panose="020F0502020204030204" pitchFamily="34" charset="0"/>
              </a:rPr>
              <a:t>TEORIA IV</a:t>
            </a:r>
          </a:p>
        </p:txBody>
      </p:sp>
      <p:graphicFrame>
        <p:nvGraphicFramePr>
          <p:cNvPr id="11" name="10 Tabla"/>
          <p:cNvGraphicFramePr>
            <a:graphicFrameLocks noGrp="1"/>
          </p:cNvGraphicFramePr>
          <p:nvPr>
            <p:extLst>
              <p:ext uri="{D42A27DB-BD31-4B8C-83A1-F6EECF244321}">
                <p14:modId xmlns:p14="http://schemas.microsoft.com/office/powerpoint/2010/main" val="9019843"/>
              </p:ext>
            </p:extLst>
          </p:nvPr>
        </p:nvGraphicFramePr>
        <p:xfrm>
          <a:off x="208112" y="192088"/>
          <a:ext cx="5616624" cy="243840"/>
        </p:xfrm>
        <a:graphic>
          <a:graphicData uri="http://schemas.openxmlformats.org/drawingml/2006/table">
            <a:tbl>
              <a:tblPr>
                <a:tableStyleId>{616DA210-FB5B-4158-B5E0-FEB733F419BA}</a:tableStyleId>
              </a:tblPr>
              <a:tblGrid>
                <a:gridCol w="5616624"/>
              </a:tblGrid>
              <a:tr h="171298">
                <a:tc>
                  <a:txBody>
                    <a:bodyPr/>
                    <a:lstStyle/>
                    <a:p>
                      <a:pPr algn="l">
                        <a:spcAft>
                          <a:spcPts val="0"/>
                        </a:spcAft>
                      </a:pPr>
                      <a:r>
                        <a:rPr lang="es-ES" sz="1600" dirty="0" smtClean="0">
                          <a:solidFill>
                            <a:schemeClr val="tx1"/>
                          </a:solidFill>
                          <a:effectLst/>
                        </a:rPr>
                        <a:t>IDENTIFICACIÓN </a:t>
                      </a:r>
                      <a:r>
                        <a:rPr lang="es-ES" sz="1600" dirty="0">
                          <a:solidFill>
                            <a:schemeClr val="tx1"/>
                          </a:solidFill>
                          <a:effectLst/>
                        </a:rPr>
                        <a:t>DE LA ASIGNATURA </a:t>
                      </a:r>
                      <a:endParaRPr lang="es-CL" sz="1600" dirty="0">
                        <a:solidFill>
                          <a:schemeClr val="tx1"/>
                        </a:solidFill>
                        <a:effectLst/>
                        <a:latin typeface="Times New Roman"/>
                        <a:ea typeface="Times New Roman"/>
                      </a:endParaRPr>
                    </a:p>
                  </a:txBody>
                  <a:tcPr marL="44450" marR="44450" marT="0" marB="0">
                    <a:solidFill>
                      <a:srgbClr val="993366"/>
                    </a:solidFill>
                  </a:tcPr>
                </a:tc>
              </a:tr>
            </a:tbl>
          </a:graphicData>
        </a:graphic>
      </p:graphicFrame>
      <p:sp>
        <p:nvSpPr>
          <p:cNvPr id="2" name="1 Rectángulo"/>
          <p:cNvSpPr/>
          <p:nvPr/>
        </p:nvSpPr>
        <p:spPr>
          <a:xfrm>
            <a:off x="136104" y="6215745"/>
            <a:ext cx="5760640" cy="2723823"/>
          </a:xfrm>
          <a:prstGeom prst="rect">
            <a:avLst/>
          </a:prstGeom>
        </p:spPr>
        <p:txBody>
          <a:bodyPr wrap="square">
            <a:spAutoFit/>
          </a:bodyPr>
          <a:lstStyle/>
          <a:p>
            <a:pPr lvl="0" algn="just">
              <a:tabLst>
                <a:tab pos="315595" algn="l"/>
              </a:tabLst>
            </a:pPr>
            <a:r>
              <a:rPr lang="es-ES" sz="900" b="1" u="sng" dirty="0" smtClean="0"/>
              <a:t>ABSTRACT</a:t>
            </a:r>
          </a:p>
          <a:p>
            <a:pPr algn="just"/>
            <a:r>
              <a:rPr lang="es-CL" sz="900" dirty="0"/>
              <a:t>El curso de Teoría de la Arquitectura IV tiene </a:t>
            </a:r>
            <a:r>
              <a:rPr lang="es-CL" sz="900" dirty="0" smtClean="0"/>
              <a:t>como objetivo </a:t>
            </a:r>
            <a:r>
              <a:rPr lang="es-CL" sz="900" dirty="0"/>
              <a:t>principal asentar y establecer </a:t>
            </a:r>
            <a:r>
              <a:rPr lang="es-CL" sz="900" dirty="0" smtClean="0"/>
              <a:t>las competencias que permitan </a:t>
            </a:r>
            <a:r>
              <a:rPr lang="es-CL" sz="900" dirty="0"/>
              <a:t>a los </a:t>
            </a:r>
            <a:r>
              <a:rPr lang="es-CL" sz="900" dirty="0" smtClean="0"/>
              <a:t>estudiantes constituir </a:t>
            </a:r>
            <a:r>
              <a:rPr lang="es-CL" sz="900" dirty="0"/>
              <a:t>una plataforma de aprendizaje </a:t>
            </a:r>
            <a:r>
              <a:rPr lang="es-CL" sz="900" dirty="0" smtClean="0"/>
              <a:t>y desempeños </a:t>
            </a:r>
            <a:r>
              <a:rPr lang="es-CL" sz="900" dirty="0"/>
              <a:t>dirigida a la formulación, </a:t>
            </a:r>
            <a:r>
              <a:rPr lang="es-CL" sz="900" dirty="0" smtClean="0"/>
              <a:t>generación y</a:t>
            </a:r>
            <a:r>
              <a:rPr lang="es-CL" sz="900" dirty="0"/>
              <a:t> </a:t>
            </a:r>
            <a:r>
              <a:rPr lang="es-CL" sz="900" dirty="0" smtClean="0"/>
              <a:t>desarrollo </a:t>
            </a:r>
            <a:r>
              <a:rPr lang="es-CL" sz="900" dirty="0"/>
              <a:t>de la investigación proyectual y </a:t>
            </a:r>
            <a:r>
              <a:rPr lang="es-CL" sz="900" dirty="0" smtClean="0"/>
              <a:t>disciplinar en </a:t>
            </a:r>
            <a:r>
              <a:rPr lang="es-CL" sz="900" dirty="0"/>
              <a:t>el ámbito de la Arquitectura</a:t>
            </a:r>
            <a:r>
              <a:rPr lang="es-CL" sz="900" dirty="0" smtClean="0"/>
              <a:t>.</a:t>
            </a:r>
          </a:p>
          <a:p>
            <a:pPr algn="just"/>
            <a:endParaRPr lang="es-CL" sz="900" dirty="0"/>
          </a:p>
          <a:p>
            <a:pPr algn="just"/>
            <a:r>
              <a:rPr lang="es-CL" sz="900" dirty="0" smtClean="0"/>
              <a:t>Curso avanzado de reflexión y elaboración teórica sobre fenómenos urbano-arquitectónicos contemporáneos. Es un curso de exploración de la realidad con aplicaciones y desarrollo de herramientas conceptuales, que mediante la apertura hacia otros campos del conocimiento permite concebir y aportar interpretaciones constructivas y dinámicas sobre la ciudad, que  no se relacionan necesariamente con el problema proyectual, sino con una dimensión mas amplia de la arquitectura. En tal sentido el curso fomenta un alto nivel de conceptualización y complejidad, pero al mismo tiempo aplicado a casos reales y concretos. </a:t>
            </a:r>
          </a:p>
          <a:p>
            <a:pPr algn="just"/>
            <a:endParaRPr lang="es-MX" sz="900" b="1" dirty="0" smtClean="0"/>
          </a:p>
          <a:p>
            <a:pPr algn="just">
              <a:spcAft>
                <a:spcPts val="0"/>
              </a:spcAft>
              <a:tabLst>
                <a:tab pos="315595" algn="l"/>
              </a:tabLst>
            </a:pPr>
            <a:r>
              <a:rPr lang="es-MX" sz="900" b="1" u="sng" dirty="0" smtClean="0"/>
              <a:t>OBJETIVO HABILITANTE</a:t>
            </a:r>
          </a:p>
          <a:p>
            <a:pPr algn="just"/>
            <a:r>
              <a:rPr lang="es-ES" sz="900" dirty="0"/>
              <a:t>Instalación de capacidades que le permitan al alumno ingresar en el manejo y formulación de tesis que permitan abrir variables de mayor complejidad para el estudio de la arquitectura</a:t>
            </a:r>
            <a:endParaRPr lang="es-CL" sz="900" dirty="0"/>
          </a:p>
          <a:p>
            <a:pPr algn="just"/>
            <a:r>
              <a:rPr lang="es-ES" sz="900" dirty="0"/>
              <a:t>Adquisición de herramientas teóricas aplicables a la producción discursiva en el campo de la arquitectura con aportes de otros campos disciplinares</a:t>
            </a:r>
            <a:endParaRPr lang="es-CL" sz="900" dirty="0"/>
          </a:p>
          <a:p>
            <a:pPr algn="just"/>
            <a:r>
              <a:rPr lang="es-ES" sz="900" dirty="0"/>
              <a:t>Capacidad de detectar problemas de interés, manejar herramientas conceptuales, construir interpretaciones argumentativas y coherentes, y formular sus ideas y conclusiones en formatos textuales narrativos. </a:t>
            </a:r>
            <a:endParaRPr lang="es-CL" sz="900" dirty="0"/>
          </a:p>
        </p:txBody>
      </p:sp>
      <p:graphicFrame>
        <p:nvGraphicFramePr>
          <p:cNvPr id="4" name="3 Tabla"/>
          <p:cNvGraphicFramePr>
            <a:graphicFrameLocks noGrp="1"/>
          </p:cNvGraphicFramePr>
          <p:nvPr>
            <p:extLst>
              <p:ext uri="{D42A27DB-BD31-4B8C-83A1-F6EECF244321}">
                <p14:modId xmlns:p14="http://schemas.microsoft.com/office/powerpoint/2010/main" val="1501403699"/>
              </p:ext>
            </p:extLst>
          </p:nvPr>
        </p:nvGraphicFramePr>
        <p:xfrm>
          <a:off x="208112" y="5128577"/>
          <a:ext cx="5616624" cy="1008112"/>
        </p:xfrm>
        <a:graphic>
          <a:graphicData uri="http://schemas.openxmlformats.org/drawingml/2006/table">
            <a:tbl>
              <a:tblPr>
                <a:tableStyleId>{616DA210-FB5B-4158-B5E0-FEB733F419BA}</a:tableStyleId>
              </a:tblPr>
              <a:tblGrid>
                <a:gridCol w="2363116"/>
                <a:gridCol w="3253508"/>
              </a:tblGrid>
              <a:tr h="176340">
                <a:tc gridSpan="2">
                  <a:txBody>
                    <a:bodyPr/>
                    <a:lstStyle/>
                    <a:p>
                      <a:pPr>
                        <a:spcAft>
                          <a:spcPts val="0"/>
                        </a:spcAft>
                      </a:pPr>
                      <a:r>
                        <a:rPr lang="es-CL" sz="900" dirty="0" smtClean="0">
                          <a:effectLst/>
                        </a:rPr>
                        <a:t>Identificación </a:t>
                      </a:r>
                      <a:r>
                        <a:rPr lang="es-CL" sz="900" dirty="0">
                          <a:effectLst/>
                        </a:rPr>
                        <a:t>del equipo </a:t>
                      </a:r>
                      <a:r>
                        <a:rPr lang="es-CL" sz="900" dirty="0" smtClean="0">
                          <a:effectLst/>
                        </a:rPr>
                        <a:t>docente</a:t>
                      </a:r>
                      <a:endParaRPr lang="es-CL" sz="1200" dirty="0">
                        <a:effectLst/>
                        <a:latin typeface="Times New Roman"/>
                        <a:ea typeface="Times New Roman"/>
                      </a:endParaRPr>
                    </a:p>
                  </a:txBody>
                  <a:tcPr marL="44450" marR="44450" marT="0" marB="0" anchor="ctr"/>
                </a:tc>
                <a:tc hMerge="1">
                  <a:txBody>
                    <a:bodyPr/>
                    <a:lstStyle/>
                    <a:p>
                      <a:endParaRPr lang="es-CL"/>
                    </a:p>
                  </a:txBody>
                  <a:tcPr/>
                </a:tc>
              </a:tr>
              <a:tr h="333086">
                <a:tc>
                  <a:txBody>
                    <a:bodyPr/>
                    <a:lstStyle/>
                    <a:p>
                      <a:pPr>
                        <a:spcAft>
                          <a:spcPts val="0"/>
                        </a:spcAft>
                      </a:pPr>
                      <a:r>
                        <a:rPr lang="es-ES" sz="900" b="1" dirty="0">
                          <a:effectLst/>
                        </a:rPr>
                        <a:t>Nombre</a:t>
                      </a:r>
                      <a:endParaRPr lang="es-CL" sz="1200" b="1" dirty="0">
                        <a:effectLst/>
                        <a:latin typeface="Times New Roman"/>
                        <a:ea typeface="Times New Roman"/>
                      </a:endParaRPr>
                    </a:p>
                  </a:txBody>
                  <a:tcPr marL="44450" marR="44450" marT="0" marB="0" anchor="ctr"/>
                </a:tc>
                <a:tc>
                  <a:txBody>
                    <a:bodyPr/>
                    <a:lstStyle/>
                    <a:p>
                      <a:pPr>
                        <a:spcAft>
                          <a:spcPts val="0"/>
                        </a:spcAft>
                      </a:pPr>
                      <a:r>
                        <a:rPr lang="es-ES" sz="900" b="1" dirty="0" smtClean="0">
                          <a:effectLst/>
                        </a:rPr>
                        <a:t>Antecedentes</a:t>
                      </a:r>
                      <a:endParaRPr lang="es-CL" sz="1200" dirty="0">
                        <a:effectLst/>
                        <a:latin typeface="Times New Roman"/>
                        <a:ea typeface="Times New Roman"/>
                      </a:endParaRPr>
                    </a:p>
                  </a:txBody>
                  <a:tcPr marL="44450" marR="44450" marT="0" marB="0" anchor="ctr"/>
                </a:tc>
              </a:tr>
              <a:tr h="235120">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r>
                        <a:rPr lang="es-CL" sz="900" dirty="0">
                          <a:effectLst/>
                        </a:rPr>
                        <a:t> </a:t>
                      </a:r>
                      <a:endParaRPr lang="es-CL" sz="1200" dirty="0">
                        <a:effectLst/>
                        <a:latin typeface="Times New Roman"/>
                        <a:ea typeface="Times New Roman"/>
                      </a:endParaRPr>
                    </a:p>
                  </a:txBody>
                  <a:tcPr marL="44450" marR="44450" marT="0" marB="0" anchor="ctr"/>
                </a:tc>
              </a:tr>
              <a:tr h="263566">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endParaRPr lang="es-CL" sz="1200" dirty="0">
                        <a:effectLst/>
                        <a:latin typeface="Times New Roman"/>
                        <a:ea typeface="Times New Roman"/>
                      </a:endParaRPr>
                    </a:p>
                  </a:txBody>
                  <a:tcPr marL="44450" marR="44450" marT="0" marB="0" anchor="ct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46803391"/>
              </p:ext>
            </p:extLst>
          </p:nvPr>
        </p:nvGraphicFramePr>
        <p:xfrm>
          <a:off x="208112" y="552128"/>
          <a:ext cx="5603531" cy="4104453"/>
        </p:xfrm>
        <a:graphic>
          <a:graphicData uri="http://schemas.openxmlformats.org/drawingml/2006/table">
            <a:tbl>
              <a:tblPr>
                <a:tableStyleId>{616DA210-FB5B-4158-B5E0-FEB733F419BA}</a:tableStyleId>
              </a:tblPr>
              <a:tblGrid>
                <a:gridCol w="1257602"/>
                <a:gridCol w="1179001"/>
                <a:gridCol w="1179001"/>
                <a:gridCol w="402825"/>
                <a:gridCol w="720501"/>
                <a:gridCol w="864601"/>
              </a:tblGrid>
              <a:tr h="196385">
                <a:tc gridSpan="6">
                  <a:txBody>
                    <a:bodyPr/>
                    <a:lstStyle/>
                    <a:p>
                      <a:pPr algn="l" fontAlgn="b"/>
                      <a:r>
                        <a:rPr lang="es-CL" sz="1100" u="none" strike="noStrike" dirty="0">
                          <a:effectLst/>
                        </a:rPr>
                        <a:t>ANTECEDENTES GENERALES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392771">
                <a:tc>
                  <a:txBody>
                    <a:bodyPr/>
                    <a:lstStyle/>
                    <a:p>
                      <a:pPr algn="l" fontAlgn="t"/>
                      <a:r>
                        <a:rPr lang="es-CL" sz="1100" u="none" strike="noStrike" dirty="0">
                          <a:effectLst/>
                        </a:rPr>
                        <a:t>Nombre de la Asignatura: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u="none" strike="noStrike" dirty="0" smtClean="0">
                          <a:effectLst/>
                        </a:rPr>
                        <a:t>Teoría de la arquitectura</a:t>
                      </a:r>
                      <a:r>
                        <a:rPr lang="es-CL" sz="1100" u="none" strike="noStrike" baseline="0" dirty="0" smtClean="0">
                          <a:effectLst/>
                        </a:rPr>
                        <a:t> IV</a:t>
                      </a:r>
                      <a:endParaRPr lang="es-CL" sz="1100" b="1"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Plan Curricular: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t"/>
                      <a:r>
                        <a:rPr lang="es-CL" sz="1100" u="none" strike="noStrike">
                          <a:effectLst/>
                        </a:rPr>
                        <a:t>AR02</a:t>
                      </a:r>
                      <a:endParaRPr lang="es-CL" sz="1100" b="0" i="0" u="none" strike="noStrike">
                        <a:solidFill>
                          <a:srgbClr val="000000"/>
                        </a:solidFill>
                        <a:effectLst/>
                        <a:latin typeface="Calibri" panose="020F0502020204030204" pitchFamily="34" charset="0"/>
                      </a:endParaRPr>
                    </a:p>
                  </a:txBody>
                  <a:tcPr marL="9819" marR="9819" marT="9819" marB="0"/>
                </a:tc>
              </a:tr>
              <a:tr h="265120">
                <a:tc>
                  <a:txBody>
                    <a:bodyPr/>
                    <a:lstStyle/>
                    <a:p>
                      <a:pPr algn="l" fontAlgn="t"/>
                      <a:r>
                        <a:rPr lang="es-CL" sz="1100" u="none" strike="noStrike" dirty="0">
                          <a:effectLst/>
                        </a:rPr>
                        <a:t>Escuela: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u="none" strike="noStrike" dirty="0" smtClean="0">
                          <a:effectLst/>
                        </a:rPr>
                        <a:t>Arquitectura</a:t>
                      </a:r>
                      <a:r>
                        <a:rPr lang="es-CL" sz="1100" b="0" i="0" u="none" strike="noStrike" baseline="0" dirty="0">
                          <a:solidFill>
                            <a:srgbClr val="000000"/>
                          </a:solidFill>
                          <a:effectLst/>
                          <a:latin typeface="Calibri" panose="020F0502020204030204" pitchFamily="34" charset="0"/>
                        </a:rPr>
                        <a:t> </a:t>
                      </a:r>
                      <a:endParaRPr lang="es-CL" sz="1100" u="none" strike="noStrike" dirty="0" smtClean="0">
                        <a:effectLst/>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t"/>
                      <a:r>
                        <a:rPr lang="es-CL" sz="1100" u="none" strike="noStrike" dirty="0">
                          <a:effectLst/>
                        </a:rPr>
                        <a:t>Facultad:</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a:effectLst/>
                        </a:rPr>
                        <a:t>FAUP</a:t>
                      </a:r>
                      <a:endParaRPr lang="es-CL" sz="1100" b="0" i="0" u="none" strike="noStrike">
                        <a:solidFill>
                          <a:srgbClr val="000000"/>
                        </a:solidFill>
                        <a:effectLst/>
                        <a:latin typeface="Calibri" panose="020F0502020204030204" pitchFamily="34" charset="0"/>
                      </a:endParaRPr>
                    </a:p>
                  </a:txBody>
                  <a:tcPr marL="9819" marR="9819" marT="9819" marB="0"/>
                </a:tc>
              </a:tr>
              <a:tr h="196385">
                <a:tc>
                  <a:txBody>
                    <a:bodyPr/>
                    <a:lstStyle/>
                    <a:p>
                      <a:pPr algn="l" fontAlgn="b"/>
                      <a:r>
                        <a:rPr lang="es-CL" sz="1100" u="none" strike="noStrike" dirty="0">
                          <a:effectLst/>
                        </a:rPr>
                        <a:t>Pre-Requisitos: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3">
                  <a:txBody>
                    <a:bodyPr/>
                    <a:lstStyle/>
                    <a:p>
                      <a:pPr algn="l" fontAlgn="b"/>
                      <a:r>
                        <a:rPr lang="es-CL" sz="1100" b="0" i="0" u="none" strike="noStrike" dirty="0" smtClean="0">
                          <a:solidFill>
                            <a:schemeClr val="tx1"/>
                          </a:solidFill>
                          <a:effectLst/>
                          <a:latin typeface="+mn-lt"/>
                        </a:rPr>
                        <a:t>Teoría</a:t>
                      </a:r>
                      <a:r>
                        <a:rPr lang="es-CL" sz="1100" b="0" i="0" u="none" strike="noStrike" baseline="0" dirty="0" smtClean="0">
                          <a:solidFill>
                            <a:schemeClr val="tx1"/>
                          </a:solidFill>
                          <a:effectLst/>
                          <a:latin typeface="+mn-lt"/>
                        </a:rPr>
                        <a:t> de la arquitectura III</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Código:</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b"/>
                      <a:r>
                        <a:rPr lang="es-CL" sz="1100" u="none" strike="noStrike" dirty="0" smtClean="0">
                          <a:effectLst/>
                        </a:rPr>
                        <a:t>3395</a:t>
                      </a:r>
                      <a:endParaRPr lang="es-CL" sz="1100" b="0" i="0" u="none" strike="noStrike" dirty="0">
                        <a:solidFill>
                          <a:srgbClr val="000000"/>
                        </a:solidFill>
                        <a:effectLst/>
                        <a:latin typeface="Calibri" panose="020F0502020204030204" pitchFamily="34" charset="0"/>
                      </a:endParaRPr>
                    </a:p>
                  </a:txBody>
                  <a:tcPr marL="9819" marR="9819" marT="9819" marB="0" anchor="b"/>
                </a:tc>
              </a:tr>
              <a:tr h="363313">
                <a:tc>
                  <a:txBody>
                    <a:bodyPr/>
                    <a:lstStyle/>
                    <a:p>
                      <a:pPr algn="l" fontAlgn="b"/>
                      <a:r>
                        <a:rPr lang="es-CL" sz="1100" u="none" strike="noStrike" dirty="0">
                          <a:effectLst/>
                        </a:rPr>
                        <a:t>Ubicación en Plan de Estudios: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t"/>
                      <a:r>
                        <a:rPr lang="es-CL" sz="1100" u="none" strike="noStrike" dirty="0" smtClean="0">
                          <a:effectLst/>
                        </a:rPr>
                        <a:t>Quinto </a:t>
                      </a:r>
                      <a:r>
                        <a:rPr lang="es-CL" sz="1100" u="none" strike="noStrike" dirty="0">
                          <a:effectLst/>
                        </a:rPr>
                        <a:t>Semestre </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b="0" i="0" u="none" strike="noStrike" dirty="0" smtClean="0">
                          <a:solidFill>
                            <a:schemeClr val="tx1"/>
                          </a:solidFill>
                          <a:effectLst/>
                          <a:latin typeface="+mn-lt"/>
                        </a:rPr>
                        <a:t>Ciclo </a:t>
                      </a:r>
                      <a:r>
                        <a:rPr lang="es-CL" sz="1100" b="0" i="0" u="none" strike="noStrike" baseline="0" dirty="0" smtClean="0">
                          <a:solidFill>
                            <a:schemeClr val="tx1"/>
                          </a:solidFill>
                          <a:effectLst/>
                          <a:latin typeface="+mn-lt"/>
                        </a:rPr>
                        <a:t>avanzado</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Carácter: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a:effectLst/>
                        </a:rPr>
                        <a:t>Semestral </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b"/>
                      <a:r>
                        <a:rPr lang="es-CL" sz="1100" u="none" strike="noStrike">
                          <a:effectLst/>
                        </a:rPr>
                        <a:t>Obligatorio</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r>
              <a:tr h="196385">
                <a:tc gridSpan="6">
                  <a:txBody>
                    <a:bodyPr/>
                    <a:lstStyle/>
                    <a:p>
                      <a:pPr algn="l" fontAlgn="b"/>
                      <a:r>
                        <a:rPr lang="es-CL" sz="1100" u="none" strike="noStrike" dirty="0">
                          <a:effectLst/>
                        </a:rPr>
                        <a:t>CARGA ACADÉMICA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Créditos: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dirty="0">
                          <a:effectLst/>
                        </a:rPr>
                        <a:t>3</a:t>
                      </a:r>
                      <a:r>
                        <a:rPr lang="es-CL" sz="1100" u="none" strike="noStrike" dirty="0" smtClean="0">
                          <a:effectLst/>
                        </a:rPr>
                        <a:t> </a:t>
                      </a:r>
                      <a:r>
                        <a:rPr lang="es-CL" sz="1100" u="none" strike="noStrike" dirty="0">
                          <a:effectLst/>
                        </a:rPr>
                        <a:t>Créditos</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t"/>
                      <a:r>
                        <a:rPr lang="es-CL" sz="1100" u="none" strike="noStrike" dirty="0" smtClean="0">
                          <a:effectLst/>
                        </a:rPr>
                        <a:t>81 </a:t>
                      </a:r>
                      <a:r>
                        <a:rPr lang="es-CL" sz="1100" u="none" strike="noStrike" dirty="0" err="1">
                          <a:effectLst/>
                        </a:rPr>
                        <a:t>hrs</a:t>
                      </a:r>
                      <a:r>
                        <a:rPr lang="es-CL" sz="1100" u="none" strike="noStrike" dirty="0">
                          <a:effectLst/>
                        </a:rPr>
                        <a:t>. Cronológicas totales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598976">
                <a:tc>
                  <a:txBody>
                    <a:bodyPr/>
                    <a:lstStyle/>
                    <a:p>
                      <a:pPr algn="l" fontAlgn="t"/>
                      <a:r>
                        <a:rPr lang="es-CL" sz="1100" u="none" strike="noStrike" dirty="0">
                          <a:effectLst/>
                        </a:rPr>
                        <a:t>Tiempo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dirty="0">
                          <a:effectLst/>
                        </a:rPr>
                        <a:t>4 </a:t>
                      </a:r>
                      <a:r>
                        <a:rPr lang="es-CL" sz="1100" u="none" strike="noStrike" dirty="0" err="1">
                          <a:effectLst/>
                        </a:rPr>
                        <a:t>hrs</a:t>
                      </a:r>
                      <a:r>
                        <a:rPr lang="es-CL" sz="1100" u="none" strike="noStrike" dirty="0">
                          <a:effectLst/>
                        </a:rPr>
                        <a:t>. Académicas por semana</a:t>
                      </a:r>
                      <a:endParaRPr lang="es-CL" sz="1100" b="0" i="0" u="none" strike="noStrike" dirty="0">
                        <a:solidFill>
                          <a:srgbClr val="000000"/>
                        </a:solidFill>
                        <a:effectLst/>
                        <a:latin typeface="Calibri" panose="020F0502020204030204" pitchFamily="34" charset="0"/>
                      </a:endParaRPr>
                    </a:p>
                  </a:txBody>
                  <a:tcPr marL="9819" marR="9819" marT="9819" marB="0"/>
                </a:tc>
                <a:tc>
                  <a:txBody>
                    <a:bodyPr/>
                    <a:lstStyle/>
                    <a:p>
                      <a:pPr algn="l" fontAlgn="b"/>
                      <a:r>
                        <a:rPr lang="es-CL" sz="1100" u="none" strike="noStrike" dirty="0">
                          <a:effectLst/>
                        </a:rPr>
                        <a:t>Equivalen a 3 </a:t>
                      </a:r>
                      <a:r>
                        <a:rPr lang="es-CL" sz="1100" u="none" strike="noStrike" dirty="0" err="1">
                          <a:effectLst/>
                        </a:rPr>
                        <a:t>hrs</a:t>
                      </a:r>
                      <a:r>
                        <a:rPr lang="es-CL" sz="1100" u="none" strike="noStrike" dirty="0">
                          <a:effectLst/>
                        </a:rPr>
                        <a:t>. Cronológicas por semana</a:t>
                      </a:r>
                      <a:endParaRPr lang="es-CL" sz="1100" b="0" i="0" u="none" strike="noStrike" dirty="0">
                        <a:solidFill>
                          <a:srgbClr val="000000"/>
                        </a:solidFill>
                        <a:effectLst/>
                        <a:latin typeface="Calibri" panose="020F0502020204030204" pitchFamily="34" charset="0"/>
                      </a:endParaRPr>
                    </a:p>
                  </a:txBody>
                  <a:tcPr marL="9819" marR="9819" marT="9819" marB="0"/>
                </a:tc>
                <a:tc gridSpan="3">
                  <a:txBody>
                    <a:bodyPr/>
                    <a:lstStyle/>
                    <a:p>
                      <a:pPr algn="l" fontAlgn="t"/>
                      <a:r>
                        <a:rPr lang="es-CL" sz="1100" u="none" strike="noStrike" dirty="0">
                          <a:effectLst/>
                        </a:rPr>
                        <a:t>54 </a:t>
                      </a:r>
                      <a:r>
                        <a:rPr lang="es-CL" sz="1100" u="none" strike="noStrike" dirty="0" err="1">
                          <a:effectLst/>
                        </a:rPr>
                        <a:t>hrs</a:t>
                      </a:r>
                      <a:r>
                        <a:rPr lang="es-CL" sz="1100" u="none" strike="noStrike" dirty="0">
                          <a:effectLst/>
                        </a:rPr>
                        <a:t> cronológicas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305963">
                <a:tc>
                  <a:txBody>
                    <a:bodyPr/>
                    <a:lstStyle/>
                    <a:p>
                      <a:pPr algn="l" fontAlgn="t"/>
                      <a:r>
                        <a:rPr lang="es-CL" sz="1100" u="none" strike="noStrike" dirty="0">
                          <a:effectLst/>
                        </a:rPr>
                        <a:t>Tiempo no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2">
                  <a:txBody>
                    <a:bodyPr/>
                    <a:lstStyle/>
                    <a:p>
                      <a:pPr algn="l" fontAlgn="t"/>
                      <a:r>
                        <a:rPr lang="es-CL" sz="1100" u="none" strike="noStrike" dirty="0" smtClean="0">
                          <a:effectLst/>
                        </a:rPr>
                        <a:t>1,5 </a:t>
                      </a:r>
                      <a:r>
                        <a:rPr lang="es-CL" sz="1100" u="none" strike="noStrike" dirty="0" err="1">
                          <a:effectLst/>
                        </a:rPr>
                        <a:t>hrs</a:t>
                      </a:r>
                      <a:r>
                        <a:rPr lang="es-CL" sz="1100" u="none" strike="noStrike" dirty="0">
                          <a:effectLst/>
                        </a:rPr>
                        <a:t>. </a:t>
                      </a:r>
                      <a:r>
                        <a:rPr lang="es-CL" sz="800" u="none" strike="noStrike" dirty="0">
                          <a:effectLst/>
                        </a:rPr>
                        <a:t>Nota: Las horas no presenciales corresponden al tiempo que el alumno dedica a actividades fueras de las programadas académicamente. Por ej. Desarrollo de proyectos, trabajos de investigación, lectura de textos, pesquisa bibliográfica, estudio para pruebas, etc. y en este programa debe garantizarse que no serán excedidas.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u="none" strike="noStrike" dirty="0" smtClean="0">
                          <a:effectLst/>
                        </a:rPr>
                        <a:t>27 </a:t>
                      </a:r>
                      <a:r>
                        <a:rPr lang="es-CL" sz="1100" u="none" strike="noStrike" dirty="0" err="1">
                          <a:effectLst/>
                        </a:rPr>
                        <a:t>hrs</a:t>
                      </a:r>
                      <a:r>
                        <a:rPr lang="es-CL" sz="1100" u="none" strike="noStrike" dirty="0">
                          <a:effectLst/>
                        </a:rPr>
                        <a:t>. Cronológicas no presenciales por semestre</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Vigencia: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5">
                  <a:txBody>
                    <a:bodyPr/>
                    <a:lstStyle/>
                    <a:p>
                      <a:pPr algn="l" fontAlgn="b"/>
                      <a:r>
                        <a:rPr lang="es-CL" sz="1100" u="none" strike="noStrike" dirty="0" smtClean="0">
                          <a:effectLst/>
                        </a:rPr>
                        <a:t>2012-2014</a:t>
                      </a:r>
                      <a:endParaRPr lang="es-CL" sz="1100" b="1"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bl>
          </a:graphicData>
        </a:graphic>
      </p:graphicFrame>
    </p:spTree>
    <p:extLst>
      <p:ext uri="{BB962C8B-B14F-4D97-AF65-F5344CB8AC3E}">
        <p14:creationId xmlns:p14="http://schemas.microsoft.com/office/powerpoint/2010/main" val="1361785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1 Tabla"/>
          <p:cNvGraphicFramePr>
            <a:graphicFrameLocks noGrp="1"/>
          </p:cNvGraphicFramePr>
          <p:nvPr>
            <p:extLst>
              <p:ext uri="{D42A27DB-BD31-4B8C-83A1-F6EECF244321}">
                <p14:modId xmlns:p14="http://schemas.microsoft.com/office/powerpoint/2010/main" val="1248262460"/>
              </p:ext>
            </p:extLst>
          </p:nvPr>
        </p:nvGraphicFramePr>
        <p:xfrm>
          <a:off x="208112" y="192088"/>
          <a:ext cx="3096344" cy="9115592"/>
        </p:xfrm>
        <a:graphic>
          <a:graphicData uri="http://schemas.openxmlformats.org/drawingml/2006/table">
            <a:tbl>
              <a:tblPr firstRow="1" bandRow="1">
                <a:tableStyleId>{5940675A-B579-460E-94D1-54222C63F5DA}</a:tableStyleId>
              </a:tblPr>
              <a:tblGrid>
                <a:gridCol w="720080"/>
                <a:gridCol w="1872208"/>
                <a:gridCol w="504056"/>
              </a:tblGrid>
              <a:tr h="373007">
                <a:tc gridSpan="3">
                  <a:txBody>
                    <a:bodyPr/>
                    <a:lstStyle/>
                    <a:p>
                      <a:pPr algn="just"/>
                      <a:r>
                        <a:rPr lang="es-CL" sz="1800" b="0" dirty="0" smtClean="0">
                          <a:latin typeface="+mn-lt"/>
                          <a:cs typeface="Arial" pitchFamily="34" charset="0"/>
                        </a:rPr>
                        <a:t>CONTENIDOS</a:t>
                      </a:r>
                      <a:endParaRPr lang="es-CL" sz="1800" b="0" dirty="0">
                        <a:latin typeface="+mn-lt"/>
                        <a:cs typeface="Arial" pitchFamily="34" charset="0"/>
                      </a:endParaRPr>
                    </a:p>
                  </a:txBody>
                  <a:tcPr>
                    <a:solidFill>
                      <a:srgbClr val="993366"/>
                    </a:solidFill>
                  </a:tcPr>
                </a:tc>
                <a:tc hMerge="1">
                  <a:txBody>
                    <a:bodyPr/>
                    <a:lstStyle/>
                    <a:p>
                      <a:endParaRPr lang="es-CL"/>
                    </a:p>
                  </a:txBody>
                  <a:tcPr/>
                </a:tc>
                <a:tc hMerge="1">
                  <a:txBody>
                    <a:bodyPr/>
                    <a:lstStyle/>
                    <a:p>
                      <a:pPr algn="just"/>
                      <a:endParaRPr lang="es-CL" sz="1800" b="0" dirty="0">
                        <a:latin typeface="+mn-lt"/>
                        <a:cs typeface="Arial" pitchFamily="34" charset="0"/>
                      </a:endParaRPr>
                    </a:p>
                  </a:txBody>
                  <a:tcPr>
                    <a:solidFill>
                      <a:srgbClr val="CCCC00"/>
                    </a:solidFill>
                  </a:tcPr>
                </a:tc>
              </a:tr>
              <a:tr h="2075265">
                <a:tc gridSpan="3">
                  <a:txBody>
                    <a:bodyPr/>
                    <a:lstStyle/>
                    <a:p>
                      <a:pPr algn="just"/>
                      <a:r>
                        <a:rPr lang="es-CL" sz="1000" kern="1200" dirty="0" smtClean="0">
                          <a:solidFill>
                            <a:schemeClr val="tx1"/>
                          </a:solidFill>
                          <a:effectLst/>
                          <a:latin typeface="+mn-lt"/>
                          <a:ea typeface="+mn-ea"/>
                          <a:cs typeface="Arial" pitchFamily="34" charset="0"/>
                        </a:rPr>
                        <a:t>UNIDAD 1</a:t>
                      </a:r>
                    </a:p>
                    <a:p>
                      <a:pPr algn="just"/>
                      <a:r>
                        <a:rPr lang="es-CL" sz="1000" kern="1200" dirty="0" smtClean="0">
                          <a:solidFill>
                            <a:schemeClr val="tx1"/>
                          </a:solidFill>
                          <a:effectLst/>
                          <a:latin typeface="+mn-lt"/>
                          <a:ea typeface="+mn-ea"/>
                          <a:cs typeface="Arial" pitchFamily="34" charset="0"/>
                        </a:rPr>
                        <a:t>EXPERIENCIA. LA ARQUITECTURA COMO REGISTRO SIMBOLICO</a:t>
                      </a:r>
                    </a:p>
                    <a:p>
                      <a:pPr algn="just"/>
                      <a:endParaRPr lang="es-CL" sz="1000" kern="1200" dirty="0" smtClean="0">
                        <a:solidFill>
                          <a:schemeClr val="tx1"/>
                        </a:solidFill>
                        <a:effectLst/>
                        <a:latin typeface="+mn-lt"/>
                        <a:ea typeface="+mn-ea"/>
                        <a:cs typeface="Arial" pitchFamily="34" charset="0"/>
                      </a:endParaRPr>
                    </a:p>
                    <a:p>
                      <a:pPr algn="just"/>
                      <a:r>
                        <a:rPr lang="es-CL" sz="1000" kern="1200" dirty="0" smtClean="0">
                          <a:solidFill>
                            <a:schemeClr val="tx1"/>
                          </a:solidFill>
                          <a:effectLst/>
                          <a:latin typeface="+mn-lt"/>
                          <a:ea typeface="+mn-ea"/>
                          <a:cs typeface="Arial" pitchFamily="34" charset="0"/>
                        </a:rPr>
                        <a:t>UNIDAD 2</a:t>
                      </a:r>
                    </a:p>
                    <a:p>
                      <a:pPr algn="just"/>
                      <a:r>
                        <a:rPr lang="es-CL" sz="1000" kern="1200" dirty="0" smtClean="0">
                          <a:solidFill>
                            <a:schemeClr val="tx1"/>
                          </a:solidFill>
                          <a:effectLst/>
                          <a:latin typeface="+mn-lt"/>
                          <a:ea typeface="+mn-ea"/>
                          <a:cs typeface="Arial" pitchFamily="34" charset="0"/>
                        </a:rPr>
                        <a:t>PUNTOS</a:t>
                      </a:r>
                      <a:r>
                        <a:rPr lang="es-CL" sz="1000" kern="1200" baseline="0" dirty="0" smtClean="0">
                          <a:solidFill>
                            <a:schemeClr val="tx1"/>
                          </a:solidFill>
                          <a:effectLst/>
                          <a:latin typeface="+mn-lt"/>
                          <a:ea typeface="+mn-ea"/>
                          <a:cs typeface="Arial" pitchFamily="34" charset="0"/>
                        </a:rPr>
                        <a:t> CRITICOS. SUBJETIVIDAD Y ESPACIO ARQUITECTONICO</a:t>
                      </a:r>
                      <a:endParaRPr lang="es-CL" sz="1000" kern="1200" dirty="0" smtClean="0">
                        <a:solidFill>
                          <a:schemeClr val="tx1"/>
                        </a:solidFill>
                        <a:effectLst/>
                        <a:latin typeface="+mn-lt"/>
                        <a:ea typeface="+mn-ea"/>
                        <a:cs typeface="Arial" pitchFamily="34" charset="0"/>
                      </a:endParaRPr>
                    </a:p>
                    <a:p>
                      <a:pPr algn="just"/>
                      <a:endParaRPr lang="es-CL" sz="1000" kern="1200" dirty="0" smtClean="0">
                        <a:solidFill>
                          <a:schemeClr val="tx1"/>
                        </a:solidFill>
                        <a:effectLst/>
                        <a:latin typeface="+mn-lt"/>
                        <a:ea typeface="+mn-ea"/>
                        <a:cs typeface="Arial" pitchFamily="34" charset="0"/>
                      </a:endParaRPr>
                    </a:p>
                    <a:p>
                      <a:pPr algn="just"/>
                      <a:r>
                        <a:rPr lang="es-CL" sz="1000" kern="1200" dirty="0" smtClean="0">
                          <a:solidFill>
                            <a:schemeClr val="tx1"/>
                          </a:solidFill>
                          <a:effectLst/>
                          <a:latin typeface="+mn-lt"/>
                          <a:ea typeface="+mn-ea"/>
                          <a:cs typeface="Arial" pitchFamily="34" charset="0"/>
                        </a:rPr>
                        <a:t>UNIDAD</a:t>
                      </a:r>
                      <a:r>
                        <a:rPr lang="es-CL" sz="1000" kern="1200" baseline="0" dirty="0" smtClean="0">
                          <a:solidFill>
                            <a:schemeClr val="tx1"/>
                          </a:solidFill>
                          <a:effectLst/>
                          <a:latin typeface="+mn-lt"/>
                          <a:ea typeface="+mn-ea"/>
                          <a:cs typeface="Arial" pitchFamily="34" charset="0"/>
                        </a:rPr>
                        <a:t> 3</a:t>
                      </a:r>
                    </a:p>
                    <a:p>
                      <a:pPr algn="just"/>
                      <a:r>
                        <a:rPr lang="es-CL" sz="1000" kern="1200" baseline="0" dirty="0" smtClean="0">
                          <a:solidFill>
                            <a:schemeClr val="tx1"/>
                          </a:solidFill>
                          <a:effectLst/>
                          <a:latin typeface="+mn-lt"/>
                          <a:ea typeface="+mn-ea"/>
                          <a:cs typeface="Arial" pitchFamily="34" charset="0"/>
                        </a:rPr>
                        <a:t>NARRACION. CONSTRUCCION DE MIRADAS ALTERNATIVAS</a:t>
                      </a:r>
                    </a:p>
                    <a:p>
                      <a:pPr algn="just"/>
                      <a:r>
                        <a:rPr lang="es-CL" sz="1000" kern="1200" dirty="0" smtClean="0">
                          <a:solidFill>
                            <a:schemeClr val="tx1"/>
                          </a:solidFill>
                          <a:effectLst/>
                          <a:latin typeface="+mn-lt"/>
                          <a:ea typeface="+mn-ea"/>
                          <a:cs typeface="+mn-cs"/>
                        </a:rPr>
                        <a:t>El valor de la palabra, del texto como vehículo del</a:t>
                      </a:r>
                      <a:r>
                        <a:rPr lang="es-CL" sz="1000" kern="1200" baseline="0" dirty="0" smtClean="0">
                          <a:solidFill>
                            <a:schemeClr val="tx1"/>
                          </a:solidFill>
                          <a:effectLst/>
                          <a:latin typeface="+mn-lt"/>
                          <a:ea typeface="+mn-ea"/>
                          <a:cs typeface="+mn-cs"/>
                        </a:rPr>
                        <a:t> </a:t>
                      </a:r>
                      <a:r>
                        <a:rPr lang="es-CL" sz="1000" kern="1200" dirty="0" smtClean="0">
                          <a:solidFill>
                            <a:schemeClr val="tx1"/>
                          </a:solidFill>
                          <a:effectLst/>
                          <a:latin typeface="+mn-lt"/>
                          <a:ea typeface="+mn-ea"/>
                          <a:cs typeface="+mn-cs"/>
                        </a:rPr>
                        <a:t>pensamiento.</a:t>
                      </a:r>
                      <a:r>
                        <a:rPr lang="es-CL" sz="1000" kern="1200" baseline="0" dirty="0" smtClean="0">
                          <a:solidFill>
                            <a:schemeClr val="tx1"/>
                          </a:solidFill>
                          <a:effectLst/>
                          <a:latin typeface="+mn-lt"/>
                          <a:ea typeface="+mn-ea"/>
                          <a:cs typeface="+mn-cs"/>
                        </a:rPr>
                        <a:t> </a:t>
                      </a:r>
                      <a:r>
                        <a:rPr lang="es-CL" sz="1000" kern="1200" dirty="0" smtClean="0">
                          <a:solidFill>
                            <a:schemeClr val="tx1"/>
                          </a:solidFill>
                          <a:effectLst/>
                          <a:latin typeface="+mn-lt"/>
                          <a:ea typeface="+mn-ea"/>
                          <a:cs typeface="+mn-cs"/>
                        </a:rPr>
                        <a:t>Pensar es transmitir ideas mediante textos. La aportación de ideas debe ser transmitida con el lenguaje narrativo.</a:t>
                      </a:r>
                    </a:p>
                    <a:p>
                      <a:pPr algn="just"/>
                      <a:endParaRPr lang="es-CL" sz="1000" kern="1200" dirty="0" smtClean="0">
                        <a:solidFill>
                          <a:schemeClr val="tx1"/>
                        </a:solidFill>
                        <a:effectLst/>
                        <a:latin typeface="+mn-lt"/>
                        <a:ea typeface="+mn-ea"/>
                        <a:cs typeface="+mn-cs"/>
                      </a:endParaRPr>
                    </a:p>
                  </a:txBody>
                  <a:tcPr>
                    <a:lnB w="6350" cap="flat" cmpd="sng" algn="ctr">
                      <a:solidFill>
                        <a:schemeClr val="tx1"/>
                      </a:solidFill>
                      <a:prstDash val="solid"/>
                      <a:round/>
                      <a:headEnd type="none" w="med" len="med"/>
                      <a:tailEnd type="none" w="med" len="med"/>
                    </a:lnB>
                  </a:tcPr>
                </a:tc>
                <a:tc hMerge="1">
                  <a:txBody>
                    <a:bodyPr/>
                    <a:lstStyle/>
                    <a:p>
                      <a:endParaRPr lang="es-CL"/>
                    </a:p>
                  </a:txBody>
                  <a:tcPr/>
                </a:tc>
                <a:tc hMerge="1">
                  <a:txBody>
                    <a:bodyPr/>
                    <a:lstStyle/>
                    <a:p>
                      <a:pPr algn="just"/>
                      <a:endParaRPr lang="es-CL" sz="1000" kern="1200" dirty="0" smtClean="0">
                        <a:solidFill>
                          <a:schemeClr val="tx1"/>
                        </a:solidFill>
                        <a:effectLst/>
                        <a:latin typeface="+mn-lt"/>
                        <a:ea typeface="+mn-ea"/>
                        <a:cs typeface="+mn-cs"/>
                      </a:endParaRPr>
                    </a:p>
                  </a:txBody>
                  <a:tcPr>
                    <a:lnB w="6350" cap="flat" cmpd="sng" algn="ctr">
                      <a:solidFill>
                        <a:schemeClr val="tx1"/>
                      </a:solidFill>
                      <a:prstDash val="solid"/>
                      <a:round/>
                      <a:headEnd type="none" w="med" len="med"/>
                      <a:tailEnd type="none" w="med" len="med"/>
                    </a:lnB>
                  </a:tcPr>
                </a:tc>
              </a:tr>
              <a:tr h="4081929">
                <a:tc gridSpan="3">
                  <a:txBody>
                    <a:bodyPr/>
                    <a:lstStyle/>
                    <a:p>
                      <a:pPr algn="just"/>
                      <a:r>
                        <a:rPr lang="es-CL" sz="1100" dirty="0" smtClean="0">
                          <a:latin typeface="+mn-lt"/>
                          <a:cs typeface="Arial" pitchFamily="34" charset="0"/>
                        </a:rPr>
                        <a:t>FORMULACIÓN</a:t>
                      </a:r>
                      <a:r>
                        <a:rPr lang="es-CL" sz="1100" baseline="0" dirty="0" smtClean="0">
                          <a:latin typeface="+mn-lt"/>
                          <a:cs typeface="Arial" pitchFamily="34" charset="0"/>
                        </a:rPr>
                        <a:t> DE EJERCICIO DE SALIDA</a:t>
                      </a:r>
                    </a:p>
                    <a:p>
                      <a:pPr algn="just"/>
                      <a:endParaRPr lang="es-CL" sz="1100" baseline="0" dirty="0" smtClean="0">
                        <a:latin typeface="+mn-lt"/>
                        <a:cs typeface="Arial" pitchFamily="34" charset="0"/>
                      </a:endParaRPr>
                    </a:p>
                    <a:p>
                      <a:pPr algn="just"/>
                      <a:endParaRPr lang="es-CL" sz="1100" baseline="0" dirty="0" smtClean="0">
                        <a:latin typeface="+mn-lt"/>
                        <a:cs typeface="Arial" pitchFamily="34" charset="0"/>
                      </a:endParaRPr>
                    </a:p>
                  </a:txBody>
                  <a:tcPr>
                    <a:lnT w="6350" cap="flat" cmpd="sng" algn="ctr">
                      <a:solidFill>
                        <a:schemeClr val="tx1"/>
                      </a:solidFill>
                      <a:prstDash val="solid"/>
                      <a:round/>
                      <a:headEnd type="none" w="med" len="med"/>
                      <a:tailEnd type="none" w="med" len="med"/>
                    </a:lnT>
                  </a:tcPr>
                </a:tc>
                <a:tc hMerge="1">
                  <a:txBody>
                    <a:bodyPr/>
                    <a:lstStyle/>
                    <a:p>
                      <a:endParaRPr lang="es-CL"/>
                    </a:p>
                  </a:txBody>
                  <a:tcPr/>
                </a:tc>
                <a:tc hMerge="1">
                  <a:txBody>
                    <a:bodyPr/>
                    <a:lstStyle/>
                    <a:p>
                      <a:pPr algn="just"/>
                      <a:endParaRPr lang="es-CL" sz="1100" baseline="0" dirty="0" smtClean="0">
                        <a:latin typeface="+mn-lt"/>
                        <a:cs typeface="Arial" pitchFamily="34" charset="0"/>
                      </a:endParaRPr>
                    </a:p>
                  </a:txBody>
                  <a:tcPr>
                    <a:lnT w="6350" cap="flat" cmpd="sng" algn="ctr">
                      <a:solidFill>
                        <a:schemeClr val="tx1"/>
                      </a:solidFill>
                      <a:prstDash val="solid"/>
                      <a:round/>
                      <a:headEnd type="none" w="med" len="med"/>
                      <a:tailEnd type="none" w="med" len="med"/>
                    </a:lnT>
                  </a:tcPr>
                </a:tc>
              </a:tr>
              <a:tr h="264213">
                <a:tc>
                  <a:txBody>
                    <a:bodyPr/>
                    <a:lstStyle/>
                    <a:p>
                      <a:pPr algn="just"/>
                      <a:r>
                        <a:rPr lang="es-CL" sz="1000" b="1" dirty="0" smtClean="0">
                          <a:latin typeface="+mn-lt"/>
                          <a:cs typeface="Arial" pitchFamily="34" charset="0"/>
                        </a:rPr>
                        <a:t>CICLO</a:t>
                      </a:r>
                      <a:endParaRPr lang="es-CL" sz="1000" b="1" dirty="0">
                        <a:latin typeface="+mn-lt"/>
                        <a:cs typeface="Arial" pitchFamily="34" charset="0"/>
                      </a:endParaRPr>
                    </a:p>
                  </a:txBody>
                  <a:tcPr/>
                </a:tc>
                <a:tc>
                  <a:txBody>
                    <a:bodyPr/>
                    <a:lstStyle/>
                    <a:p>
                      <a:pPr algn="just"/>
                      <a:r>
                        <a:rPr lang="es-CL" sz="1000" b="1" kern="1200" dirty="0" smtClean="0">
                          <a:solidFill>
                            <a:schemeClr val="tx1"/>
                          </a:solidFill>
                          <a:effectLst/>
                          <a:latin typeface="+mn-lt"/>
                          <a:ea typeface="+mn-ea"/>
                          <a:cs typeface="Arial" pitchFamily="34" charset="0"/>
                        </a:rPr>
                        <a:t>COMPETENCIAS</a:t>
                      </a:r>
                    </a:p>
                  </a:txBody>
                  <a:tcPr/>
                </a:tc>
                <a:tc>
                  <a:txBody>
                    <a:bodyPr/>
                    <a:lstStyle/>
                    <a:p>
                      <a:pPr algn="just"/>
                      <a:r>
                        <a:rPr lang="es-CL" sz="1000" b="1" kern="1200" dirty="0" smtClean="0">
                          <a:solidFill>
                            <a:schemeClr val="tx1"/>
                          </a:solidFill>
                          <a:effectLst/>
                          <a:latin typeface="+mn-lt"/>
                          <a:ea typeface="+mn-ea"/>
                          <a:cs typeface="Arial" pitchFamily="34" charset="0"/>
                        </a:rPr>
                        <a:t>NIVEL</a:t>
                      </a:r>
                    </a:p>
                  </a:txBody>
                  <a:tcPr/>
                </a:tc>
              </a:tr>
              <a:tr h="264213">
                <a:tc>
                  <a:txBody>
                    <a:bodyPr/>
                    <a:lstStyle/>
                    <a:p>
                      <a:pPr algn="just"/>
                      <a:r>
                        <a:rPr lang="es-CL" sz="800" b="0" dirty="0" smtClean="0">
                          <a:solidFill>
                            <a:schemeClr val="tx1"/>
                          </a:solidFill>
                          <a:latin typeface="+mn-lt"/>
                          <a:cs typeface="Arial" pitchFamily="34" charset="0"/>
                        </a:rPr>
                        <a:t>INICIAL</a:t>
                      </a:r>
                    </a:p>
                  </a:txBody>
                  <a:tcPr>
                    <a:lnB w="6350" cap="flat" cmpd="sng" algn="ctr">
                      <a:solidFill>
                        <a:schemeClr val="tx1"/>
                      </a:solidFill>
                      <a:prstDash val="solid"/>
                      <a:round/>
                      <a:headEnd type="none" w="med" len="med"/>
                      <a:tailEnd type="none" w="med" len="med"/>
                    </a:lnB>
                    <a:noFill/>
                  </a:tcPr>
                </a:tc>
                <a:tc rowSpan="2">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ES" sz="800" b="0" kern="1200" dirty="0" smtClean="0">
                          <a:solidFill>
                            <a:schemeClr val="tx1"/>
                          </a:solidFill>
                          <a:effectLst/>
                          <a:latin typeface="+mn-lt"/>
                          <a:ea typeface="+mn-ea"/>
                          <a:cs typeface="+mn-cs"/>
                        </a:rPr>
                        <a:t>1.1. Determinar condicionantes ambientales, sociales y culturales del problema arquitectónico.</a:t>
                      </a:r>
                      <a:endParaRPr lang="es-CL" sz="800" b="0" kern="1200" dirty="0" smtClean="0">
                        <a:solidFill>
                          <a:schemeClr val="tx1"/>
                        </a:solidFill>
                        <a:effectLst/>
                        <a:latin typeface="+mn-lt"/>
                        <a:ea typeface="+mn-ea"/>
                        <a:cs typeface="+mn-cs"/>
                      </a:endParaRPr>
                    </a:p>
                  </a:txBody>
                  <a:tcPr>
                    <a:noFill/>
                  </a:tcPr>
                </a:tc>
                <a:tc rowSpan="2">
                  <a:txBody>
                    <a:bodyPr/>
                    <a:lstStyle/>
                    <a:p>
                      <a:pPr algn="ctr">
                        <a:lnSpc>
                          <a:spcPct val="100000"/>
                        </a:lnSpc>
                        <a:spcBef>
                          <a:spcPts val="0"/>
                        </a:spcBef>
                        <a:spcAft>
                          <a:spcPts val="0"/>
                        </a:spcAft>
                      </a:pPr>
                      <a:r>
                        <a:rPr lang="es-CL" sz="1000" b="1" dirty="0" smtClean="0">
                          <a:effectLst/>
                          <a:latin typeface="+mn-lt"/>
                          <a:cs typeface="Arial" pitchFamily="34" charset="0"/>
                        </a:rPr>
                        <a:t>N4</a:t>
                      </a:r>
                    </a:p>
                  </a:txBody>
                  <a:tcPr anchor="ctr">
                    <a:noFill/>
                  </a:tcPr>
                </a:tc>
              </a:tr>
              <a:tr h="234238">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INTERMEDIO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CL"/>
                    </a:p>
                  </a:txBody>
                  <a:tcPr/>
                </a:tc>
                <a:tc vMerge="1">
                  <a:txBody>
                    <a:bodyPr/>
                    <a:lstStyle/>
                    <a:p>
                      <a:endParaRPr lang="es-CL"/>
                    </a:p>
                  </a:txBody>
                  <a:tcPr/>
                </a:tc>
              </a:tr>
              <a:tr h="236787">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AVANZADO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93366"/>
                    </a:solidFill>
                  </a:tcPr>
                </a:tc>
                <a:tc rowSpan="2">
                  <a:txBody>
                    <a:bodyPr/>
                    <a:lstStyle/>
                    <a:p>
                      <a:pPr lvl="0" algn="just" defTabSz="1280006"/>
                      <a:r>
                        <a:rPr lang="es-ES" sz="800" dirty="0" smtClean="0">
                          <a:solidFill>
                            <a:srgbClr val="000000"/>
                          </a:solidFill>
                          <a:ea typeface="Times New Roman"/>
                        </a:rPr>
                        <a:t>3.1. Detectar áreas temáticas y problemas de investigación en el campo de la arquitectura y el urbanismo.</a:t>
                      </a:r>
                      <a:endParaRPr lang="es-ES" sz="800" dirty="0">
                        <a:solidFill>
                          <a:srgbClr val="000000"/>
                        </a:solidFill>
                        <a:ea typeface="Times New Roman"/>
                      </a:endParaRPr>
                    </a:p>
                  </a:txBody>
                  <a:tcPr>
                    <a:noFill/>
                  </a:tcPr>
                </a:tc>
                <a:tc rowSpan="2">
                  <a:txBody>
                    <a:bodyPr/>
                    <a:lstStyle/>
                    <a:p>
                      <a:pPr marL="0" marR="0" indent="0" algn="ctr" defTabSz="1280006" rtl="0" eaLnBrk="1" fontAlgn="auto" latinLnBrk="0" hangingPunct="1">
                        <a:lnSpc>
                          <a:spcPct val="100000"/>
                        </a:lnSpc>
                        <a:spcBef>
                          <a:spcPts val="0"/>
                        </a:spcBef>
                        <a:spcAft>
                          <a:spcPts val="0"/>
                        </a:spcAft>
                        <a:buClrTx/>
                        <a:buSzTx/>
                        <a:buFontTx/>
                        <a:buNone/>
                        <a:tabLst/>
                        <a:defRPr/>
                      </a:pPr>
                      <a:r>
                        <a:rPr lang="es-CL" sz="1000" b="1" dirty="0" smtClean="0">
                          <a:effectLst/>
                          <a:latin typeface="+mn-lt"/>
                          <a:cs typeface="Arial" pitchFamily="34" charset="0"/>
                        </a:rPr>
                        <a:t>N4</a:t>
                      </a:r>
                    </a:p>
                  </a:txBody>
                  <a:tcPr anchor="ctr">
                    <a:noFill/>
                  </a:tcPr>
                </a:tc>
              </a:tr>
              <a:tr h="267269">
                <a:tc rowSpan="3">
                  <a:txBody>
                    <a:bodyPr/>
                    <a:lstStyle/>
                    <a:p>
                      <a:endParaRPr lang="es-CL" dirty="0"/>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CL"/>
                    </a:p>
                  </a:txBody>
                  <a:tcPr/>
                </a:tc>
                <a:tc vMerge="1">
                  <a:txBody>
                    <a:bodyPr/>
                    <a:lstStyle/>
                    <a:p>
                      <a:endParaRPr lang="es-CL"/>
                    </a:p>
                  </a:txBody>
                  <a:tcPr/>
                </a:tc>
              </a:tr>
              <a:tr h="432048">
                <a:tc vMerge="1">
                  <a:txBody>
                    <a:bodyPr/>
                    <a:lstStyle/>
                    <a:p>
                      <a:pPr algn="just"/>
                      <a:endParaRPr lang="es-CL" sz="1100" dirty="0">
                        <a:latin typeface="+mn-lt"/>
                        <a:cs typeface="Arial" pitchFamily="34" charset="0"/>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lvl="0" algn="just" defTabSz="1280006"/>
                      <a:r>
                        <a:rPr lang="es-ES" sz="800" dirty="0" smtClean="0">
                          <a:solidFill>
                            <a:srgbClr val="000000"/>
                          </a:solidFill>
                          <a:ea typeface="Times New Roman"/>
                        </a:rPr>
                        <a:t>3.2. Desarrollar estudios e investigaciones a nivel básico aplicando procedimientos metodológicos.</a:t>
                      </a:r>
                      <a:endParaRPr lang="es-ES" sz="800" dirty="0">
                        <a:solidFill>
                          <a:srgbClr val="000000"/>
                        </a:solidFill>
                        <a:ea typeface="Times New Roman"/>
                      </a:endParaRPr>
                    </a:p>
                  </a:txBody>
                  <a:tcPr>
                    <a:noFill/>
                  </a:tcPr>
                </a:tc>
                <a:tc>
                  <a:txBody>
                    <a:bodyPr/>
                    <a:lstStyle/>
                    <a:p>
                      <a:pPr marL="0" marR="0" indent="0" algn="ctr" defTabSz="1280006" rtl="0" eaLnBrk="1" fontAlgn="auto" latinLnBrk="0" hangingPunct="1">
                        <a:lnSpc>
                          <a:spcPct val="100000"/>
                        </a:lnSpc>
                        <a:spcBef>
                          <a:spcPts val="0"/>
                        </a:spcBef>
                        <a:spcAft>
                          <a:spcPts val="0"/>
                        </a:spcAft>
                        <a:buClrTx/>
                        <a:buSzTx/>
                        <a:buFontTx/>
                        <a:buNone/>
                        <a:tabLst/>
                        <a:defRPr/>
                      </a:pPr>
                      <a:r>
                        <a:rPr lang="es-CL" sz="1000" b="1" dirty="0" smtClean="0">
                          <a:effectLst/>
                          <a:latin typeface="+mn-lt"/>
                          <a:cs typeface="Arial" pitchFamily="34" charset="0"/>
                        </a:rPr>
                        <a:t>N4</a:t>
                      </a:r>
                    </a:p>
                  </a:txBody>
                  <a:tcPr anchor="ctr">
                    <a:noFill/>
                  </a:tcPr>
                </a:tc>
              </a:tr>
              <a:tr h="406896">
                <a:tc vMerge="1">
                  <a:txBody>
                    <a:bodyPr/>
                    <a:lstStyle/>
                    <a:p>
                      <a:pPr algn="just"/>
                      <a:endParaRPr lang="es-CL" sz="1100" dirty="0">
                        <a:latin typeface="+mn-lt"/>
                        <a:cs typeface="Arial" pitchFamily="34" charset="0"/>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lvl="0" algn="just" defTabSz="1280006"/>
                      <a:r>
                        <a:rPr lang="es-ES" sz="800" dirty="0" smtClean="0">
                          <a:solidFill>
                            <a:srgbClr val="000000"/>
                          </a:solidFill>
                          <a:ea typeface="Times New Roman"/>
                        </a:rPr>
                        <a:t>3.3. Difundir resultados de la investigación.</a:t>
                      </a:r>
                      <a:endParaRPr lang="es-CL" sz="800" dirty="0">
                        <a:solidFill>
                          <a:srgbClr val="000000"/>
                        </a:solidFill>
                        <a:cs typeface="Arial" pitchFamily="34" charset="0"/>
                      </a:endParaRPr>
                    </a:p>
                  </a:txBody>
                  <a:tcPr>
                    <a:noFill/>
                  </a:tcPr>
                </a:tc>
                <a:tc>
                  <a:txBody>
                    <a:bodyPr/>
                    <a:lstStyle/>
                    <a:p>
                      <a:pPr algn="ctr">
                        <a:lnSpc>
                          <a:spcPct val="100000"/>
                        </a:lnSpc>
                        <a:spcBef>
                          <a:spcPts val="0"/>
                        </a:spcBef>
                        <a:spcAft>
                          <a:spcPts val="0"/>
                        </a:spcAft>
                      </a:pPr>
                      <a:r>
                        <a:rPr lang="es-CL" sz="1000" b="1" dirty="0" smtClean="0">
                          <a:effectLst/>
                          <a:latin typeface="+mn-lt"/>
                          <a:cs typeface="Arial" pitchFamily="34" charset="0"/>
                        </a:rPr>
                        <a:t>N4</a:t>
                      </a:r>
                    </a:p>
                  </a:txBody>
                  <a:tcPr anchor="ctr">
                    <a:noFill/>
                  </a:tcPr>
                </a:tc>
              </a:tr>
            </a:tbl>
          </a:graphicData>
        </a:graphic>
      </p:graphicFrame>
      <p:sp>
        <p:nvSpPr>
          <p:cNvPr id="7" name="TextBox 6"/>
          <p:cNvSpPr txBox="1"/>
          <p:nvPr/>
        </p:nvSpPr>
        <p:spPr>
          <a:xfrm>
            <a:off x="4015160" y="8588568"/>
            <a:ext cx="8584529" cy="892552"/>
          </a:xfrm>
          <a:prstGeom prst="rect">
            <a:avLst/>
          </a:prstGeom>
          <a:noFill/>
        </p:spPr>
        <p:txBody>
          <a:bodyPr wrap="square" rtlCol="0">
            <a:spAutoFit/>
          </a:bodyPr>
          <a:lstStyle/>
          <a:p>
            <a:pPr algn="r"/>
            <a:r>
              <a:rPr lang="es-CL" sz="3200" b="1" dirty="0" smtClean="0">
                <a:solidFill>
                  <a:srgbClr val="993366"/>
                </a:solidFill>
              </a:rPr>
              <a:t>EJERCICIO DE SALIDA</a:t>
            </a:r>
          </a:p>
          <a:p>
            <a:pPr algn="r"/>
            <a:r>
              <a:rPr lang="es-CL" sz="2000" b="1" dirty="0" smtClean="0">
                <a:solidFill>
                  <a:srgbClr val="993366"/>
                </a:solidFill>
              </a:rPr>
              <a:t>NARRACION. CONSTRUCCION DE MIRADAS ALTERNATIVAS</a:t>
            </a:r>
            <a:endParaRPr lang="es-CL" sz="2000" dirty="0">
              <a:solidFill>
                <a:srgbClr val="993366"/>
              </a:solidFill>
            </a:endParaRPr>
          </a:p>
        </p:txBody>
      </p:sp>
      <p:sp>
        <p:nvSpPr>
          <p:cNvPr id="4" name="Rectangle 3"/>
          <p:cNvSpPr/>
          <p:nvPr/>
        </p:nvSpPr>
        <p:spPr>
          <a:xfrm>
            <a:off x="3520480" y="192088"/>
            <a:ext cx="9073008" cy="839648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DE PROYECTO</a:t>
            </a:r>
            <a:endParaRPr lang="es-CL" dirty="0">
              <a:solidFill>
                <a:schemeClr val="tx1"/>
              </a:solidFill>
            </a:endParaRPr>
          </a:p>
        </p:txBody>
      </p:sp>
    </p:spTree>
    <p:extLst>
      <p:ext uri="{BB962C8B-B14F-4D97-AF65-F5344CB8AC3E}">
        <p14:creationId xmlns:p14="http://schemas.microsoft.com/office/powerpoint/2010/main" val="1793034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p:cNvGraphicFramePr>
            <a:graphicFrameLocks noGrp="1"/>
          </p:cNvGraphicFramePr>
          <p:nvPr>
            <p:extLst>
              <p:ext uri="{D42A27DB-BD31-4B8C-83A1-F6EECF244321}">
                <p14:modId xmlns:p14="http://schemas.microsoft.com/office/powerpoint/2010/main" val="633793103"/>
              </p:ext>
            </p:extLst>
          </p:nvPr>
        </p:nvGraphicFramePr>
        <p:xfrm>
          <a:off x="208112" y="192088"/>
          <a:ext cx="3096344" cy="9204963"/>
        </p:xfrm>
        <a:graphic>
          <a:graphicData uri="http://schemas.openxmlformats.org/drawingml/2006/table">
            <a:tbl>
              <a:tblPr firstRow="1" bandRow="1">
                <a:tableStyleId>{5940675A-B579-460E-94D1-54222C63F5DA}</a:tableStyleId>
              </a:tblPr>
              <a:tblGrid>
                <a:gridCol w="3096344"/>
              </a:tblGrid>
              <a:tr h="458213">
                <a:tc>
                  <a:txBody>
                    <a:bodyPr/>
                    <a:lstStyle/>
                    <a:p>
                      <a:r>
                        <a:rPr lang="es-CL" sz="1400" b="0" dirty="0" smtClean="0"/>
                        <a:t>LECTURA CRÍTICA ESTUDIANTE RESPECTO DE LA UNIDAD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66"/>
                    </a:solidFill>
                  </a:tcPr>
                </a:tc>
              </a:tr>
              <a:tr h="3666583">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6115">
                <a:tc>
                  <a:txBody>
                    <a:bodyPr/>
                    <a:lstStyle/>
                    <a:p>
                      <a:r>
                        <a:rPr lang="es-CL" sz="1400" b="0" dirty="0" smtClean="0"/>
                        <a:t>REGISTRO</a:t>
                      </a:r>
                      <a:r>
                        <a:rPr lang="es-CL" sz="1400" b="0" baseline="0" dirty="0" smtClean="0"/>
                        <a:t> DEL ESTUDIANTE SOBRE </a:t>
                      </a:r>
                      <a:r>
                        <a:rPr lang="es-CL" sz="1400" b="0" dirty="0" smtClean="0"/>
                        <a:t>OBSERVACIONES DOCENTE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66"/>
                    </a:solidFill>
                  </a:tcPr>
                </a:tc>
              </a:tr>
              <a:tr h="4484105">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Rectangle 3"/>
          <p:cNvSpPr/>
          <p:nvPr/>
        </p:nvSpPr>
        <p:spPr>
          <a:xfrm>
            <a:off x="3520480" y="192088"/>
            <a:ext cx="9001000" cy="619268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PRINCIPAL</a:t>
            </a:r>
            <a:endParaRPr lang="es-CL" dirty="0">
              <a:solidFill>
                <a:schemeClr val="tx1"/>
              </a:solidFill>
            </a:endParaRPr>
          </a:p>
        </p:txBody>
      </p:sp>
      <p:sp>
        <p:nvSpPr>
          <p:cNvPr id="8" name="Rectangle 4"/>
          <p:cNvSpPr/>
          <p:nvPr/>
        </p:nvSpPr>
        <p:spPr>
          <a:xfrm>
            <a:off x="3508709" y="6555152"/>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SECUNDARIO</a:t>
            </a:r>
            <a:endParaRPr lang="es-CL" dirty="0">
              <a:solidFill>
                <a:schemeClr val="tx1"/>
              </a:solidFill>
            </a:endParaRPr>
          </a:p>
        </p:txBody>
      </p:sp>
      <p:sp>
        <p:nvSpPr>
          <p:cNvPr id="9" name="Rectangle 5"/>
          <p:cNvSpPr/>
          <p:nvPr/>
        </p:nvSpPr>
        <p:spPr>
          <a:xfrm>
            <a:off x="8117222" y="6555153"/>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SECUNDARIO</a:t>
            </a:r>
            <a:endParaRPr lang="es-CL" dirty="0">
              <a:solidFill>
                <a:schemeClr val="tx1"/>
              </a:solidFill>
            </a:endParaRPr>
          </a:p>
        </p:txBody>
      </p:sp>
    </p:spTree>
    <p:extLst>
      <p:ext uri="{BB962C8B-B14F-4D97-AF65-F5344CB8AC3E}">
        <p14:creationId xmlns:p14="http://schemas.microsoft.com/office/powerpoint/2010/main" val="1419377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12 Tabla"/>
          <p:cNvGraphicFramePr>
            <a:graphicFrameLocks noGrp="1"/>
          </p:cNvGraphicFramePr>
          <p:nvPr>
            <p:extLst>
              <p:ext uri="{D42A27DB-BD31-4B8C-83A1-F6EECF244321}">
                <p14:modId xmlns:p14="http://schemas.microsoft.com/office/powerpoint/2010/main" val="912145462"/>
              </p:ext>
            </p:extLst>
          </p:nvPr>
        </p:nvGraphicFramePr>
        <p:xfrm>
          <a:off x="208112" y="192088"/>
          <a:ext cx="3096345" cy="9217024"/>
        </p:xfrm>
        <a:graphic>
          <a:graphicData uri="http://schemas.openxmlformats.org/drawingml/2006/table">
            <a:tbl>
              <a:tblPr firstRow="1" bandRow="1">
                <a:tableStyleId>{5940675A-B579-460E-94D1-54222C63F5DA}</a:tableStyleId>
              </a:tblPr>
              <a:tblGrid>
                <a:gridCol w="2232247"/>
                <a:gridCol w="864098"/>
              </a:tblGrid>
              <a:tr h="474478">
                <a:tc gridSpan="2">
                  <a:txBody>
                    <a:bodyPr/>
                    <a:lstStyle/>
                    <a:p>
                      <a:pPr algn="just"/>
                      <a:r>
                        <a:rPr lang="es-CL" sz="1400" b="0" dirty="0" smtClean="0">
                          <a:latin typeface="+mn-lt"/>
                        </a:rPr>
                        <a:t>DIMENSIONES A</a:t>
                      </a:r>
                      <a:r>
                        <a:rPr lang="es-CL" sz="1400" b="0" baseline="0" dirty="0" smtClean="0">
                          <a:latin typeface="+mn-lt"/>
                        </a:rPr>
                        <a:t> EVALUAR</a:t>
                      </a:r>
                      <a:endParaRPr lang="es-CL" sz="1400" b="0" dirty="0" smtClean="0">
                        <a:latin typeface="+mn-lt"/>
                      </a:endParaRPr>
                    </a:p>
                  </a:txBody>
                  <a:tcPr anchor="ctr">
                    <a:lnT w="6350" cap="flat" cmpd="sng" algn="ctr">
                      <a:solidFill>
                        <a:schemeClr val="tx1"/>
                      </a:solidFill>
                      <a:prstDash val="solid"/>
                      <a:round/>
                      <a:headEnd type="none" w="med" len="med"/>
                      <a:tailEnd type="none" w="med" len="med"/>
                    </a:lnT>
                    <a:solidFill>
                      <a:srgbClr val="993366"/>
                    </a:solidFill>
                  </a:tcPr>
                </a:tc>
                <a:tc hMerge="1">
                  <a:txBody>
                    <a:bodyPr/>
                    <a:lstStyle/>
                    <a:p>
                      <a:endParaRPr lang="es-CL"/>
                    </a:p>
                  </a:txBody>
                  <a:tcPr/>
                </a:tc>
              </a:tr>
              <a:tr h="7853326">
                <a:tc gridSpan="2">
                  <a:txBody>
                    <a:bodyPr/>
                    <a:lstStyle/>
                    <a:p>
                      <a:pPr marL="171450" indent="-171450" algn="just">
                        <a:spcAft>
                          <a:spcPts val="0"/>
                        </a:spcAft>
                        <a:buFontTx/>
                        <a:buChar char="-"/>
                      </a:pPr>
                      <a:r>
                        <a:rPr lang="es-CL" sz="1000" baseline="0" dirty="0" smtClean="0">
                          <a:effectLst/>
                          <a:latin typeface="+mn-lt"/>
                          <a:ea typeface="Times New Roman"/>
                        </a:rPr>
                        <a:t>Caracterizar los componentes sociales y culturales del contexto de intervención.</a:t>
                      </a:r>
                    </a:p>
                    <a:p>
                      <a:pPr marL="171450" indent="-171450" algn="just">
                        <a:spcAft>
                          <a:spcPts val="0"/>
                        </a:spcAft>
                        <a:buFontTx/>
                        <a:buChar char="-"/>
                      </a:pPr>
                      <a:endParaRPr lang="es-CL" sz="1000" baseline="0" dirty="0" smtClean="0">
                        <a:effectLst/>
                        <a:latin typeface="+mn-lt"/>
                        <a:ea typeface="Times New Roman"/>
                      </a:endParaRPr>
                    </a:p>
                    <a:p>
                      <a:pPr marL="171450" indent="-171450" algn="just">
                        <a:spcAft>
                          <a:spcPts val="0"/>
                        </a:spcAft>
                        <a:buFontTx/>
                        <a:buChar char="-"/>
                      </a:pPr>
                      <a:r>
                        <a:rPr lang="es-CL" sz="1000" baseline="0" dirty="0" smtClean="0">
                          <a:effectLst/>
                          <a:latin typeface="+mn-lt"/>
                          <a:ea typeface="Times New Roman"/>
                        </a:rPr>
                        <a:t>Proponer campos de investigación desde una visión de realidad-meta.</a:t>
                      </a:r>
                    </a:p>
                    <a:p>
                      <a:pPr marL="171450" indent="-171450" algn="just">
                        <a:spcAft>
                          <a:spcPts val="0"/>
                        </a:spcAft>
                        <a:buFontTx/>
                        <a:buChar char="-"/>
                      </a:pPr>
                      <a:endParaRPr lang="es-CL" sz="1000" baseline="0" dirty="0" smtClean="0">
                        <a:effectLst/>
                        <a:latin typeface="+mn-lt"/>
                        <a:ea typeface="Times New Roman"/>
                      </a:endParaRPr>
                    </a:p>
                    <a:p>
                      <a:pPr marL="171450" indent="-171450" algn="just">
                        <a:spcAft>
                          <a:spcPts val="0"/>
                        </a:spcAft>
                        <a:buFontTx/>
                        <a:buChar char="-"/>
                      </a:pPr>
                      <a:r>
                        <a:rPr lang="es-CL" sz="1000" baseline="0" dirty="0" smtClean="0">
                          <a:effectLst/>
                          <a:latin typeface="+mn-lt"/>
                          <a:ea typeface="Times New Roman"/>
                        </a:rPr>
                        <a:t>Promover capacidad de registro e interpretación.</a:t>
                      </a:r>
                    </a:p>
                    <a:p>
                      <a:pPr marL="171450" indent="-171450" algn="just">
                        <a:spcAft>
                          <a:spcPts val="0"/>
                        </a:spcAft>
                        <a:buFontTx/>
                        <a:buChar char="-"/>
                      </a:pPr>
                      <a:endParaRPr lang="es-CL" sz="1000" baseline="0" dirty="0" smtClean="0">
                        <a:effectLst/>
                        <a:latin typeface="+mn-lt"/>
                        <a:ea typeface="Times New Roman"/>
                      </a:endParaRPr>
                    </a:p>
                    <a:p>
                      <a:pPr marL="171450" indent="-171450" algn="just">
                        <a:spcAft>
                          <a:spcPts val="0"/>
                        </a:spcAft>
                        <a:buFontTx/>
                        <a:buChar char="-"/>
                      </a:pPr>
                      <a:r>
                        <a:rPr lang="es-CL" sz="1000" baseline="0" dirty="0" smtClean="0">
                          <a:effectLst/>
                          <a:latin typeface="+mn-lt"/>
                          <a:ea typeface="Times New Roman"/>
                        </a:rPr>
                        <a:t>Seleccionar criterios de observación.</a:t>
                      </a:r>
                    </a:p>
                    <a:p>
                      <a:pPr marL="171450" indent="-171450" algn="just">
                        <a:spcAft>
                          <a:spcPts val="0"/>
                        </a:spcAft>
                        <a:buFontTx/>
                        <a:buChar char="-"/>
                      </a:pPr>
                      <a:endParaRPr lang="es-CL" sz="1000" baseline="0" dirty="0" smtClean="0">
                        <a:effectLst/>
                        <a:latin typeface="+mn-lt"/>
                        <a:ea typeface="Times New Roman"/>
                      </a:endParaRPr>
                    </a:p>
                    <a:p>
                      <a:pPr marL="171450" indent="-171450" algn="just">
                        <a:spcAft>
                          <a:spcPts val="0"/>
                        </a:spcAft>
                        <a:buFontTx/>
                        <a:buChar char="-"/>
                      </a:pPr>
                      <a:r>
                        <a:rPr lang="es-CL" sz="1000" baseline="0" dirty="0" smtClean="0">
                          <a:effectLst/>
                          <a:latin typeface="+mn-lt"/>
                          <a:ea typeface="Times New Roman"/>
                        </a:rPr>
                        <a:t>Practicar y valorar aspectos constituyentes del quehacer investigativo.</a:t>
                      </a:r>
                    </a:p>
                    <a:p>
                      <a:pPr marL="171450" indent="-171450" algn="just">
                        <a:spcAft>
                          <a:spcPts val="0"/>
                        </a:spcAft>
                        <a:buFontTx/>
                        <a:buChar char="-"/>
                      </a:pPr>
                      <a:endParaRPr lang="es-CL" sz="1000" baseline="0" dirty="0" smtClean="0">
                        <a:effectLst/>
                        <a:latin typeface="+mn-lt"/>
                        <a:ea typeface="Times New Roman"/>
                      </a:endParaRPr>
                    </a:p>
                    <a:p>
                      <a:pPr marL="171450" indent="-171450" algn="just">
                        <a:spcAft>
                          <a:spcPts val="0"/>
                        </a:spcAft>
                        <a:buFontTx/>
                        <a:buChar char="-"/>
                      </a:pPr>
                      <a:r>
                        <a:rPr lang="es-CL" sz="1000" baseline="0" dirty="0" smtClean="0">
                          <a:effectLst/>
                          <a:latin typeface="+mn-lt"/>
                          <a:ea typeface="Times New Roman"/>
                        </a:rPr>
                        <a:t>Producir artículos, ensayos y documentos de difusión de conocimientos.</a:t>
                      </a:r>
                      <a:endParaRPr lang="es-CL" sz="1000" dirty="0" smtClean="0">
                        <a:effectLst/>
                        <a:latin typeface="+mn-lt"/>
                        <a:ea typeface="Times New Roman"/>
                      </a:endParaRPr>
                    </a:p>
                    <a:p>
                      <a:pPr marL="285750" marR="0" lvl="0" indent="-285750" algn="just" defTabSz="1280006" rtl="0" eaLnBrk="1" fontAlgn="auto" latinLnBrk="0" hangingPunct="1">
                        <a:lnSpc>
                          <a:spcPct val="100000"/>
                        </a:lnSpc>
                        <a:spcBef>
                          <a:spcPts val="0"/>
                        </a:spcBef>
                        <a:spcAft>
                          <a:spcPts val="0"/>
                        </a:spcAft>
                        <a:buClrTx/>
                        <a:buSzTx/>
                        <a:buFontTx/>
                        <a:buChar char="-"/>
                        <a:tabLst/>
                        <a:defRPr/>
                      </a:pPr>
                      <a:endParaRPr lang="es-CL" sz="1400" dirty="0" smtClean="0">
                        <a:effectLst/>
                        <a:latin typeface="Times New Roman"/>
                        <a:ea typeface="Times New Roman"/>
                      </a:endParaRPr>
                    </a:p>
                    <a:p>
                      <a:pPr marL="171450" marR="0" lvl="0" indent="-171450" algn="just" defTabSz="1280006" rtl="0" eaLnBrk="1" fontAlgn="auto" latinLnBrk="0" hangingPunct="1">
                        <a:lnSpc>
                          <a:spcPct val="100000"/>
                        </a:lnSpc>
                        <a:spcBef>
                          <a:spcPts val="0"/>
                        </a:spcBef>
                        <a:spcAft>
                          <a:spcPts val="0"/>
                        </a:spcAft>
                        <a:buClrTx/>
                        <a:buSzTx/>
                        <a:buFontTx/>
                        <a:buChar char="-"/>
                        <a:tabLst/>
                        <a:defRPr/>
                      </a:pPr>
                      <a:endParaRPr lang="es-CL" sz="1000" dirty="0" smtClean="0">
                        <a:latin typeface="+mn-lt"/>
                      </a:endParaRPr>
                    </a:p>
                    <a:p>
                      <a:pPr marL="0" marR="0" lvl="0" indent="0" algn="just" defTabSz="1280006" rtl="0" eaLnBrk="1" fontAlgn="auto" latinLnBrk="0" hangingPunct="1">
                        <a:lnSpc>
                          <a:spcPct val="100000"/>
                        </a:lnSpc>
                        <a:spcBef>
                          <a:spcPts val="0"/>
                        </a:spcBef>
                        <a:spcAft>
                          <a:spcPts val="0"/>
                        </a:spcAft>
                        <a:buClrTx/>
                        <a:buSzTx/>
                        <a:buFontTx/>
                        <a:buNone/>
                        <a:tabLst/>
                        <a:defRPr/>
                      </a:pPr>
                      <a:endParaRPr lang="es-CL" sz="1000" dirty="0">
                        <a:latin typeface="+mn-lt"/>
                      </a:endParaRPr>
                    </a:p>
                  </a:txBody>
                  <a:tcPr/>
                </a:tc>
                <a:tc hMerge="1">
                  <a:txBody>
                    <a:bodyPr/>
                    <a:lstStyle/>
                    <a:p>
                      <a:endParaRPr lang="es-CL"/>
                    </a:p>
                  </a:txBody>
                  <a:tcPr/>
                </a:tc>
              </a:tr>
              <a:tr h="450245">
                <a:tc>
                  <a:txBody>
                    <a:bodyPr/>
                    <a:lstStyle/>
                    <a:p>
                      <a:pPr algn="just"/>
                      <a:r>
                        <a:rPr lang="es-CL" sz="1400" dirty="0" smtClean="0">
                          <a:latin typeface="+mn-lt"/>
                        </a:rPr>
                        <a:t>NOTA ULTIMA UNIDAD</a:t>
                      </a:r>
                      <a:endParaRPr lang="es-CL" sz="1400" dirty="0">
                        <a:latin typeface="+mn-lt"/>
                      </a:endParaRPr>
                    </a:p>
                  </a:txBody>
                  <a:tcPr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p>
                      <a:pPr algn="just"/>
                      <a:endParaRPr lang="es-CL" sz="1000" dirty="0">
                        <a:latin typeface="+mn-lt"/>
                      </a:endParaRPr>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38975">
                <a:tc>
                  <a:txBody>
                    <a:bodyPr/>
                    <a:lstStyle/>
                    <a:p>
                      <a:pPr algn="just"/>
                      <a:r>
                        <a:rPr lang="es-CL" sz="1400" dirty="0" smtClean="0">
                          <a:latin typeface="+mn-lt"/>
                        </a:rPr>
                        <a:t>PROMEDIO FINAL</a:t>
                      </a:r>
                      <a:endParaRPr lang="es-CL" sz="1400" dirty="0">
                        <a:latin typeface="+mn-lt"/>
                      </a:endParaRPr>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rgbClr val="993366"/>
                    </a:solidFill>
                  </a:tcPr>
                </a:tc>
                <a:tc>
                  <a:txBody>
                    <a:bodyPr/>
                    <a:lstStyle/>
                    <a:p>
                      <a:pPr algn="just"/>
                      <a:endParaRPr lang="es-CL" sz="1000" dirty="0">
                        <a:latin typeface="+mn-lt"/>
                      </a:endParaRPr>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r>
            </a:tbl>
          </a:graphicData>
        </a:graphic>
      </p:graphicFrame>
      <p:sp>
        <p:nvSpPr>
          <p:cNvPr id="4" name="Rectangle 2"/>
          <p:cNvSpPr/>
          <p:nvPr/>
        </p:nvSpPr>
        <p:spPr>
          <a:xfrm>
            <a:off x="3448472" y="192088"/>
            <a:ext cx="9073008" cy="921702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SIGNIFICATIVO</a:t>
            </a:r>
            <a:endParaRPr lang="es-CL" dirty="0">
              <a:solidFill>
                <a:schemeClr val="tx1"/>
              </a:solidFill>
            </a:endParaRPr>
          </a:p>
        </p:txBody>
      </p:sp>
    </p:spTree>
    <p:extLst>
      <p:ext uri="{BB962C8B-B14F-4D97-AF65-F5344CB8AC3E}">
        <p14:creationId xmlns:p14="http://schemas.microsoft.com/office/powerpoint/2010/main" val="2219680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3520</TotalTime>
  <Words>1231</Words>
  <Application>Microsoft Office PowerPoint</Application>
  <PresentationFormat>A3 Paper (297x420 mm)</PresentationFormat>
  <Paragraphs>200</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Narrow</vt:lpstr>
      <vt:lpstr>Calibri</vt:lpstr>
      <vt:lpstr>Times New Roman</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Karolais</dc:creator>
  <cp:lastModifiedBy>Sebastian Jorquera</cp:lastModifiedBy>
  <cp:revision>385</cp:revision>
  <cp:lastPrinted>2014-06-25T14:04:49Z</cp:lastPrinted>
  <dcterms:created xsi:type="dcterms:W3CDTF">2013-10-07T01:38:27Z</dcterms:created>
  <dcterms:modified xsi:type="dcterms:W3CDTF">2014-12-02T19:56:55Z</dcterms:modified>
</cp:coreProperties>
</file>