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008" r:id="rId1"/>
  </p:sldMasterIdLst>
  <p:notesMasterIdLst>
    <p:notesMasterId r:id="rId11"/>
  </p:notesMasterIdLst>
  <p:handoutMasterIdLst>
    <p:handoutMasterId r:id="rId12"/>
  </p:handoutMasterIdLst>
  <p:sldIdLst>
    <p:sldId id="338" r:id="rId2"/>
    <p:sldId id="334" r:id="rId3"/>
    <p:sldId id="335" r:id="rId4"/>
    <p:sldId id="336" r:id="rId5"/>
    <p:sldId id="337" r:id="rId6"/>
    <p:sldId id="312" r:id="rId7"/>
    <p:sldId id="313" r:id="rId8"/>
    <p:sldId id="314" r:id="rId9"/>
    <p:sldId id="315" r:id="rId10"/>
  </p:sldIdLst>
  <p:sldSz cx="12801600" cy="9601200" type="A3"/>
  <p:notesSz cx="9236075" cy="7010400"/>
  <p:defaultTextStyle>
    <a:defPPr>
      <a:defRPr lang="es-CL"/>
    </a:defPPr>
    <a:lvl1pPr marL="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848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69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541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39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23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08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893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877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208">
          <p15:clr>
            <a:srgbClr val="A4A3A4"/>
          </p15:clr>
        </p15:guide>
        <p15:guide id="4" pos="29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933C"/>
    <a:srgbClr val="CCCC00"/>
    <a:srgbClr val="8080FF"/>
    <a:srgbClr val="0066FF"/>
    <a:srgbClr val="CC00CC"/>
    <a:srgbClr val="006666"/>
    <a:srgbClr val="CC99FF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21" autoAdjust="0"/>
    <p:restoredTop sz="98269" autoAdjust="0"/>
  </p:normalViewPr>
  <p:slideViewPr>
    <p:cSldViewPr>
      <p:cViewPr varScale="1">
        <p:scale>
          <a:sx n="67" d="100"/>
          <a:sy n="67" d="100"/>
        </p:scale>
        <p:origin x="1356" y="48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6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  <p:guide orient="horz" pos="2208"/>
        <p:guide pos="29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6B5E7-F557-49A3-A995-94A2D8B1B31D}" type="datetimeFigureOut">
              <a:rPr lang="es-CL" smtClean="0"/>
              <a:t>02-12-2014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30849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7696F-029A-4779-A581-AABFC874C88D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9502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7799CCC-6BA8-4190-9208-52EAD60680FC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31639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7D6D47D-A9E8-4FED-9BD7-6BC15E3F95FE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713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4772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178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277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51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994960" y="537845"/>
            <a:ext cx="4031615" cy="1147032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873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540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467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95670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97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000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148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49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717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516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236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128000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03" indent="-480003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05" indent="-40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4080" y="192088"/>
            <a:ext cx="7632848" cy="652474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>
              <a:tabLst>
                <a:tab pos="1161910" algn="l"/>
              </a:tabLst>
            </a:pPr>
            <a:r>
              <a:rPr lang="es-CL" sz="3640" dirty="0">
                <a:solidFill>
                  <a:srgbClr val="77933C"/>
                </a:solidFill>
                <a:latin typeface="Calibri" panose="020F0502020204030204" pitchFamily="34" charset="0"/>
              </a:rPr>
              <a:t>LÍNEA</a:t>
            </a:r>
            <a:r>
              <a:rPr lang="es-CL" sz="364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s-CL" sz="3640" dirty="0">
                <a:solidFill>
                  <a:srgbClr val="77933C"/>
                </a:solidFill>
                <a:latin typeface="Calibri" panose="020F0502020204030204" pitchFamily="34" charset="0"/>
              </a:rPr>
              <a:t>DE URBANISMO</a:t>
            </a:r>
          </a:p>
        </p:txBody>
      </p:sp>
      <p:sp>
        <p:nvSpPr>
          <p:cNvPr id="5" name="4 Rectángulo"/>
          <p:cNvSpPr/>
          <p:nvPr/>
        </p:nvSpPr>
        <p:spPr>
          <a:xfrm>
            <a:off x="9425137" y="8783687"/>
            <a:ext cx="3447664" cy="760196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r>
              <a:rPr lang="es-CL" sz="4340" b="1" dirty="0">
                <a:solidFill>
                  <a:srgbClr val="77933C"/>
                </a:solidFill>
                <a:latin typeface="Calibri" panose="020F0502020204030204" pitchFamily="34" charset="0"/>
              </a:rPr>
              <a:t>URBANISMO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73362" y="2640360"/>
            <a:ext cx="9292134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99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/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77933C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6904856" y="8517223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rgbClr val="77933C"/>
                </a:solidFill>
                <a:latin typeface="Calibri" panose="020F0502020204030204" pitchFamily="34" charset="0"/>
              </a:rPr>
              <a:t>URBANISMO I 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77933C"/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/>
              <a:t>ABSTRACT</a:t>
            </a:r>
          </a:p>
          <a:p>
            <a:pPr algn="just"/>
            <a:r>
              <a:rPr lang="es-CL" sz="900" dirty="0"/>
              <a:t>El objetivo principal es que el estudiante </a:t>
            </a:r>
            <a:r>
              <a:rPr lang="es-CL" sz="900" dirty="0" smtClean="0"/>
              <a:t>desarrolle competencias </a:t>
            </a:r>
            <a:r>
              <a:rPr lang="es-CL" sz="900" dirty="0"/>
              <a:t>y capacidades perceptuales que </a:t>
            </a:r>
            <a:r>
              <a:rPr lang="es-CL" sz="900" dirty="0" smtClean="0"/>
              <a:t>le permitan </a:t>
            </a:r>
            <a:r>
              <a:rPr lang="es-CL" sz="900" dirty="0"/>
              <a:t>analizar y comprender las </a:t>
            </a:r>
            <a:r>
              <a:rPr lang="es-CL" sz="900" dirty="0" smtClean="0"/>
              <a:t>distintas dimensiones </a:t>
            </a:r>
            <a:r>
              <a:rPr lang="es-CL" sz="900" dirty="0"/>
              <a:t>en que puede ser estudiado el </a:t>
            </a:r>
            <a:r>
              <a:rPr lang="es-CL" sz="900" dirty="0" smtClean="0"/>
              <a:t>paisaje natural </a:t>
            </a:r>
            <a:r>
              <a:rPr lang="es-CL" sz="900" dirty="0"/>
              <a:t>y construido (producto de la acción humana</a:t>
            </a:r>
            <a:r>
              <a:rPr lang="es-CL" sz="900" dirty="0" smtClean="0"/>
              <a:t>) que </a:t>
            </a:r>
            <a:r>
              <a:rPr lang="es-CL" sz="900" dirty="0"/>
              <a:t>le sirvan de base teórica y metodológica </a:t>
            </a:r>
            <a:r>
              <a:rPr lang="es-CL" sz="900" dirty="0" smtClean="0"/>
              <a:t>para posteriores </a:t>
            </a:r>
            <a:r>
              <a:rPr lang="es-CL" sz="900" dirty="0"/>
              <a:t>intervenciones en el espacio urbano.</a:t>
            </a:r>
            <a:endParaRPr lang="es-ES" sz="900" b="1" u="sng" dirty="0" smtClean="0"/>
          </a:p>
          <a:p>
            <a:pPr algn="just"/>
            <a:endParaRPr lang="es-MX" sz="900" b="1" dirty="0" smtClean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 smtClean="0"/>
              <a:t>OBJETIVO HABILITANTE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697019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docente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Antecedentes</a:t>
                      </a:r>
                      <a:r>
                        <a:rPr lang="es-ES" sz="900" dirty="0">
                          <a:effectLst/>
                        </a:rPr>
                        <a:t>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054269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Urbanismo I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Arquitectura</a:t>
                      </a:r>
                      <a:r>
                        <a:rPr lang="es-CL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L" sz="1100" u="none" strike="noStrike" dirty="0" smtClean="0">
                        <a:effectLst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FAUP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3367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Primer 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Ciclo Inicial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Académicas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</a:t>
                      </a:r>
                      <a:r>
                        <a:rPr lang="es-CL" sz="1100" u="none" strike="noStrike" dirty="0" smtClean="0">
                          <a:effectLst/>
                        </a:rPr>
                        <a:t>a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>
                          <a:effectLst/>
                        </a:rPr>
                        <a:t>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</a:t>
                      </a:r>
                      <a:r>
                        <a:rPr lang="es-CL" sz="800" u="none" strike="noStrike" dirty="0">
                          <a:effectLst/>
                        </a:rPr>
                        <a:t>Nota: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47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5160" y="8588568"/>
            <a:ext cx="85845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rgbClr val="77933C"/>
                </a:solidFill>
              </a:rPr>
              <a:t>EJERCICIO DE SALIDA</a:t>
            </a:r>
          </a:p>
          <a:p>
            <a:pPr algn="r" defTabSz="1280006">
              <a:defRPr/>
            </a:pPr>
            <a:r>
              <a:rPr lang="es-ES" sz="2000" b="1" dirty="0">
                <a:solidFill>
                  <a:srgbClr val="77933C"/>
                </a:solidFill>
              </a:rPr>
              <a:t>LA CIUDAD CONTEMPORÁNEA. LOS HECHOS HISTÓRICOS EN LA </a:t>
            </a:r>
            <a:r>
              <a:rPr lang="es-ES" sz="2000" b="1" dirty="0" smtClean="0">
                <a:solidFill>
                  <a:srgbClr val="77933C"/>
                </a:solidFill>
              </a:rPr>
              <a:t>CIUDAD</a:t>
            </a:r>
            <a:endParaRPr lang="es-CL" sz="2000" b="1" dirty="0">
              <a:solidFill>
                <a:srgbClr val="77933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39648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DE PROYECTO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6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35159"/>
              </p:ext>
            </p:extLst>
          </p:nvPr>
        </p:nvGraphicFramePr>
        <p:xfrm>
          <a:off x="208112" y="192088"/>
          <a:ext cx="3096344" cy="91450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872208"/>
                <a:gridCol w="504056"/>
              </a:tblGrid>
              <a:tr h="373007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7793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1283177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1</a:t>
                      </a: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2</a:t>
                      </a: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3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2368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1.1. Determinar condicionantes ambientales, sociales y culturales del problema arquitectónico.</a:t>
                      </a:r>
                      <a:endParaRPr lang="es-CL" sz="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191654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1654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1.2. Realizar lectura espacial de preexistencias en contextos de intervención.</a:t>
                      </a:r>
                      <a:endParaRPr lang="es-CL" sz="800" b="0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311459">
                <a:tc rowSpan="7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800" b="0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1.4. Formular fundamentos de intervención proyectual desde bases ambientales, sociales, culturales, históricas, patrimoniales y estéticas del contexto.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336611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1.10. Comunicar procesos y resultados de diseño.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569952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800" dirty="0" smtClean="0">
                          <a:effectLst/>
                          <a:latin typeface="+mn-lt"/>
                          <a:cs typeface="Arial" pitchFamily="34" charset="0"/>
                        </a:rPr>
                        <a:t>2.1. Diagnosticar problemáticas de responsabilidad social estratégica para el desarrollo del hábitat construido.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84760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effectLst/>
                          <a:latin typeface="+mn-lt"/>
                          <a:cs typeface="Arial" pitchFamily="34" charset="0"/>
                        </a:rPr>
                        <a:t>2.2. Formular estrategias de diseño del territorio desde bases ambientales, sociales, culturales y patrimoniales del contexto.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84760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effectLst/>
                          <a:latin typeface="+mn-lt"/>
                          <a:cs typeface="Arial" pitchFamily="34" charset="0"/>
                        </a:rPr>
                        <a:t>3.1 Detectar áreas temáticas y problemas de investigación en el campo de la arquitectura y el urbanismo.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  <a:endParaRPr lang="es-CL" sz="6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65936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effectLst/>
                          <a:latin typeface="+mn-lt"/>
                          <a:cs typeface="Arial" pitchFamily="34" charset="0"/>
                        </a:rPr>
                        <a:t>3.3 Difundir resultados de investigación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  <a:endParaRPr lang="es-CL" sz="6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919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 SECUNDARIO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29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48472" y="192088"/>
            <a:ext cx="9073008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SIGNIFICATIVO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6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208814"/>
              </p:ext>
            </p:extLst>
          </p:nvPr>
        </p:nvGraphicFramePr>
        <p:xfrm>
          <a:off x="208112" y="192088"/>
          <a:ext cx="3096345" cy="921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7"/>
                <a:gridCol w="864098"/>
              </a:tblGrid>
              <a:tr h="474478">
                <a:tc gridSpan="2">
                  <a:txBody>
                    <a:bodyPr/>
                    <a:lstStyle/>
                    <a:p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793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53326">
                <a:tc gridSpan="2">
                  <a:txBody>
                    <a:bodyPr/>
                    <a:lstStyle/>
                    <a:p>
                      <a:pPr marL="0" marR="0" lvl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 smtClean="0">
                        <a:latin typeface="+mn-lt"/>
                      </a:endParaRPr>
                    </a:p>
                    <a:p>
                      <a:pPr marL="0" marR="0" lvl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24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NOTA</a:t>
                      </a:r>
                      <a:r>
                        <a:rPr lang="es-CL" sz="1400" baseline="0" dirty="0" smtClean="0">
                          <a:latin typeface="+mn-lt"/>
                        </a:rPr>
                        <a:t> ULTIMA UNIDAD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PROMEDIO FINAL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27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51198"/>
              </p:ext>
            </p:extLst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77933C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6904856" y="8517223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rgbClr val="77933C"/>
                </a:solidFill>
                <a:latin typeface="Calibri" panose="020F0502020204030204" pitchFamily="34" charset="0"/>
              </a:rPr>
              <a:t>URBANISMO II 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250031"/>
              </p:ext>
            </p:extLst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77933C"/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/>
              <a:t>ABSTRACT</a:t>
            </a:r>
          </a:p>
          <a:p>
            <a:pPr algn="just"/>
            <a:r>
              <a:rPr lang="es-MX" sz="900" dirty="0"/>
              <a:t>El enfoque del equipo docente busca introducir en el estudiante la comprensión de las características y problemáticas urbano/territoriales, que surgen a partir del reconocimiento de las externalidades positivas y negativas propias de las formas de ocupación del territorio, por parte de una sociedad. Para este curso en particular, esta tematización, se pretende mostrar mediante la relación sociedad / territorio – ciudad, a lo largo de la historia, haciendo énfasis en las respuestas urbano – arquitectónicas que caracterizan a  determinadas culturas y periodos históricos.  </a:t>
            </a:r>
            <a:endParaRPr lang="es-CL" sz="900" dirty="0"/>
          </a:p>
          <a:p>
            <a:pPr algn="just"/>
            <a:endParaRPr lang="es-MX" sz="900" b="1" dirty="0" smtClean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 smtClean="0"/>
              <a:t>OBJETIVO HABILITANTE</a:t>
            </a:r>
          </a:p>
          <a:p>
            <a:pPr algn="just"/>
            <a:r>
              <a:rPr lang="es-CL" sz="900" dirty="0"/>
              <a:t>El curso pretende que el alumno adquiera conocimientos y comprensión sobre los procesos asociados a la ocupación del territorio y a la aparición de la ciudad en la historia como fenómeno social y cultural.</a:t>
            </a:r>
          </a:p>
          <a:p>
            <a:pPr algn="just"/>
            <a:r>
              <a:rPr lang="es-CL" sz="900" dirty="0"/>
              <a:t> </a:t>
            </a:r>
          </a:p>
          <a:p>
            <a:pPr algn="just"/>
            <a:r>
              <a:rPr lang="es-CL" sz="900" dirty="0"/>
              <a:t>Al finalizar la asignatura, el estudiante deberá ser capaz de analizar y establecer a nivel analítico, teórico y crítico, las relaciones que se establecen entre la organización social y el ambiente artificial construido.</a:t>
            </a:r>
            <a:r>
              <a:rPr lang="es-CL" sz="900" b="1" dirty="0"/>
              <a:t> </a:t>
            </a:r>
            <a:endParaRPr lang="es-MX" sz="900" b="1" u="sng" dirty="0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647990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docente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Antecedentes</a:t>
                      </a:r>
                      <a:r>
                        <a:rPr lang="es-ES" sz="900" dirty="0">
                          <a:effectLst/>
                        </a:rPr>
                        <a:t>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922851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Urbanismo II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Arquitectura</a:t>
                      </a:r>
                      <a:r>
                        <a:rPr lang="es-CL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L" sz="1100" u="none" strike="noStrike" dirty="0" smtClean="0">
                        <a:effectLst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FAUP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Urbanismo I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3377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Segundo </a:t>
                      </a:r>
                      <a:r>
                        <a:rPr lang="es-CL" sz="1100" u="none" strike="noStrike" dirty="0">
                          <a:effectLst/>
                        </a:rPr>
                        <a:t>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Ciclo Inicial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3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>
                          <a:effectLst/>
                        </a:rPr>
                        <a:t>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54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Académicas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3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54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0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</a:t>
                      </a:r>
                      <a:r>
                        <a:rPr lang="es-CL" sz="800" u="none" strike="noStrike" dirty="0">
                          <a:effectLst/>
                        </a:rPr>
                        <a:t>Nota: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0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3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5160" y="8588568"/>
            <a:ext cx="85845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rgbClr val="77933C"/>
                </a:solidFill>
              </a:rPr>
              <a:t>EJERCICIO DE SALIDA</a:t>
            </a:r>
          </a:p>
          <a:p>
            <a:pPr algn="r" defTabSz="1280006">
              <a:defRPr/>
            </a:pPr>
            <a:r>
              <a:rPr lang="es-ES" sz="2000" b="1" dirty="0" smtClean="0">
                <a:solidFill>
                  <a:srgbClr val="77933C"/>
                </a:solidFill>
              </a:rPr>
              <a:t>NOMBRE UNIDAD</a:t>
            </a:r>
            <a:endParaRPr lang="es-CL" sz="2000" b="1" dirty="0">
              <a:solidFill>
                <a:srgbClr val="77933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39648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DE PROYECTO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6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550075"/>
              </p:ext>
            </p:extLst>
          </p:nvPr>
        </p:nvGraphicFramePr>
        <p:xfrm>
          <a:off x="208112" y="192088"/>
          <a:ext cx="3096344" cy="91874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872208"/>
                <a:gridCol w="504056"/>
              </a:tblGrid>
              <a:tr h="373007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7793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2147273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1</a:t>
                      </a:r>
                    </a:p>
                    <a:p>
                      <a:pPr algn="just"/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ORIGENES DE LA CIUDAD</a:t>
                      </a:r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2</a:t>
                      </a:r>
                    </a:p>
                    <a:p>
                      <a:pPr algn="just"/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CIUDAD EN LA HISTORIA</a:t>
                      </a:r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3</a:t>
                      </a:r>
                    </a:p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CIUDAD CONTEMPORÁNEA. LOS HECHOS HISTÓRICOS EN LA CIUDAD.</a:t>
                      </a:r>
                      <a:endParaRPr lang="es-CL" sz="1000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ciudad en la era industrial.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Metrópoli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ciudad contemporánea.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8392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1.1. Determinar condicionantes ambientales, sociales y culturales del problema arquitectónico.</a:t>
                      </a:r>
                      <a:endParaRPr lang="es-CL" sz="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191654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1654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1.2. Realizar lectura espacial de preexistencias en contextos de intervención.</a:t>
                      </a:r>
                      <a:endParaRPr lang="es-CL" sz="800" b="0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311459">
                <a:tc rowSpan="5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800" b="0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569952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800" dirty="0" smtClean="0">
                          <a:effectLst/>
                          <a:latin typeface="+mn-lt"/>
                          <a:cs typeface="Arial" pitchFamily="34" charset="0"/>
                        </a:rPr>
                        <a:t>2.1. Diagnosticar problemáticas de responsabilidad social estratégica para el desarrollo del hábitat construido.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84760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effectLst/>
                          <a:latin typeface="+mn-lt"/>
                          <a:cs typeface="Arial" pitchFamily="34" charset="0"/>
                        </a:rPr>
                        <a:t>2.2. Formular estrategias de diseño del territorio desde bases ambientales, sociales, culturales y patrimoniales del contexto.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84760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effectLst/>
                          <a:latin typeface="+mn-lt"/>
                          <a:cs typeface="Arial" pitchFamily="34" charset="0"/>
                        </a:rPr>
                        <a:t>3.1 Detectar áreas temáticas y problemas de investigación en el campo de la arquitectura y el urbanismo.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65936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effectLst/>
                          <a:latin typeface="+mn-lt"/>
                          <a:cs typeface="Arial" pitchFamily="34" charset="0"/>
                        </a:rPr>
                        <a:t>3.3 Difundir resultados de investigación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902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252993"/>
              </p:ext>
            </p:extLst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90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325732"/>
              </p:ext>
            </p:extLst>
          </p:nvPr>
        </p:nvGraphicFramePr>
        <p:xfrm>
          <a:off x="208112" y="192088"/>
          <a:ext cx="3096345" cy="921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7"/>
                <a:gridCol w="864098"/>
              </a:tblGrid>
              <a:tr h="474478">
                <a:tc gridSpan="2">
                  <a:txBody>
                    <a:bodyPr/>
                    <a:lstStyle/>
                    <a:p>
                      <a:pPr algn="just"/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793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53326">
                <a:tc gridSpan="2"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Síntesis y relación de conceptos.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Observación,</a:t>
                      </a:r>
                      <a:r>
                        <a:rPr lang="es-CL" sz="1000" baseline="0" dirty="0" smtClean="0">
                          <a:latin typeface="+mn-lt"/>
                        </a:rPr>
                        <a:t> relación de conceptos, representación y expresión gráfica.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Identificar los elementos que caracterizan la ciudad del siglo XIX, XX y contemporánea.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Identificar el contexto económico – productivo y socio – cultural que permite una transformación de la ciudad.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Identificar las problemáticas urbanas que se originan durante el siglo XIX.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Identificar las problemáticas urbanas de la ciudad contemporánea.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Reconocer aquellos aspectos de la historia de la ciudad que aún mantienen su vigencia en la ciudad contemporánea.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Relacionar aspectos de la historia de la ciudad con situaciones actuales en el ámbito urbano.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 smtClean="0">
                        <a:latin typeface="+mn-lt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245">
                <a:tc>
                  <a:txBody>
                    <a:bodyPr/>
                    <a:lstStyle/>
                    <a:p>
                      <a:pPr algn="just"/>
                      <a:r>
                        <a:rPr lang="es-CL" sz="1400" dirty="0" smtClean="0">
                          <a:latin typeface="+mn-lt"/>
                        </a:rPr>
                        <a:t>NOTA ULTIMA UNIDAD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pPr algn="just"/>
                      <a:r>
                        <a:rPr lang="es-CL" sz="1400" dirty="0" smtClean="0">
                          <a:latin typeface="+mn-lt"/>
                        </a:rPr>
                        <a:t>PROMEDIO FINAL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448472" y="192088"/>
            <a:ext cx="9073008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SIGNIFICATIVO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62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3556</TotalTime>
  <Words>988</Words>
  <Application>Microsoft Office PowerPoint</Application>
  <PresentationFormat>A3 Paper (297x420 mm)</PresentationFormat>
  <Paragraphs>192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Karolais</dc:creator>
  <cp:lastModifiedBy>Sebastian Jorquera</cp:lastModifiedBy>
  <cp:revision>381</cp:revision>
  <cp:lastPrinted>2014-06-25T14:04:49Z</cp:lastPrinted>
  <dcterms:created xsi:type="dcterms:W3CDTF">2013-10-07T01:38:27Z</dcterms:created>
  <dcterms:modified xsi:type="dcterms:W3CDTF">2014-12-02T20:09:07Z</dcterms:modified>
</cp:coreProperties>
</file>