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4008" r:id="rId1"/>
  </p:sldMasterIdLst>
  <p:notesMasterIdLst>
    <p:notesMasterId r:id="rId7"/>
  </p:notesMasterIdLst>
  <p:handoutMasterIdLst>
    <p:handoutMasterId r:id="rId8"/>
  </p:handoutMasterIdLst>
  <p:sldIdLst>
    <p:sldId id="329" r:id="rId2"/>
    <p:sldId id="350" r:id="rId3"/>
    <p:sldId id="351" r:id="rId4"/>
    <p:sldId id="352" r:id="rId5"/>
    <p:sldId id="353" r:id="rId6"/>
  </p:sldIdLst>
  <p:sldSz cx="12801600" cy="9601200" type="A3"/>
  <p:notesSz cx="9236075" cy="7010400"/>
  <p:defaultTextStyle>
    <a:defPPr>
      <a:defRPr lang="es-CL"/>
    </a:defPPr>
    <a:lvl1pPr marL="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48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9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541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9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23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9084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930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777" algn="l" defTabSz="127969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208">
          <p15:clr>
            <a:srgbClr val="A4A3A4"/>
          </p15:clr>
        </p15:guide>
        <p15:guide id="4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  <a:srgbClr val="CCCC00"/>
    <a:srgbClr val="8080FF"/>
    <a:srgbClr val="0066FF"/>
    <a:srgbClr val="CC00CC"/>
    <a:srgbClr val="006666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2" autoAdjust="0"/>
    <p:restoredTop sz="98269" autoAdjust="0"/>
  </p:normalViewPr>
  <p:slideViewPr>
    <p:cSldViewPr>
      <p:cViewPr varScale="1">
        <p:scale>
          <a:sx n="67" d="100"/>
          <a:sy n="67" d="100"/>
        </p:scale>
        <p:origin x="1446" y="48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  <p:guide orient="horz" pos="2208"/>
        <p:guide pos="29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6B5E7-F557-49A3-A995-94A2D8B1B31D}" type="datetimeFigureOut">
              <a:rPr lang="es-CL" smtClean="0"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696F-029A-4779-A581-AABFC874C88D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95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7799CCC-6BA8-4190-9208-52EAD60680FC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7D6D47D-A9E8-4FED-9BD7-6BC15E3F95F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1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6D47D-A9E8-4FED-9BD7-6BC15E3F95FE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8264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2777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51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0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73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540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467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7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000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48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49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2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17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516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EEF4-D43A-4CA8-AA70-375AAE236EA3}" type="datetimeFigureOut">
              <a:rPr lang="es-CL" smtClean="0"/>
              <a:pPr/>
              <a:t>02-12-2014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9C697-9A38-488B-B35D-7B75F103FA94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236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4080" y="192088"/>
            <a:ext cx="7632848" cy="652474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pPr>
              <a:tabLst>
                <a:tab pos="1161910" algn="l"/>
              </a:tabLst>
            </a:pPr>
            <a:r>
              <a:rPr lang="es-CL" sz="3640" dirty="0">
                <a:solidFill>
                  <a:srgbClr val="77933C"/>
                </a:solidFill>
                <a:latin typeface="Calibri" panose="020F0502020204030204" pitchFamily="34" charset="0"/>
              </a:rPr>
              <a:t>LÍNEA</a:t>
            </a:r>
            <a:r>
              <a:rPr lang="es-CL" sz="364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CL" sz="3640" dirty="0">
                <a:solidFill>
                  <a:srgbClr val="77933C"/>
                </a:solidFill>
                <a:latin typeface="Calibri" panose="020F0502020204030204" pitchFamily="34" charset="0"/>
              </a:rPr>
              <a:t>DE URBANISMO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425137" y="8783687"/>
            <a:ext cx="3447664" cy="760196"/>
          </a:xfrm>
          <a:prstGeom prst="rect">
            <a:avLst/>
          </a:prstGeom>
        </p:spPr>
        <p:txBody>
          <a:bodyPr wrap="square" lIns="91428" tIns="45714" rIns="91428" bIns="45714">
            <a:spAutoFit/>
          </a:bodyPr>
          <a:lstStyle/>
          <a:p>
            <a:r>
              <a:rPr lang="es-CL" sz="4340" b="1" dirty="0">
                <a:solidFill>
                  <a:srgbClr val="77933C"/>
                </a:solidFill>
                <a:latin typeface="Calibri" panose="020F0502020204030204" pitchFamily="34" charset="0"/>
              </a:rPr>
              <a:t>URBANISMO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3362" y="2640360"/>
            <a:ext cx="9292134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>
            <p:extLst/>
          </p:nvPr>
        </p:nvGraphicFramePr>
        <p:xfrm>
          <a:off x="208112" y="4812729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EQUIPO</a:t>
                      </a:r>
                      <a:r>
                        <a:rPr lang="es-ES" sz="1600" baseline="0" dirty="0" smtClean="0">
                          <a:effectLst/>
                        </a:rPr>
                        <a:t> DOCENTE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6904856" y="8517223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L" sz="4800" b="1" dirty="0" smtClean="0">
                <a:solidFill>
                  <a:srgbClr val="77933C"/>
                </a:solidFill>
                <a:latin typeface="Calibri" panose="020F0502020204030204" pitchFamily="34" charset="0"/>
              </a:rPr>
              <a:t>URBANISMO VII 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5616624" cy="2438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16624"/>
              </a:tblGrid>
              <a:tr h="1712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effectLst/>
                        </a:rPr>
                        <a:t>IDENTIFICACIÓN </a:t>
                      </a:r>
                      <a:r>
                        <a:rPr lang="es-ES" sz="1600" dirty="0">
                          <a:effectLst/>
                        </a:rPr>
                        <a:t>DE LA ASIGNATURA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rgbClr val="77933C"/>
                    </a:solidFill>
                  </a:tcPr>
                </a:tc>
              </a:tr>
            </a:tbl>
          </a:graphicData>
        </a:graphic>
      </p:graphicFrame>
      <p:sp>
        <p:nvSpPr>
          <p:cNvPr id="2" name="1 Rectángulo"/>
          <p:cNvSpPr/>
          <p:nvPr/>
        </p:nvSpPr>
        <p:spPr>
          <a:xfrm>
            <a:off x="136104" y="6215745"/>
            <a:ext cx="57606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15595" algn="l"/>
              </a:tabLst>
            </a:pPr>
            <a:r>
              <a:rPr lang="es-ES" sz="900" b="1" u="sng" dirty="0" smtClean="0"/>
              <a:t>ABSTRACT</a:t>
            </a:r>
          </a:p>
          <a:p>
            <a:pPr algn="just"/>
            <a:r>
              <a:rPr lang="es-ES" sz="900" dirty="0"/>
              <a:t>A través del estudio de proyectos que representan a una amplia gama de situaciones y de visiones convergentes y divergentes sobre el desarrollo urbano, los estudiantes deberán reflexionar sobre la complejidad del fenómeno urbano y analizar las condiciones en que operan estos proyectos, la política urbana, su localización y sus variados impactos sobre el medio urbano y la calidad de vida en la ciudad</a:t>
            </a:r>
            <a:r>
              <a:rPr lang="es-ES" sz="900" b="1" dirty="0" smtClean="0"/>
              <a:t>.</a:t>
            </a:r>
          </a:p>
          <a:p>
            <a:pPr algn="just"/>
            <a:endParaRPr lang="es-ES" sz="900" b="1" dirty="0"/>
          </a:p>
          <a:p>
            <a:pPr algn="just"/>
            <a:r>
              <a:rPr lang="es-MX" sz="900" dirty="0"/>
              <a:t>Aspectos importantes en el enfoque del curso:</a:t>
            </a:r>
            <a:endParaRPr lang="es-CL" sz="900" dirty="0"/>
          </a:p>
          <a:p>
            <a:pPr algn="just"/>
            <a:r>
              <a:rPr lang="es-MX" sz="900" dirty="0"/>
              <a:t>Establecer que el diseño urbano es </a:t>
            </a:r>
            <a:r>
              <a:rPr lang="es-CL" sz="900" dirty="0"/>
              <a:t>un espacio disciplinar al que se puede llegar desde la planificación y desde la arquitectura, y en el cual la noción de </a:t>
            </a:r>
            <a:r>
              <a:rPr lang="es-CL" sz="900" i="1" dirty="0"/>
              <a:t>espacio público</a:t>
            </a:r>
            <a:r>
              <a:rPr lang="es-CL" sz="900" dirty="0"/>
              <a:t> queda situada en el centro de la problemática. Desde el espacio público se observará la relación (y mutua influencia) que establece con el proyecto de arquitectura, o dicho de otro modo, se observará como se desarrolla la interfaz público privada.  </a:t>
            </a:r>
            <a:endParaRPr lang="es-CL" sz="900" dirty="0" smtClean="0"/>
          </a:p>
          <a:p>
            <a:pPr algn="just"/>
            <a:endParaRPr lang="es-CL" sz="900" dirty="0"/>
          </a:p>
          <a:p>
            <a:pPr algn="just"/>
            <a:r>
              <a:rPr lang="es-ES" sz="900" dirty="0"/>
              <a:t>Como enfoque general y presente de manera transversal para todos los contenidos del curso, se entregará la visión del urbanismo sustentable (en sus dimensiones sociales, ambientales y económicas).</a:t>
            </a:r>
            <a:endParaRPr lang="es-ES" sz="900" b="1" dirty="0" smtClean="0"/>
          </a:p>
          <a:p>
            <a:pPr algn="just"/>
            <a:endParaRPr lang="es-MX" sz="900" b="1" dirty="0" smtClean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r>
              <a:rPr lang="es-MX" sz="900" b="1" u="sng" dirty="0" smtClean="0"/>
              <a:t>OBJETIVO HABILITANTE</a:t>
            </a:r>
          </a:p>
          <a:p>
            <a:pPr lvl="0" algn="just"/>
            <a:r>
              <a:rPr lang="es-CL" sz="900" dirty="0" smtClean="0"/>
              <a:t>Definir estrategias </a:t>
            </a:r>
            <a:r>
              <a:rPr lang="es-CL" sz="900" dirty="0"/>
              <a:t>de planificación, diseño y gestión, debidamente fundamentadas, para planes de ordenamiento territorial y proyectos arquitectónicos en contextos urbanos complejos.</a:t>
            </a:r>
          </a:p>
          <a:p>
            <a:pPr lvl="0" algn="just"/>
            <a:endParaRPr lang="es-CL" sz="900" dirty="0" smtClean="0"/>
          </a:p>
          <a:p>
            <a:pPr lvl="0" algn="just"/>
            <a:r>
              <a:rPr lang="es-CL" sz="900" dirty="0" smtClean="0"/>
              <a:t>Formular </a:t>
            </a:r>
            <a:r>
              <a:rPr lang="es-CL" sz="900" dirty="0"/>
              <a:t>proyectos de diseño </a:t>
            </a:r>
            <a:r>
              <a:rPr lang="es-CL" sz="900" dirty="0" smtClean="0"/>
              <a:t>urbano, reconociendo estrategias </a:t>
            </a:r>
            <a:r>
              <a:rPr lang="es-CL" sz="900" dirty="0"/>
              <a:t>y escalas de intervención. </a:t>
            </a:r>
          </a:p>
          <a:p>
            <a:pPr lvl="0" algn="just"/>
            <a:r>
              <a:rPr lang="es-CL" sz="900" dirty="0" smtClean="0"/>
              <a:t>. </a:t>
            </a:r>
            <a:endParaRPr lang="es-CL" sz="900" dirty="0"/>
          </a:p>
          <a:p>
            <a:pPr algn="just">
              <a:spcAft>
                <a:spcPts val="0"/>
              </a:spcAft>
              <a:tabLst>
                <a:tab pos="315595" algn="l"/>
              </a:tabLst>
            </a:pPr>
            <a:endParaRPr lang="es-MX" sz="900" b="1" u="sng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69326"/>
              </p:ext>
            </p:extLst>
          </p:nvPr>
        </p:nvGraphicFramePr>
        <p:xfrm>
          <a:off x="208112" y="5128577"/>
          <a:ext cx="5616624" cy="100811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363116"/>
                <a:gridCol w="3253508"/>
              </a:tblGrid>
              <a:tr h="1763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 smtClean="0">
                          <a:effectLst/>
                        </a:rPr>
                        <a:t>Identificación </a:t>
                      </a:r>
                      <a:r>
                        <a:rPr lang="es-CL" sz="900" dirty="0">
                          <a:effectLst/>
                        </a:rPr>
                        <a:t>del equipo docente 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3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</a:rPr>
                        <a:t>Nombre</a:t>
                      </a:r>
                      <a:endParaRPr lang="es-CL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900" b="1" dirty="0" smtClean="0">
                          <a:effectLst/>
                        </a:rPr>
                        <a:t>Antecedentes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351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9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2635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896194"/>
              </p:ext>
            </p:extLst>
          </p:nvPr>
        </p:nvGraphicFramePr>
        <p:xfrm>
          <a:off x="208112" y="552128"/>
          <a:ext cx="5603531" cy="410445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57602"/>
                <a:gridCol w="1179001"/>
                <a:gridCol w="1179001"/>
                <a:gridCol w="402825"/>
                <a:gridCol w="720501"/>
                <a:gridCol w="864601"/>
              </a:tblGrid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ANTECEDENTES GENERALES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92771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Nombre de la Asignatura: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Urbanismo VII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Plan Curricular: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AR02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265120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Escuela: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Arquitectura</a:t>
                      </a:r>
                      <a:r>
                        <a:rPr lang="es-CL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s-CL" sz="1100" u="none" strike="noStrike" dirty="0" smtClean="0">
                        <a:effectLst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Facultad: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>
                          <a:effectLst/>
                        </a:rPr>
                        <a:t>FAUP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Pre-Requisitos: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Urbanismo</a:t>
                      </a:r>
                      <a:r>
                        <a:rPr lang="es-CL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Código: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3406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</a:tr>
              <a:tr h="363313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Ubicación en Plan de Estudios: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Séptimo</a:t>
                      </a:r>
                      <a:r>
                        <a:rPr lang="es-CL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 smtClean="0">
                          <a:effectLst/>
                        </a:rPr>
                        <a:t>Semestre 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Ciclo Avanzado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Carácter: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Semestral 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>
                          <a:effectLst/>
                        </a:rPr>
                        <a:t>Obligatorio</a:t>
                      </a:r>
                      <a:endParaRPr lang="es-C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CARGA ACADÉMICA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Créditos: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3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Créditos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81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totales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98976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presencial: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4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Académicas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3 Equivalen a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por semana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54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 smtClean="0">
                          <a:effectLst/>
                        </a:rPr>
                        <a:t> </a:t>
                      </a:r>
                      <a:r>
                        <a:rPr lang="es-CL" sz="1100" u="none" strike="noStrike" dirty="0">
                          <a:effectLst/>
                        </a:rPr>
                        <a:t>cronológicas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305963">
                <a:tc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>
                          <a:effectLst/>
                        </a:rPr>
                        <a:t>Tiempo no presencial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1,5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</a:t>
                      </a:r>
                      <a:r>
                        <a:rPr lang="es-CL" sz="800" u="none" strike="noStrike" dirty="0">
                          <a:effectLst/>
                        </a:rPr>
                        <a:t>Nota: Las horas no presenciales corresponden al tiempo que el alumno dedica a actividades fueras de las programadas académicamente. Por ej. Desarrollo de proyectos, trabajos de investigación, lectura de textos, pesquisa bibliográfica, estudio para pruebas, etc. y en este programa debe garantizarse que no serán excedidas.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es-CL" sz="1100" u="none" strike="noStrike" dirty="0" smtClean="0">
                          <a:effectLst/>
                        </a:rPr>
                        <a:t>27 </a:t>
                      </a:r>
                      <a:r>
                        <a:rPr lang="es-CL" sz="1100" u="none" strike="noStrike" dirty="0" err="1" smtClean="0">
                          <a:effectLst/>
                        </a:rPr>
                        <a:t>hrs</a:t>
                      </a:r>
                      <a:r>
                        <a:rPr lang="es-CL" sz="1100" u="none" strike="noStrike" dirty="0">
                          <a:effectLst/>
                        </a:rPr>
                        <a:t>. Cronológicas no presenciales por semestre</a:t>
                      </a:r>
                      <a:endParaRPr lang="es-C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6385">
                <a:tc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>
                          <a:effectLst/>
                        </a:rPr>
                        <a:t>Vigencia: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L" sz="1100" u="none" strike="noStrike" dirty="0" smtClean="0">
                          <a:effectLst/>
                        </a:rPr>
                        <a:t>2012-2014</a:t>
                      </a:r>
                      <a:endParaRPr lang="es-CL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19" marR="9819" marT="9819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96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15160" y="8588568"/>
            <a:ext cx="858452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3200" b="1" dirty="0" smtClean="0">
                <a:solidFill>
                  <a:srgbClr val="77933C"/>
                </a:solidFill>
              </a:rPr>
              <a:t>EJERCICIO DE SALIDA</a:t>
            </a:r>
          </a:p>
          <a:p>
            <a:pPr algn="r" defTabSz="1280006">
              <a:defRPr/>
            </a:pPr>
            <a:r>
              <a:rPr lang="es-ES" sz="2000" b="1" dirty="0" smtClean="0">
                <a:solidFill>
                  <a:srgbClr val="77933C"/>
                </a:solidFill>
              </a:rPr>
              <a:t>PROYECTO DE DISEÑO URBANO</a:t>
            </a:r>
            <a:endParaRPr lang="es-CL" sz="2000" b="1" dirty="0">
              <a:solidFill>
                <a:srgbClr val="77933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0480" y="192088"/>
            <a:ext cx="9073008" cy="839648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DE PROYECTO</a:t>
            </a:r>
            <a:endParaRPr lang="es-CL" dirty="0">
              <a:solidFill>
                <a:schemeClr val="tx1"/>
              </a:solidFill>
            </a:endParaRPr>
          </a:p>
        </p:txBody>
      </p:sp>
      <p:graphicFrame>
        <p:nvGraphicFramePr>
          <p:cNvPr id="8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373769"/>
              </p:ext>
            </p:extLst>
          </p:nvPr>
        </p:nvGraphicFramePr>
        <p:xfrm>
          <a:off x="208112" y="192088"/>
          <a:ext cx="3096344" cy="915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1872208"/>
                <a:gridCol w="504056"/>
              </a:tblGrid>
              <a:tr h="373007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800" b="0" dirty="0" smtClean="0">
                          <a:latin typeface="+mn-lt"/>
                          <a:cs typeface="Arial" pitchFamily="34" charset="0"/>
                        </a:rPr>
                        <a:t>CONTENIDOS</a:t>
                      </a:r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solidFill>
                      <a:srgbClr val="CCCC00"/>
                    </a:solidFill>
                  </a:tcPr>
                </a:tc>
              </a:tr>
              <a:tr h="1931249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1</a:t>
                      </a: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DIAGNÓSTICO; LA CIUDAD Y EL PROCESO DE DISEÑO URBANO. </a:t>
                      </a:r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2</a:t>
                      </a:r>
                    </a:p>
                    <a:p>
                      <a:pPr algn="just"/>
                      <a:r>
                        <a:rPr lang="es-CL" sz="1100" dirty="0" smtClean="0">
                          <a:effectLst/>
                          <a:latin typeface="+mn-lt"/>
                          <a:ea typeface="Times New Roman"/>
                        </a:rPr>
                        <a:t>FORMULACIÓN DE INTERVENCIÓN URBANA;</a:t>
                      </a:r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UNIDAD 3</a:t>
                      </a:r>
                    </a:p>
                    <a:p>
                      <a:pPr algn="just"/>
                      <a:r>
                        <a:rPr lang="es-CL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 DE DISEÑO URBANO</a:t>
                      </a:r>
                      <a:endParaRPr lang="es-CL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propuesta integral de diseño urbano.</a:t>
                      </a:r>
                      <a:endParaRPr lang="es-CL" sz="110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0">
                <a:tc gridSpan="3">
                  <a:txBody>
                    <a:bodyPr/>
                    <a:lstStyle/>
                    <a:p>
                      <a:pPr algn="just"/>
                      <a:r>
                        <a:rPr lang="es-CL" sz="1100" dirty="0" smtClean="0">
                          <a:latin typeface="+mn-lt"/>
                          <a:cs typeface="Arial" pitchFamily="34" charset="0"/>
                        </a:rPr>
                        <a:t>FORMULACIÓN</a:t>
                      </a:r>
                      <a:r>
                        <a:rPr lang="es-CL" sz="1100" baseline="0" dirty="0" smtClean="0">
                          <a:latin typeface="+mn-lt"/>
                          <a:cs typeface="Arial" pitchFamily="34" charset="0"/>
                        </a:rPr>
                        <a:t> DE EJERCICIO DE SALIDA</a:t>
                      </a: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/>
                      <a:endParaRPr lang="es-CL" sz="1100" baseline="0" dirty="0" smtClean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1000" b="1" dirty="0" smtClean="0">
                          <a:latin typeface="+mn-lt"/>
                          <a:cs typeface="Arial" pitchFamily="34" charset="0"/>
                        </a:rPr>
                        <a:t>CICLO</a:t>
                      </a:r>
                      <a:endParaRPr lang="es-CL" sz="1000" b="1" dirty="0">
                        <a:latin typeface="+mn-lt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COMPETENCIAS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NIVEL</a:t>
                      </a:r>
                    </a:p>
                  </a:txBody>
                  <a:tcPr/>
                </a:tc>
              </a:tr>
              <a:tr h="264213">
                <a:tc>
                  <a:txBody>
                    <a:bodyPr/>
                    <a:lstStyle/>
                    <a:p>
                      <a:pPr algn="just"/>
                      <a:r>
                        <a:rPr lang="es-CL" sz="800" b="0" dirty="0" smtClean="0"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INICIAL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1.1. Determinar condicionantes ambientales, sociales y culturales del problema arquitectónico.</a:t>
                      </a:r>
                      <a:endParaRPr lang="es-CL" sz="8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INTERMEDIO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91654"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latin typeface="+mn-lt"/>
                          <a:cs typeface="Arial" pitchFamily="34" charset="0"/>
                        </a:rPr>
                        <a:t>AVANZADO</a:t>
                      </a: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1.2. Realizar lectura espacial de preexistencias en contextos de intervención.</a:t>
                      </a: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</a:p>
                  </a:txBody>
                  <a:tcPr anchor="ctr">
                    <a:noFill/>
                  </a:tcPr>
                </a:tc>
              </a:tr>
              <a:tr h="311459">
                <a:tc rowSpan="7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CL" sz="800" b="0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569952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1.4. Formular fundamentos de intervención proyectual desde bases ambientales, sociales, culturales, históricas, patrimoniales, y estéticas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40861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1.9. Formular iniciativas y procesos de gestión de proyectos de arquitectura.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pPr algn="just"/>
                      <a:endParaRPr lang="es-CL" sz="1100" dirty="0">
                        <a:latin typeface="+mn-lt"/>
                        <a:cs typeface="Arial" pitchFamily="34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2.1. Diagnosticar problemáticas de responsabilidad social estratégica para el desarrollo del hábitat construido.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84760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2.2. Formular estrategias de diseño del territorio desde bases ambientales, sociales, culturales y patrimoniales del contexto.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659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800" dirty="0" smtClean="0">
                          <a:effectLst/>
                          <a:latin typeface="+mn-lt"/>
                          <a:cs typeface="Arial" pitchFamily="34" charset="0"/>
                        </a:rPr>
                        <a:t>3.1 Detectar áreas temáticas y problemas de investigación en el campo de la arquitectura y el urbanismo.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N4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265936"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3.2 Desarrollar estudios e investigaciones a nivel básico en el campo de la arquitectura y el urbanismo</a:t>
                      </a:r>
                    </a:p>
                  </a:txBody>
                  <a:tcP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000" b="1" dirty="0" smtClean="0">
                          <a:effectLst/>
                          <a:latin typeface="+mn-lt"/>
                          <a:cs typeface="Arial" pitchFamily="34" charset="0"/>
                        </a:rPr>
                        <a:t>N3</a:t>
                      </a:r>
                      <a:endParaRPr lang="es-CL" sz="800" b="1" dirty="0" smtClean="0"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184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1 Tabla"/>
          <p:cNvGraphicFramePr>
            <a:graphicFrameLocks noGrp="1"/>
          </p:cNvGraphicFramePr>
          <p:nvPr>
            <p:extLst/>
          </p:nvPr>
        </p:nvGraphicFramePr>
        <p:xfrm>
          <a:off x="208112" y="192088"/>
          <a:ext cx="3096344" cy="92049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</a:tblGrid>
              <a:tr h="458213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LECTURA CRÍTICA ESTUDIANTE RESPECTO DE LA UNIDAD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3666583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6115">
                <a:tc>
                  <a:txBody>
                    <a:bodyPr/>
                    <a:lstStyle/>
                    <a:p>
                      <a:r>
                        <a:rPr lang="es-CL" sz="1400" b="0" dirty="0" smtClean="0"/>
                        <a:t>REGISTRO</a:t>
                      </a:r>
                      <a:r>
                        <a:rPr lang="es-CL" sz="1400" b="0" baseline="0" dirty="0" smtClean="0"/>
                        <a:t> DEL ESTUDIANTE SOBRE </a:t>
                      </a:r>
                      <a:r>
                        <a:rPr lang="es-CL" sz="1400" b="0" dirty="0" smtClean="0"/>
                        <a:t>OBSERVACIONES DOCENTE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7933C"/>
                    </a:solidFill>
                  </a:tcPr>
                </a:tc>
              </a:tr>
              <a:tr h="4484105">
                <a:tc>
                  <a:txBody>
                    <a:bodyPr/>
                    <a:lstStyle/>
                    <a:p>
                      <a:endParaRPr lang="es-CL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520480" y="192088"/>
            <a:ext cx="9001000" cy="61926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PRINCIPAL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08709" y="6555152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SECUNDARIO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17222" y="6555153"/>
            <a:ext cx="4404259" cy="28539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 SECUNDARIO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3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403531"/>
              </p:ext>
            </p:extLst>
          </p:nvPr>
        </p:nvGraphicFramePr>
        <p:xfrm>
          <a:off x="208112" y="192088"/>
          <a:ext cx="3096345" cy="92170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7"/>
                <a:gridCol w="864098"/>
              </a:tblGrid>
              <a:tr h="474478">
                <a:tc gridSpan="2">
                  <a:txBody>
                    <a:bodyPr/>
                    <a:lstStyle/>
                    <a:p>
                      <a:r>
                        <a:rPr lang="es-CL" sz="1400" b="0" dirty="0" smtClean="0">
                          <a:latin typeface="+mn-lt"/>
                        </a:rPr>
                        <a:t>DIMENSIONES A</a:t>
                      </a:r>
                      <a:r>
                        <a:rPr lang="es-CL" sz="1400" b="0" baseline="0" dirty="0" smtClean="0">
                          <a:latin typeface="+mn-lt"/>
                        </a:rPr>
                        <a:t> EVALUAR</a:t>
                      </a:r>
                      <a:endParaRPr lang="es-CL" sz="1400" b="0" dirty="0" smtClean="0">
                        <a:latin typeface="+mn-lt"/>
                      </a:endParaRPr>
                    </a:p>
                  </a:txBody>
                  <a:tcPr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853326">
                <a:tc gridSpan="2">
                  <a:txBody>
                    <a:bodyPr/>
                    <a:lstStyle/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dirty="0" smtClean="0">
                          <a:latin typeface="+mn-lt"/>
                        </a:rPr>
                        <a:t>Formato del documento</a:t>
                      </a:r>
                      <a:r>
                        <a:rPr lang="es-CL" sz="1000" baseline="0" dirty="0" smtClean="0">
                          <a:latin typeface="+mn-lt"/>
                        </a:rPr>
                        <a:t>: Aplicación de normas, ortografía, redacción, etc.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Contenido relacional, conclusiones y aporte a la formación de conocimiento.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Pertinencia en la elección del caso. 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Selección de variables y análisis crítico del proyecto.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Definición de estrategias de intervención.</a:t>
                      </a:r>
                    </a:p>
                    <a:p>
                      <a:pPr marL="0" marR="0" lvl="0" indent="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Contrapropuesta de diseño urbano.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Capacidad de enunciar temas relativos al diseño urbano y de vincularlos en función de objetivos académicos.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Capacidad de construir argumentos apoyándose en fuentes documentales.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L" sz="1000" baseline="0" dirty="0" smtClean="0">
                          <a:latin typeface="+mn-lt"/>
                        </a:rPr>
                        <a:t>Capacidad de debate en torno de las ideas centrales del diseño urbano.</a:t>
                      </a: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baseline="0" dirty="0" smtClean="0">
                        <a:latin typeface="+mn-lt"/>
                      </a:endParaRPr>
                    </a:p>
                    <a:p>
                      <a:pPr marL="171450" marR="0" lvl="0" indent="-171450" algn="l" defTabSz="128000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s-CL" sz="10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5024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NOTA ULTIMA UNIDAD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975">
                <a:tc>
                  <a:txBody>
                    <a:bodyPr/>
                    <a:lstStyle/>
                    <a:p>
                      <a:r>
                        <a:rPr lang="es-CL" sz="1400" dirty="0" smtClean="0">
                          <a:latin typeface="+mn-lt"/>
                        </a:rPr>
                        <a:t>PROMEDIO</a:t>
                      </a:r>
                      <a:r>
                        <a:rPr lang="es-CL" sz="1400" baseline="0" dirty="0" smtClean="0">
                          <a:latin typeface="+mn-lt"/>
                        </a:rPr>
                        <a:t> FINAL</a:t>
                      </a:r>
                      <a:endParaRPr lang="es-CL" sz="1400" dirty="0">
                        <a:latin typeface="+mn-lt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933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00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48472" y="192088"/>
            <a:ext cx="9073008" cy="921702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1"/>
                </a:solidFill>
              </a:rPr>
              <a:t>IMAGEN O DOCUMENTO SIGNIFICATIVO</a:t>
            </a:r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7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3548</TotalTime>
  <Words>716</Words>
  <Application>Microsoft Office PowerPoint</Application>
  <PresentationFormat>A3 Paper (297x420 mm)</PresentationFormat>
  <Paragraphs>118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Karolais</dc:creator>
  <cp:lastModifiedBy>Sebastian Jorquera</cp:lastModifiedBy>
  <cp:revision>379</cp:revision>
  <cp:lastPrinted>2014-06-25T14:04:49Z</cp:lastPrinted>
  <dcterms:created xsi:type="dcterms:W3CDTF">2013-10-07T01:38:27Z</dcterms:created>
  <dcterms:modified xsi:type="dcterms:W3CDTF">2014-12-02T20:09:41Z</dcterms:modified>
</cp:coreProperties>
</file>